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96" r:id="rId4"/>
    <p:sldMasterId id="2147483697" r:id="rId5"/>
    <p:sldMasterId id="2147483698" r:id="rId6"/>
    <p:sldMasterId id="2147483699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</p:sldIdLst>
  <p:sldSz cy="6858000" cx="9144000"/>
  <p:notesSz cx="6858000" cy="9144000"/>
  <p:embeddedFontLst>
    <p:embeddedFont>
      <p:font typeface="Source Sans Pr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EAD98084-89C7-49B1-8E10-4EB894DE2584}">
  <a:tblStyle styleId="{EAD98084-89C7-49B1-8E10-4EB894DE2584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font" Target="fonts/SourceSansPro-bold.fntdata"/><Relationship Id="rId25" Type="http://schemas.openxmlformats.org/officeDocument/2006/relationships/font" Target="fonts/SourceSansPro-regular.fntdata"/><Relationship Id="rId28" Type="http://schemas.openxmlformats.org/officeDocument/2006/relationships/font" Target="fonts/SourceSansPro-boldItalic.fntdata"/><Relationship Id="rId27" Type="http://schemas.openxmlformats.org/officeDocument/2006/relationships/font" Target="fonts/SourceSansPro-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5" name="Shape 32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1" name="Shape 33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9" name="Shape 33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6" name="Shape 34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2" name="Shape 35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9" name="Shape 35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3" name="Shape 22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3" name="Shape 24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6" name="Shape 26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3" name="Shape 29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0" name="Shape 30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549360" y="108000"/>
            <a:ext cx="8042040" cy="1336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549360" y="1600200"/>
            <a:ext cx="8042040" cy="434303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OverTx">
  <p:cSld name="Title, Content over Conte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549360" y="108000"/>
            <a:ext cx="8042040" cy="1336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549360" y="1600200"/>
            <a:ext cx="8042040" cy="2071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x="549360" y="3868919"/>
            <a:ext cx="8042040" cy="2071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fourObj">
  <p:cSld name="Title, 4 Conten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549360" y="108000"/>
            <a:ext cx="8042040" cy="1336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549360" y="1600200"/>
            <a:ext cx="3924360" cy="2071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49" name="Shape 49"/>
          <p:cNvSpPr txBox="1"/>
          <p:nvPr>
            <p:ph idx="2" type="body"/>
          </p:nvPr>
        </p:nvSpPr>
        <p:spPr>
          <a:xfrm>
            <a:off x="4670280" y="1600200"/>
            <a:ext cx="3924360" cy="2071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50" name="Shape 50"/>
          <p:cNvSpPr txBox="1"/>
          <p:nvPr>
            <p:ph idx="3" type="body"/>
          </p:nvPr>
        </p:nvSpPr>
        <p:spPr>
          <a:xfrm>
            <a:off x="4670280" y="3868919"/>
            <a:ext cx="3924360" cy="2071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51" name="Shape 51"/>
          <p:cNvSpPr txBox="1"/>
          <p:nvPr>
            <p:ph idx="4" type="body"/>
          </p:nvPr>
        </p:nvSpPr>
        <p:spPr>
          <a:xfrm>
            <a:off x="549360" y="3868919"/>
            <a:ext cx="3924360" cy="2071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, 6 Conten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549360" y="108000"/>
            <a:ext cx="8042040" cy="1336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549360" y="1600200"/>
            <a:ext cx="8042040" cy="43430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55" name="Shape 55"/>
          <p:cNvSpPr txBox="1"/>
          <p:nvPr>
            <p:ph idx="2" type="body"/>
          </p:nvPr>
        </p:nvSpPr>
        <p:spPr>
          <a:xfrm>
            <a:off x="549360" y="1600200"/>
            <a:ext cx="8042040" cy="43430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pic>
        <p:nvPicPr>
          <p:cNvPr id="56" name="Shape 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48240" y="1600200"/>
            <a:ext cx="5443920" cy="4343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48240" y="1600200"/>
            <a:ext cx="5443920" cy="4343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549360" y="108000"/>
            <a:ext cx="8042040" cy="1336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 Slid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Slide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549360" y="108000"/>
            <a:ext cx="8042040" cy="1336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69" name="Shape 69"/>
          <p:cNvSpPr txBox="1"/>
          <p:nvPr>
            <p:ph idx="1" type="subTitle"/>
          </p:nvPr>
        </p:nvSpPr>
        <p:spPr>
          <a:xfrm>
            <a:off x="549360" y="1600200"/>
            <a:ext cx="8042040" cy="434303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, Conten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549360" y="108000"/>
            <a:ext cx="8042040" cy="1336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549360" y="1600200"/>
            <a:ext cx="8042040" cy="43430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itle, 2 Conten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549360" y="108000"/>
            <a:ext cx="8042040" cy="1336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549360" y="1600200"/>
            <a:ext cx="3924360" cy="43430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76" name="Shape 76"/>
          <p:cNvSpPr txBox="1"/>
          <p:nvPr>
            <p:ph idx="2" type="body"/>
          </p:nvPr>
        </p:nvSpPr>
        <p:spPr>
          <a:xfrm>
            <a:off x="4670280" y="1600200"/>
            <a:ext cx="3924360" cy="43430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Only">
  <p:cSld name="Centered 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idx="1" type="subTitle"/>
          </p:nvPr>
        </p:nvSpPr>
        <p:spPr>
          <a:xfrm>
            <a:off x="549360" y="108000"/>
            <a:ext cx="8042040" cy="61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AndObj">
  <p:cSld name="Title, 2 Content and Conten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549360" y="108000"/>
            <a:ext cx="8042040" cy="1336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549360" y="1600200"/>
            <a:ext cx="3924360" cy="2071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82" name="Shape 82"/>
          <p:cNvSpPr txBox="1"/>
          <p:nvPr>
            <p:ph idx="2" type="body"/>
          </p:nvPr>
        </p:nvSpPr>
        <p:spPr>
          <a:xfrm>
            <a:off x="549360" y="3868919"/>
            <a:ext cx="3924360" cy="2071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83" name="Shape 83"/>
          <p:cNvSpPr txBox="1"/>
          <p:nvPr>
            <p:ph idx="3" type="body"/>
          </p:nvPr>
        </p:nvSpPr>
        <p:spPr>
          <a:xfrm>
            <a:off x="4670280" y="1600200"/>
            <a:ext cx="3924360" cy="43430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AndTwoObj">
  <p:cSld name="Title Content and 2 Conten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549360" y="108000"/>
            <a:ext cx="8042040" cy="1336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549360" y="1600200"/>
            <a:ext cx="3924360" cy="43430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87" name="Shape 87"/>
          <p:cNvSpPr txBox="1"/>
          <p:nvPr>
            <p:ph idx="2" type="body"/>
          </p:nvPr>
        </p:nvSpPr>
        <p:spPr>
          <a:xfrm>
            <a:off x="4670280" y="1600200"/>
            <a:ext cx="3924360" cy="2071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88" name="Shape 88"/>
          <p:cNvSpPr txBox="1"/>
          <p:nvPr>
            <p:ph idx="3" type="body"/>
          </p:nvPr>
        </p:nvSpPr>
        <p:spPr>
          <a:xfrm>
            <a:off x="4670280" y="3868919"/>
            <a:ext cx="3924360" cy="2071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OverTx">
  <p:cSld name="Title, 2 Content over Conten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549360" y="108000"/>
            <a:ext cx="8042040" cy="1336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549360" y="1600200"/>
            <a:ext cx="3924360" cy="2071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92" name="Shape 92"/>
          <p:cNvSpPr txBox="1"/>
          <p:nvPr>
            <p:ph idx="2" type="body"/>
          </p:nvPr>
        </p:nvSpPr>
        <p:spPr>
          <a:xfrm>
            <a:off x="4670280" y="1600200"/>
            <a:ext cx="3924360" cy="2071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93" name="Shape 93"/>
          <p:cNvSpPr txBox="1"/>
          <p:nvPr>
            <p:ph idx="3" type="body"/>
          </p:nvPr>
        </p:nvSpPr>
        <p:spPr>
          <a:xfrm>
            <a:off x="549360" y="3868919"/>
            <a:ext cx="8042040" cy="2071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OverTx">
  <p:cSld name="Title, Content over Conten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549360" y="108000"/>
            <a:ext cx="8042040" cy="1336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549360" y="1600200"/>
            <a:ext cx="8042040" cy="2071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549360" y="3868919"/>
            <a:ext cx="8042040" cy="2071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fourObj">
  <p:cSld name="Title, 4 Conten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549360" y="108000"/>
            <a:ext cx="8042040" cy="1336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549360" y="1600200"/>
            <a:ext cx="3924360" cy="2071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01" name="Shape 101"/>
          <p:cNvSpPr txBox="1"/>
          <p:nvPr>
            <p:ph idx="2" type="body"/>
          </p:nvPr>
        </p:nvSpPr>
        <p:spPr>
          <a:xfrm>
            <a:off x="4670280" y="1600200"/>
            <a:ext cx="3924360" cy="2071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02" name="Shape 102"/>
          <p:cNvSpPr txBox="1"/>
          <p:nvPr>
            <p:ph idx="3" type="body"/>
          </p:nvPr>
        </p:nvSpPr>
        <p:spPr>
          <a:xfrm>
            <a:off x="4670280" y="3868919"/>
            <a:ext cx="3924360" cy="2071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03" name="Shape 103"/>
          <p:cNvSpPr txBox="1"/>
          <p:nvPr>
            <p:ph idx="4" type="body"/>
          </p:nvPr>
        </p:nvSpPr>
        <p:spPr>
          <a:xfrm>
            <a:off x="549360" y="3868919"/>
            <a:ext cx="3924360" cy="2071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, 6 Conten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549360" y="108000"/>
            <a:ext cx="8042040" cy="1336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549360" y="1600200"/>
            <a:ext cx="8042040" cy="43430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07" name="Shape 107"/>
          <p:cNvSpPr txBox="1"/>
          <p:nvPr>
            <p:ph idx="2" type="body"/>
          </p:nvPr>
        </p:nvSpPr>
        <p:spPr>
          <a:xfrm>
            <a:off x="549360" y="1600200"/>
            <a:ext cx="8042040" cy="43430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pic>
        <p:nvPicPr>
          <p:cNvPr id="108" name="Shape 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48240" y="1600200"/>
            <a:ext cx="5443920" cy="4343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48240" y="1600200"/>
            <a:ext cx="5443920" cy="4343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 Slide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Slide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549360" y="108000"/>
            <a:ext cx="8042040" cy="1336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19" name="Shape 119"/>
          <p:cNvSpPr txBox="1"/>
          <p:nvPr>
            <p:ph idx="1" type="subTitle"/>
          </p:nvPr>
        </p:nvSpPr>
        <p:spPr>
          <a:xfrm>
            <a:off x="549360" y="1600200"/>
            <a:ext cx="8042040" cy="434303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, Conten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549360" y="108000"/>
            <a:ext cx="8042040" cy="1336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549360" y="1600200"/>
            <a:ext cx="8042040" cy="43430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itle, 2 Conten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549360" y="108000"/>
            <a:ext cx="8042040" cy="1336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549360" y="1600200"/>
            <a:ext cx="3924360" cy="43430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26" name="Shape 126"/>
          <p:cNvSpPr txBox="1"/>
          <p:nvPr>
            <p:ph idx="2" type="body"/>
          </p:nvPr>
        </p:nvSpPr>
        <p:spPr>
          <a:xfrm>
            <a:off x="4670280" y="1600200"/>
            <a:ext cx="3924360" cy="43430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549360" y="108000"/>
            <a:ext cx="8042040" cy="1336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,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549360" y="108000"/>
            <a:ext cx="8042040" cy="1336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549360" y="1600200"/>
            <a:ext cx="8042040" cy="43430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Only">
  <p:cSld name="Centered 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subTitle"/>
          </p:nvPr>
        </p:nvSpPr>
        <p:spPr>
          <a:xfrm>
            <a:off x="549360" y="108000"/>
            <a:ext cx="8042040" cy="61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AndObj">
  <p:cSld name="Title, 2 Content and Conten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549360" y="108000"/>
            <a:ext cx="8042040" cy="1336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549360" y="1600200"/>
            <a:ext cx="3924360" cy="2071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34" name="Shape 134"/>
          <p:cNvSpPr txBox="1"/>
          <p:nvPr>
            <p:ph idx="2" type="body"/>
          </p:nvPr>
        </p:nvSpPr>
        <p:spPr>
          <a:xfrm>
            <a:off x="549360" y="3868919"/>
            <a:ext cx="3924360" cy="2071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35" name="Shape 135"/>
          <p:cNvSpPr txBox="1"/>
          <p:nvPr>
            <p:ph idx="3" type="body"/>
          </p:nvPr>
        </p:nvSpPr>
        <p:spPr>
          <a:xfrm>
            <a:off x="4670280" y="1600200"/>
            <a:ext cx="3924360" cy="43430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AndTwoObj">
  <p:cSld name="Title Content and 2 Conten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549360" y="108000"/>
            <a:ext cx="8042040" cy="1336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549360" y="1600200"/>
            <a:ext cx="3924360" cy="43430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39" name="Shape 139"/>
          <p:cNvSpPr txBox="1"/>
          <p:nvPr>
            <p:ph idx="2" type="body"/>
          </p:nvPr>
        </p:nvSpPr>
        <p:spPr>
          <a:xfrm>
            <a:off x="4670280" y="1600200"/>
            <a:ext cx="3924360" cy="2071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40" name="Shape 140"/>
          <p:cNvSpPr txBox="1"/>
          <p:nvPr>
            <p:ph idx="3" type="body"/>
          </p:nvPr>
        </p:nvSpPr>
        <p:spPr>
          <a:xfrm>
            <a:off x="4670280" y="3868919"/>
            <a:ext cx="3924360" cy="2071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OverTx">
  <p:cSld name="Title, 2 Content over Conten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549360" y="108000"/>
            <a:ext cx="8042040" cy="1336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549360" y="1600200"/>
            <a:ext cx="3924360" cy="2071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44" name="Shape 144"/>
          <p:cNvSpPr txBox="1"/>
          <p:nvPr>
            <p:ph idx="2" type="body"/>
          </p:nvPr>
        </p:nvSpPr>
        <p:spPr>
          <a:xfrm>
            <a:off x="4670280" y="1600200"/>
            <a:ext cx="3924360" cy="2071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45" name="Shape 145"/>
          <p:cNvSpPr txBox="1"/>
          <p:nvPr>
            <p:ph idx="3" type="body"/>
          </p:nvPr>
        </p:nvSpPr>
        <p:spPr>
          <a:xfrm>
            <a:off x="549360" y="3868919"/>
            <a:ext cx="8042040" cy="2071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OverTx">
  <p:cSld name="Title, Content over Conten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549360" y="108000"/>
            <a:ext cx="8042040" cy="1336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549360" y="1600200"/>
            <a:ext cx="8042040" cy="2071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49" name="Shape 149"/>
          <p:cNvSpPr txBox="1"/>
          <p:nvPr>
            <p:ph idx="2" type="body"/>
          </p:nvPr>
        </p:nvSpPr>
        <p:spPr>
          <a:xfrm>
            <a:off x="549360" y="3868919"/>
            <a:ext cx="8042040" cy="2071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fourObj">
  <p:cSld name="Title, 4 Conten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549360" y="108000"/>
            <a:ext cx="8042040" cy="1336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549360" y="1600200"/>
            <a:ext cx="3924360" cy="2071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53" name="Shape 153"/>
          <p:cNvSpPr txBox="1"/>
          <p:nvPr>
            <p:ph idx="2" type="body"/>
          </p:nvPr>
        </p:nvSpPr>
        <p:spPr>
          <a:xfrm>
            <a:off x="4670280" y="1600200"/>
            <a:ext cx="3924360" cy="2071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54" name="Shape 154"/>
          <p:cNvSpPr txBox="1"/>
          <p:nvPr>
            <p:ph idx="3" type="body"/>
          </p:nvPr>
        </p:nvSpPr>
        <p:spPr>
          <a:xfrm>
            <a:off x="4670280" y="3868919"/>
            <a:ext cx="3924360" cy="2071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55" name="Shape 155"/>
          <p:cNvSpPr txBox="1"/>
          <p:nvPr>
            <p:ph idx="4" type="body"/>
          </p:nvPr>
        </p:nvSpPr>
        <p:spPr>
          <a:xfrm>
            <a:off x="549360" y="3868919"/>
            <a:ext cx="3924360" cy="2071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, 6 Conten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549360" y="108000"/>
            <a:ext cx="8042040" cy="1336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549360" y="1600200"/>
            <a:ext cx="8042040" cy="43430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59" name="Shape 159"/>
          <p:cNvSpPr txBox="1"/>
          <p:nvPr>
            <p:ph idx="2" type="body"/>
          </p:nvPr>
        </p:nvSpPr>
        <p:spPr>
          <a:xfrm>
            <a:off x="549360" y="1600200"/>
            <a:ext cx="8042040" cy="43430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pic>
        <p:nvPicPr>
          <p:cNvPr id="160" name="Shape 1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48240" y="1600200"/>
            <a:ext cx="5443920" cy="4343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48240" y="1600200"/>
            <a:ext cx="5443920" cy="4343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itle, 2 Conten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549360" y="108000"/>
            <a:ext cx="8042040" cy="1336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549360" y="1600200"/>
            <a:ext cx="3924360" cy="43430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72" name="Shape 172"/>
          <p:cNvSpPr txBox="1"/>
          <p:nvPr>
            <p:ph idx="2" type="body"/>
          </p:nvPr>
        </p:nvSpPr>
        <p:spPr>
          <a:xfrm>
            <a:off x="4670280" y="1600200"/>
            <a:ext cx="3924360" cy="43430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 Slide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Slide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549360" y="108000"/>
            <a:ext cx="8042040" cy="1336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76" name="Shape 176"/>
          <p:cNvSpPr txBox="1"/>
          <p:nvPr>
            <p:ph idx="1" type="subTitle"/>
          </p:nvPr>
        </p:nvSpPr>
        <p:spPr>
          <a:xfrm>
            <a:off x="549360" y="1600200"/>
            <a:ext cx="8042040" cy="434303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itle, 2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549360" y="108000"/>
            <a:ext cx="8042040" cy="1336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549360" y="1600200"/>
            <a:ext cx="3924360" cy="43430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x="4670280" y="1600200"/>
            <a:ext cx="3924360" cy="43430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, Content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549360" y="108000"/>
            <a:ext cx="8042040" cy="1336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549360" y="1600200"/>
            <a:ext cx="8042040" cy="43430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549360" y="108000"/>
            <a:ext cx="8042040" cy="1336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Only">
  <p:cSld name="Centered Text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idx="1" type="subTitle"/>
          </p:nvPr>
        </p:nvSpPr>
        <p:spPr>
          <a:xfrm>
            <a:off x="549360" y="108000"/>
            <a:ext cx="8042040" cy="61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AndObj">
  <p:cSld name="Title, 2 Content and Content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549360" y="108000"/>
            <a:ext cx="8042040" cy="1336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549360" y="1600200"/>
            <a:ext cx="3924360" cy="2071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87" name="Shape 187"/>
          <p:cNvSpPr txBox="1"/>
          <p:nvPr>
            <p:ph idx="2" type="body"/>
          </p:nvPr>
        </p:nvSpPr>
        <p:spPr>
          <a:xfrm>
            <a:off x="549360" y="3868919"/>
            <a:ext cx="3924360" cy="2071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88" name="Shape 188"/>
          <p:cNvSpPr txBox="1"/>
          <p:nvPr>
            <p:ph idx="3" type="body"/>
          </p:nvPr>
        </p:nvSpPr>
        <p:spPr>
          <a:xfrm>
            <a:off x="4670280" y="1600200"/>
            <a:ext cx="3924360" cy="43430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AndTwoObj">
  <p:cSld name="Title Content and 2 Conten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549360" y="108000"/>
            <a:ext cx="8042040" cy="1336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549360" y="1600200"/>
            <a:ext cx="3924360" cy="43430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92" name="Shape 192"/>
          <p:cNvSpPr txBox="1"/>
          <p:nvPr>
            <p:ph idx="2" type="body"/>
          </p:nvPr>
        </p:nvSpPr>
        <p:spPr>
          <a:xfrm>
            <a:off x="4670280" y="1600200"/>
            <a:ext cx="3924360" cy="2071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93" name="Shape 193"/>
          <p:cNvSpPr txBox="1"/>
          <p:nvPr>
            <p:ph idx="3" type="body"/>
          </p:nvPr>
        </p:nvSpPr>
        <p:spPr>
          <a:xfrm>
            <a:off x="4670280" y="3868919"/>
            <a:ext cx="3924360" cy="2071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OverTx">
  <p:cSld name="Title, 2 Content over Conten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549360" y="108000"/>
            <a:ext cx="8042040" cy="1336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549360" y="1600200"/>
            <a:ext cx="3924360" cy="2071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97" name="Shape 197"/>
          <p:cNvSpPr txBox="1"/>
          <p:nvPr>
            <p:ph idx="2" type="body"/>
          </p:nvPr>
        </p:nvSpPr>
        <p:spPr>
          <a:xfrm>
            <a:off x="4670280" y="1600200"/>
            <a:ext cx="3924360" cy="2071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98" name="Shape 198"/>
          <p:cNvSpPr txBox="1"/>
          <p:nvPr>
            <p:ph idx="3" type="body"/>
          </p:nvPr>
        </p:nvSpPr>
        <p:spPr>
          <a:xfrm>
            <a:off x="549360" y="3868919"/>
            <a:ext cx="8042040" cy="2071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OverTx">
  <p:cSld name="Title, Content over Content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549360" y="108000"/>
            <a:ext cx="8042040" cy="1336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549360" y="1600200"/>
            <a:ext cx="8042040" cy="2071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202" name="Shape 202"/>
          <p:cNvSpPr txBox="1"/>
          <p:nvPr>
            <p:ph idx="2" type="body"/>
          </p:nvPr>
        </p:nvSpPr>
        <p:spPr>
          <a:xfrm>
            <a:off x="549360" y="3868919"/>
            <a:ext cx="8042040" cy="2071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fourObj">
  <p:cSld name="Title, 4 Content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549360" y="108000"/>
            <a:ext cx="8042040" cy="1336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549360" y="1600200"/>
            <a:ext cx="3924360" cy="2071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206" name="Shape 206"/>
          <p:cNvSpPr txBox="1"/>
          <p:nvPr>
            <p:ph idx="2" type="body"/>
          </p:nvPr>
        </p:nvSpPr>
        <p:spPr>
          <a:xfrm>
            <a:off x="4670280" y="1600200"/>
            <a:ext cx="3924360" cy="2071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207" name="Shape 207"/>
          <p:cNvSpPr txBox="1"/>
          <p:nvPr>
            <p:ph idx="3" type="body"/>
          </p:nvPr>
        </p:nvSpPr>
        <p:spPr>
          <a:xfrm>
            <a:off x="4670280" y="3868919"/>
            <a:ext cx="3924360" cy="2071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208" name="Shape 208"/>
          <p:cNvSpPr txBox="1"/>
          <p:nvPr>
            <p:ph idx="4" type="body"/>
          </p:nvPr>
        </p:nvSpPr>
        <p:spPr>
          <a:xfrm>
            <a:off x="549360" y="3868919"/>
            <a:ext cx="3924360" cy="2071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, 6 Content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549360" y="108000"/>
            <a:ext cx="8042040" cy="1336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549360" y="1600200"/>
            <a:ext cx="8042040" cy="43430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212" name="Shape 212"/>
          <p:cNvSpPr txBox="1"/>
          <p:nvPr>
            <p:ph idx="2" type="body"/>
          </p:nvPr>
        </p:nvSpPr>
        <p:spPr>
          <a:xfrm>
            <a:off x="549360" y="1600200"/>
            <a:ext cx="8042040" cy="43430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pic>
        <p:nvPicPr>
          <p:cNvPr id="213" name="Shape 2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48240" y="1600200"/>
            <a:ext cx="5443920" cy="4343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48240" y="1600200"/>
            <a:ext cx="5443920" cy="4343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549360" y="108000"/>
            <a:ext cx="8042040" cy="1336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Only">
  <p:cSld name="Centered 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idx="1" type="subTitle"/>
          </p:nvPr>
        </p:nvSpPr>
        <p:spPr>
          <a:xfrm>
            <a:off x="549360" y="108000"/>
            <a:ext cx="8042040" cy="61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AndObj">
  <p:cSld name="Title, 2 Content and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549360" y="108000"/>
            <a:ext cx="8042040" cy="1336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549360" y="1600200"/>
            <a:ext cx="3924360" cy="2071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x="549360" y="3868919"/>
            <a:ext cx="3924360" cy="2071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31" name="Shape 31"/>
          <p:cNvSpPr txBox="1"/>
          <p:nvPr>
            <p:ph idx="3" type="body"/>
          </p:nvPr>
        </p:nvSpPr>
        <p:spPr>
          <a:xfrm>
            <a:off x="4670280" y="1600200"/>
            <a:ext cx="3924360" cy="43430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AndTwoObj">
  <p:cSld name="Title Content and 2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549360" y="108000"/>
            <a:ext cx="8042040" cy="1336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549360" y="1600200"/>
            <a:ext cx="3924360" cy="43430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35" name="Shape 35"/>
          <p:cNvSpPr txBox="1"/>
          <p:nvPr>
            <p:ph idx="2" type="body"/>
          </p:nvPr>
        </p:nvSpPr>
        <p:spPr>
          <a:xfrm>
            <a:off x="4670280" y="1600200"/>
            <a:ext cx="3924360" cy="2071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36" name="Shape 36"/>
          <p:cNvSpPr txBox="1"/>
          <p:nvPr>
            <p:ph idx="3" type="body"/>
          </p:nvPr>
        </p:nvSpPr>
        <p:spPr>
          <a:xfrm>
            <a:off x="4670280" y="3868919"/>
            <a:ext cx="3924360" cy="2071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OverTx">
  <p:cSld name="Title, 2 Content over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549360" y="108000"/>
            <a:ext cx="8042040" cy="13363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549360" y="1600200"/>
            <a:ext cx="3924360" cy="2071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670280" y="1600200"/>
            <a:ext cx="3924360" cy="2071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41" name="Shape 41"/>
          <p:cNvSpPr txBox="1"/>
          <p:nvPr>
            <p:ph idx="3" type="body"/>
          </p:nvPr>
        </p:nvSpPr>
        <p:spPr>
          <a:xfrm>
            <a:off x="549360" y="3868919"/>
            <a:ext cx="8042040" cy="20714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5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7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5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1328759" y="1295279"/>
            <a:ext cx="6486119" cy="315252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63500" sx="100500" rotWithShape="0" algn="ctr" sy="100500">
              <a:srgbClr val="000000">
                <a:alpha val="49803"/>
              </a:srgbClr>
            </a:outerShdw>
          </a:effectLst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" name="Shape 7"/>
          <p:cNvSpPr txBox="1"/>
          <p:nvPr>
            <p:ph type="title"/>
          </p:nvPr>
        </p:nvSpPr>
        <p:spPr>
          <a:xfrm>
            <a:off x="1323000" y="1523879"/>
            <a:ext cx="6497639" cy="172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5629319" y="6275519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264960" y="6275519"/>
            <a:ext cx="4839840" cy="3646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7897679" y="6275519"/>
            <a:ext cx="990359" cy="3646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36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4520"/>
            <a:ext cx="8229239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549360" y="108000"/>
            <a:ext cx="8042040" cy="1336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60" name="Shape 60"/>
          <p:cNvSpPr txBox="1"/>
          <p:nvPr>
            <p:ph idx="10" type="dt"/>
          </p:nvPr>
        </p:nvSpPr>
        <p:spPr>
          <a:xfrm>
            <a:off x="5629319" y="6275519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264960" y="6275519"/>
            <a:ext cx="4839840" cy="3646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7897679" y="6275519"/>
            <a:ext cx="990359" cy="3646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36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457200" y="1604520"/>
            <a:ext cx="8229239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549360" y="108000"/>
            <a:ext cx="8042040" cy="133631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549360" y="1600200"/>
            <a:ext cx="8042040" cy="43430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13" name="Shape 113"/>
          <p:cNvSpPr txBox="1"/>
          <p:nvPr>
            <p:ph idx="10" type="dt"/>
          </p:nvPr>
        </p:nvSpPr>
        <p:spPr>
          <a:xfrm>
            <a:off x="5629319" y="6275519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14" name="Shape 114"/>
          <p:cNvSpPr txBox="1"/>
          <p:nvPr>
            <p:ph idx="11" type="ftr"/>
          </p:nvPr>
        </p:nvSpPr>
        <p:spPr>
          <a:xfrm>
            <a:off x="264960" y="6275519"/>
            <a:ext cx="4839840" cy="3646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15" name="Shape 115"/>
          <p:cNvSpPr txBox="1"/>
          <p:nvPr>
            <p:ph idx="12" type="sldNum"/>
          </p:nvPr>
        </p:nvSpPr>
        <p:spPr>
          <a:xfrm>
            <a:off x="7897679" y="6275519"/>
            <a:ext cx="990359" cy="3646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36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549360" y="107640"/>
            <a:ext cx="8042040" cy="13366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549360" y="1600200"/>
            <a:ext cx="3840120" cy="43430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65" name="Shape 165"/>
          <p:cNvSpPr txBox="1"/>
          <p:nvPr>
            <p:ph idx="2" type="body"/>
          </p:nvPr>
        </p:nvSpPr>
        <p:spPr>
          <a:xfrm>
            <a:off x="4750919" y="1600200"/>
            <a:ext cx="3840120" cy="43430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66" name="Shape 166"/>
          <p:cNvSpPr txBox="1"/>
          <p:nvPr>
            <p:ph idx="10" type="dt"/>
          </p:nvPr>
        </p:nvSpPr>
        <p:spPr>
          <a:xfrm>
            <a:off x="5629319" y="6275519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67" name="Shape 167"/>
          <p:cNvSpPr txBox="1"/>
          <p:nvPr>
            <p:ph idx="11" type="ftr"/>
          </p:nvPr>
        </p:nvSpPr>
        <p:spPr>
          <a:xfrm>
            <a:off x="264960" y="6275519"/>
            <a:ext cx="4839840" cy="3646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168" name="Shape 168"/>
          <p:cNvSpPr txBox="1"/>
          <p:nvPr>
            <p:ph idx="12" type="sldNum"/>
          </p:nvPr>
        </p:nvSpPr>
        <p:spPr>
          <a:xfrm>
            <a:off x="7897679" y="6275519"/>
            <a:ext cx="990359" cy="3646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36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ellenmacarthurfoundation.org/publications/the-new-plastics-economy-rethinking-the-future-of-plastics" TargetMode="External"/><Relationship Id="rId4" Type="http://schemas.openxmlformats.org/officeDocument/2006/relationships/hyperlink" Target="http://www.cbf.org/about-the-bay/issues/dead-zones/nitrogen-phosphorus" TargetMode="External"/><Relationship Id="rId5" Type="http://schemas.openxmlformats.org/officeDocument/2006/relationships/hyperlink" Target="http://advances.sciencemag.org/content/1/5/e1400253.short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/>
        </p:nvSpPr>
        <p:spPr>
          <a:xfrm>
            <a:off x="1322279" y="2455919"/>
            <a:ext cx="6498719" cy="1269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0" i="0" lang="en-US" sz="4800" u="none" cap="none" strike="noStrike">
                <a:solidFill>
                  <a:srgbClr val="2C7C9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Climate Change: Science and Beyond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1371600" y="4730760"/>
            <a:ext cx="6400440" cy="907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2400" u="none" cap="none" strike="noStrike">
                <a:solidFill>
                  <a:srgbClr val="89898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Stephanie G. Thomas, Ph.D.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>
            <p:ph type="title"/>
          </p:nvPr>
        </p:nvSpPr>
        <p:spPr>
          <a:xfrm>
            <a:off x="549360" y="565200"/>
            <a:ext cx="8042100" cy="1336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US" sz="4000">
                <a:solidFill>
                  <a:srgbClr val="2C7C9F"/>
                </a:solidFill>
                <a:latin typeface="Calibri"/>
                <a:ea typeface="Calibri"/>
                <a:cs typeface="Calibri"/>
                <a:sym typeface="Calibri"/>
              </a:rPr>
              <a:t>But wait...what about “global cooling” in the 1970s?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2" name="Shape 322"/>
          <p:cNvSpPr txBox="1"/>
          <p:nvPr>
            <p:ph idx="1" type="body"/>
          </p:nvPr>
        </p:nvSpPr>
        <p:spPr>
          <a:xfrm>
            <a:off x="752997" y="2057400"/>
            <a:ext cx="7684500" cy="4343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>
                <a:solidFill>
                  <a:srgbClr val="2C7C9F"/>
                </a:solidFill>
              </a:rPr>
              <a:t>Not actually that popular of a theory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2C7C9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3000">
                <a:solidFill>
                  <a:srgbClr val="2C7C9F"/>
                </a:solidFill>
              </a:rPr>
              <a:t>Partially based on the anthropogenic release of aerosols into the atmosphere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/>
        </p:nvSpPr>
        <p:spPr>
          <a:xfrm>
            <a:off x="549360" y="108000"/>
            <a:ext cx="8042100" cy="133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4400">
                <a:solidFill>
                  <a:srgbClr val="2C7C9F"/>
                </a:solidFill>
                <a:latin typeface="Calibri"/>
                <a:ea typeface="Calibri"/>
                <a:cs typeface="Calibri"/>
                <a:sym typeface="Calibri"/>
              </a:rPr>
              <a:t>It’s not just climate change...</a:t>
            </a:r>
          </a:p>
        </p:txBody>
      </p:sp>
      <p:sp>
        <p:nvSpPr>
          <p:cNvPr id="328" name="Shape 328"/>
          <p:cNvSpPr txBox="1"/>
          <p:nvPr/>
        </p:nvSpPr>
        <p:spPr>
          <a:xfrm>
            <a:off x="227050" y="1593725"/>
            <a:ext cx="8764500" cy="41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It is predicted that there will be more plastic in the ocean than fish by 2050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Nitrogen and phosphorus pollution creates “dead zones” in oceans and estuaries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The Sixth Mass Extinction is currently underway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rPr lang="en-US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https://www.ellenmacarthurfoundation.org/publications/the-new-plastics-economy-rethinking-the-future-of-plastics</a:t>
            </a:r>
            <a:r>
              <a:rPr lang="en-US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rPr lang="en-US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http://www.cbf.org/about-the-bay/issues/dead-zones/nitrogen-phosphorus</a:t>
            </a:r>
            <a:r>
              <a:rPr lang="en-US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rPr lang="en-US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http://advances.sciencemag.org/content/1/5/e1400253.short</a:t>
            </a:r>
            <a:r>
              <a:rPr lang="en-US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/>
        </p:nvSpPr>
        <p:spPr>
          <a:xfrm>
            <a:off x="549360" y="108000"/>
            <a:ext cx="8042040" cy="13363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4400" strike="noStrike">
                <a:solidFill>
                  <a:srgbClr val="2C7C9F"/>
                </a:solidFill>
                <a:latin typeface="Calibri"/>
                <a:ea typeface="Calibri"/>
                <a:cs typeface="Calibri"/>
                <a:sym typeface="Calibri"/>
              </a:rPr>
              <a:t>Individual Choices: Do They Matter?</a:t>
            </a:r>
          </a:p>
        </p:txBody>
      </p:sp>
      <p:pic>
        <p:nvPicPr>
          <p:cNvPr id="334" name="Shape 334"/>
          <p:cNvPicPr preferRelativeResize="0"/>
          <p:nvPr/>
        </p:nvPicPr>
        <p:blipFill rotWithShape="1">
          <a:blip r:embed="rId3">
            <a:alphaModFix/>
          </a:blip>
          <a:srcRect b="0" l="-35140" r="-35140" t="0"/>
          <a:stretch/>
        </p:blipFill>
        <p:spPr>
          <a:xfrm>
            <a:off x="-1581120" y="1538279"/>
            <a:ext cx="9153000" cy="4943159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Shape 335"/>
          <p:cNvSpPr/>
          <p:nvPr/>
        </p:nvSpPr>
        <p:spPr>
          <a:xfrm>
            <a:off x="5884919" y="2863800"/>
            <a:ext cx="2793600" cy="1187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3600" strike="noStrike">
                <a:solidFill>
                  <a:srgbClr val="2C7C9F"/>
                </a:solidFill>
                <a:latin typeface="Calibri"/>
                <a:ea typeface="Calibri"/>
                <a:cs typeface="Calibri"/>
                <a:sym typeface="Calibri"/>
              </a:rPr>
              <a:t>The Myth of Inevitability</a:t>
            </a:r>
          </a:p>
        </p:txBody>
      </p:sp>
      <p:sp>
        <p:nvSpPr>
          <p:cNvPr id="336" name="Shape 336"/>
          <p:cNvSpPr/>
          <p:nvPr/>
        </p:nvSpPr>
        <p:spPr>
          <a:xfrm>
            <a:off x="338039" y="5997600"/>
            <a:ext cx="3655800" cy="364679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800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Photo From National Geographic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/>
        </p:nvSpPr>
        <p:spPr>
          <a:xfrm>
            <a:off x="549360" y="641400"/>
            <a:ext cx="8042100" cy="133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4400" strike="noStrike">
                <a:solidFill>
                  <a:srgbClr val="2C7C9F"/>
                </a:solidFill>
                <a:latin typeface="Calibri"/>
                <a:ea typeface="Calibri"/>
                <a:cs typeface="Calibri"/>
                <a:sym typeface="Calibri"/>
              </a:rPr>
              <a:t>Individual Choices: Do They Matter?</a:t>
            </a:r>
          </a:p>
        </p:txBody>
      </p:sp>
      <p:sp>
        <p:nvSpPr>
          <p:cNvPr id="342" name="Shape 342"/>
          <p:cNvSpPr/>
          <p:nvPr/>
        </p:nvSpPr>
        <p:spPr>
          <a:xfrm>
            <a:off x="620639" y="2552759"/>
            <a:ext cx="2793600" cy="1187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3600" strike="noStrike">
                <a:solidFill>
                  <a:srgbClr val="2C7C9F"/>
                </a:solidFill>
                <a:latin typeface="Calibri"/>
                <a:ea typeface="Calibri"/>
                <a:cs typeface="Calibri"/>
                <a:sym typeface="Calibri"/>
              </a:rPr>
              <a:t>The Myth of Insufficiency</a:t>
            </a:r>
          </a:p>
        </p:txBody>
      </p:sp>
      <p:sp>
        <p:nvSpPr>
          <p:cNvPr id="343" name="Shape 343"/>
          <p:cNvSpPr txBox="1"/>
          <p:nvPr/>
        </p:nvSpPr>
        <p:spPr>
          <a:xfrm>
            <a:off x="3598919" y="1989000"/>
            <a:ext cx="4992480" cy="3954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ct val="110000"/>
              <a:buFont typeface="Noto Sans Symbols"/>
              <a:buChar char="●"/>
            </a:pPr>
            <a:r>
              <a:rPr lang="en-US" sz="3200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 drop in the bucket is a drop in the bucket – and all those drops add up.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ct val="110000"/>
              <a:buFont typeface="Noto Sans Symbols"/>
              <a:buChar char="●"/>
            </a:pPr>
            <a:r>
              <a:rPr lang="en-US" sz="3200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 sense of lack cultivates anxiety and consumption.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/>
        </p:nvSpPr>
        <p:spPr>
          <a:xfrm>
            <a:off x="549360" y="108000"/>
            <a:ext cx="8042040" cy="13363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4600">
                <a:solidFill>
                  <a:srgbClr val="2C7C9F"/>
                </a:solidFill>
                <a:latin typeface="Calibri"/>
                <a:ea typeface="Calibri"/>
                <a:cs typeface="Calibri"/>
                <a:sym typeface="Calibri"/>
              </a:rPr>
              <a:t>Collective Choices Matter, Too</a:t>
            </a:r>
          </a:p>
        </p:txBody>
      </p:sp>
      <p:pic>
        <p:nvPicPr>
          <p:cNvPr id="349" name="Shape 3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5759" y="1411200"/>
            <a:ext cx="6830640" cy="5122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/>
          <p:nvPr/>
        </p:nvSpPr>
        <p:spPr>
          <a:xfrm>
            <a:off x="549360" y="108000"/>
            <a:ext cx="8042100" cy="133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4400" strike="noStrike">
                <a:solidFill>
                  <a:srgbClr val="2C7C9F"/>
                </a:solidFill>
                <a:latin typeface="Calibri"/>
                <a:ea typeface="Calibri"/>
                <a:cs typeface="Calibri"/>
                <a:sym typeface="Calibri"/>
              </a:rPr>
              <a:t>Create Space for Awareness</a:t>
            </a:r>
          </a:p>
        </p:txBody>
      </p:sp>
      <p:sp>
        <p:nvSpPr>
          <p:cNvPr id="355" name="Shape 355"/>
          <p:cNvSpPr txBox="1"/>
          <p:nvPr/>
        </p:nvSpPr>
        <p:spPr>
          <a:xfrm>
            <a:off x="549360" y="1862280"/>
            <a:ext cx="8042100" cy="1482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ct val="110000"/>
              <a:buFont typeface="Noto Sans Symbols"/>
              <a:buChar char="●"/>
            </a:pPr>
            <a:r>
              <a:rPr lang="en-US" sz="3200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Are you aware of global issues?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ct val="110000"/>
              <a:buFont typeface="Noto Sans Symbols"/>
              <a:buChar char="●"/>
            </a:pPr>
            <a:r>
              <a:rPr lang="en-US" sz="3200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Are you aware of community issues?</a:t>
            </a:r>
          </a:p>
          <a:p>
            <a:pPr indent="20320" lvl="0" marL="0" marR="0" rtl="0" algn="l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ct val="100000"/>
              <a:buFont typeface="Calibri"/>
              <a:buChar char="●"/>
            </a:pPr>
            <a:r>
              <a:rPr lang="en-US" sz="3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Are you aware of your own actions? Your internal motivations? Your values?</a:t>
            </a:r>
          </a:p>
        </p:txBody>
      </p:sp>
      <p:sp>
        <p:nvSpPr>
          <p:cNvPr id="356" name="Shape 356"/>
          <p:cNvSpPr/>
          <p:nvPr/>
        </p:nvSpPr>
        <p:spPr>
          <a:xfrm>
            <a:off x="603360" y="4594200"/>
            <a:ext cx="8042100" cy="14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3600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Awareness creates space for right action.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/>
          <p:nvPr/>
        </p:nvSpPr>
        <p:spPr>
          <a:xfrm>
            <a:off x="549354" y="108000"/>
            <a:ext cx="4633200" cy="133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4400">
                <a:solidFill>
                  <a:srgbClr val="2C7C9F"/>
                </a:solidFill>
                <a:latin typeface="Calibri"/>
                <a:ea typeface="Calibri"/>
                <a:cs typeface="Calibri"/>
                <a:sym typeface="Calibri"/>
              </a:rPr>
              <a:t>Things we can do</a:t>
            </a:r>
          </a:p>
        </p:txBody>
      </p:sp>
      <p:sp>
        <p:nvSpPr>
          <p:cNvPr id="362" name="Shape 362"/>
          <p:cNvSpPr txBox="1"/>
          <p:nvPr/>
        </p:nvSpPr>
        <p:spPr>
          <a:xfrm>
            <a:off x="185800" y="1862275"/>
            <a:ext cx="5440800" cy="14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45720" lvl="0" marL="0" marR="0" rtl="0" algn="l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ct val="100000"/>
              <a:buFont typeface="Noto Sans Symbols"/>
              <a:buChar char="●"/>
            </a:pPr>
            <a:r>
              <a:rPr lang="en-US" sz="2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Support local climate action plans</a:t>
            </a:r>
          </a:p>
          <a:p>
            <a:pPr indent="45720" lvl="0" marL="0" marR="0" rtl="0" algn="l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ct val="100000"/>
              <a:buFont typeface="Calibri"/>
              <a:buChar char="●"/>
            </a:pPr>
            <a:r>
              <a:rPr lang="en-US" sz="2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Support the Clean Power Plan and other strategies for reducing emissions</a:t>
            </a:r>
          </a:p>
          <a:p>
            <a:pPr indent="45720" lvl="0" marL="0" marR="0" rtl="0" algn="l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ct val="100000"/>
              <a:buFont typeface="Calibri"/>
              <a:buChar char="●"/>
            </a:pPr>
            <a:r>
              <a:rPr lang="en-US" sz="2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Educate yourself &amp; others</a:t>
            </a:r>
          </a:p>
          <a:p>
            <a:pPr indent="45720" lvl="0" marL="0" marR="0" rtl="0" algn="l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ct val="100000"/>
              <a:buFont typeface="Calibri"/>
              <a:buChar char="●"/>
            </a:pPr>
            <a:r>
              <a:rPr lang="en-US" sz="2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There is strength in numbers</a:t>
            </a:r>
          </a:p>
          <a:p>
            <a:pPr indent="45720" lvl="0" marL="0" marR="0" rtl="0" algn="l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ct val="100000"/>
              <a:buFont typeface="Calibri"/>
              <a:buChar char="●"/>
            </a:pPr>
            <a:r>
              <a:rPr lang="en-US" sz="2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Look and listen for opportunities</a:t>
            </a:r>
          </a:p>
        </p:txBody>
      </p:sp>
      <p:pic>
        <p:nvPicPr>
          <p:cNvPr id="363" name="Shape 3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0294" y="0"/>
            <a:ext cx="359371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/>
        </p:nvSpPr>
        <p:spPr>
          <a:xfrm>
            <a:off x="549360" y="108000"/>
            <a:ext cx="8042040" cy="13363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0" i="0" lang="en-US" sz="4400" u="none" cap="none" strike="noStrike">
                <a:solidFill>
                  <a:srgbClr val="2C7C9F"/>
                </a:solidFill>
                <a:latin typeface="Calibri"/>
                <a:ea typeface="Calibri"/>
                <a:cs typeface="Calibri"/>
                <a:sym typeface="Calibri"/>
              </a:rPr>
              <a:t>What We’ll Talk About: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549360" y="1941119"/>
            <a:ext cx="8042040" cy="4012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ct val="110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How We Got Where We Are Today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ct val="110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Climate Change Fundamentals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ct val="110000"/>
              <a:buFont typeface="Noto Sans Symbols"/>
              <a:buChar char="●"/>
            </a:pPr>
            <a:r>
              <a:rPr b="0" i="0" lang="en-US" sz="2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How Do We Leverage Change? An Individual &amp; Community Guide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Shape 231"/>
          <p:cNvPicPr preferRelativeResize="0"/>
          <p:nvPr/>
        </p:nvPicPr>
        <p:blipFill rotWithShape="1">
          <a:blip r:embed="rId3">
            <a:alphaModFix/>
          </a:blip>
          <a:srcRect b="7897" l="18319" r="0" t="0"/>
          <a:stretch/>
        </p:blipFill>
        <p:spPr>
          <a:xfrm>
            <a:off x="23760" y="-69840"/>
            <a:ext cx="7837200" cy="68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Shape 232"/>
          <p:cNvSpPr txBox="1"/>
          <p:nvPr/>
        </p:nvSpPr>
        <p:spPr>
          <a:xfrm>
            <a:off x="5862725" y="660301"/>
            <a:ext cx="3204600" cy="256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41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Remember: </a:t>
            </a:r>
            <a:r>
              <a:rPr b="0" i="0" lang="en-US" sz="4100" u="none" cap="none" strike="noStrike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We Have Inherited the Earth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/>
        </p:nvSpPr>
        <p:spPr>
          <a:xfrm>
            <a:off x="549360" y="390600"/>
            <a:ext cx="8042040" cy="13363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0" i="0" lang="en-US" sz="4600" u="none" cap="none" strike="noStrike">
                <a:solidFill>
                  <a:srgbClr val="2C7C9F"/>
                </a:solidFill>
                <a:latin typeface="Calibri"/>
                <a:ea typeface="Calibri"/>
                <a:cs typeface="Calibri"/>
                <a:sym typeface="Calibri"/>
              </a:rPr>
              <a:t>Let’s Look at Some Climate Fundamentals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549360" y="1882800"/>
            <a:ext cx="3839759" cy="43430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28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WEATHER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ct val="110000"/>
              <a:buFont typeface="Noto Sans Symbols"/>
              <a:buChar char="●"/>
            </a:pPr>
            <a:r>
              <a:rPr b="0" i="0" lang="en-US" sz="28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Short-term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ct val="110000"/>
              <a:buFont typeface="Noto Sans Symbols"/>
              <a:buChar char="●"/>
            </a:pPr>
            <a:r>
              <a:rPr b="0" i="0" lang="en-US" sz="28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Individual storms and events, e.g. today’s weather, Hurricane Sandy, the drought of 2011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b="0" i="0" sz="1800" u="none" cap="none" strike="noStrike"/>
          </a:p>
        </p:txBody>
      </p:sp>
      <p:sp>
        <p:nvSpPr>
          <p:cNvPr id="239" name="Shape 239"/>
          <p:cNvSpPr txBox="1"/>
          <p:nvPr/>
        </p:nvSpPr>
        <p:spPr>
          <a:xfrm>
            <a:off x="4751280" y="1882800"/>
            <a:ext cx="3839759" cy="43430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28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CLIMATE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ct val="110000"/>
              <a:buFont typeface="Noto Sans Symbols"/>
              <a:buChar char="●"/>
            </a:pPr>
            <a:r>
              <a:rPr b="0" i="0" lang="en-US" sz="28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Long-term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ct val="110000"/>
              <a:buFont typeface="Noto Sans Symbols"/>
              <a:buChar char="●"/>
            </a:pPr>
            <a:r>
              <a:rPr b="0" i="0" lang="en-US" sz="28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Weather averaged over a longer period of time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rgbClr val="595959"/>
              </a:buClr>
              <a:buSzPct val="110000"/>
              <a:buFont typeface="Noto Sans Symbols"/>
              <a:buChar char="●"/>
            </a:pPr>
            <a:r>
              <a:rPr b="0" i="0" lang="en-US" sz="28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Decadal trends</a:t>
            </a:r>
          </a:p>
        </p:txBody>
      </p:sp>
      <p:sp>
        <p:nvSpPr>
          <p:cNvPr id="240" name="Shape 240"/>
          <p:cNvSpPr/>
          <p:nvPr/>
        </p:nvSpPr>
        <p:spPr>
          <a:xfrm>
            <a:off x="536400" y="5602319"/>
            <a:ext cx="7887959" cy="821879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0" i="0" lang="en-US" sz="24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“Climate tells you which clothes to buy; Weather tells you which clothes to wear”.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/>
        </p:nvSpPr>
        <p:spPr>
          <a:xfrm>
            <a:off x="-17639" y="-15839"/>
            <a:ext cx="9141840" cy="6508079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287A9E"/>
            </a:solidFill>
            <a:prstDash val="solid"/>
            <a:round/>
            <a:headEnd len="med" w="med" type="none"/>
            <a:tailEnd len="med" w="med" type="none"/>
          </a:ln>
          <a:effectLst>
            <a:outerShdw blurRad="63500" sx="101000" rotWithShape="0" dir="5400000" dist="25400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6" name="Shape 246"/>
          <p:cNvSpPr/>
          <p:nvPr/>
        </p:nvSpPr>
        <p:spPr>
          <a:xfrm>
            <a:off x="4460760" y="4086360"/>
            <a:ext cx="2300040" cy="614160"/>
          </a:xfrm>
          <a:custGeom>
            <a:pathLst>
              <a:path extrusionOk="0" h="120000" w="120000">
                <a:moveTo>
                  <a:pt x="37323" y="14653"/>
                </a:moveTo>
                <a:cubicBezTo>
                  <a:pt x="34039" y="15824"/>
                  <a:pt x="30734" y="16376"/>
                  <a:pt x="27473" y="18165"/>
                </a:cubicBezTo>
                <a:cubicBezTo>
                  <a:pt x="26447" y="18728"/>
                  <a:pt x="25409" y="19772"/>
                  <a:pt x="24519" y="21676"/>
                </a:cubicBezTo>
                <a:cubicBezTo>
                  <a:pt x="23722" y="23380"/>
                  <a:pt x="22549" y="28700"/>
                  <a:pt x="22549" y="28700"/>
                </a:cubicBezTo>
                <a:cubicBezTo>
                  <a:pt x="18609" y="29870"/>
                  <a:pt x="14615" y="29614"/>
                  <a:pt x="10730" y="32211"/>
                </a:cubicBezTo>
                <a:cubicBezTo>
                  <a:pt x="9287" y="33176"/>
                  <a:pt x="6790" y="39234"/>
                  <a:pt x="6790" y="39234"/>
                </a:cubicBezTo>
                <a:cubicBezTo>
                  <a:pt x="0" y="51339"/>
                  <a:pt x="880" y="41917"/>
                  <a:pt x="880" y="60303"/>
                </a:cubicBezTo>
                <a:cubicBezTo>
                  <a:pt x="15217" y="79962"/>
                  <a:pt x="9112" y="77861"/>
                  <a:pt x="18609" y="77861"/>
                </a:cubicBezTo>
                <a:cubicBezTo>
                  <a:pt x="20579" y="75520"/>
                  <a:pt x="22445" y="71248"/>
                  <a:pt x="24519" y="70838"/>
                </a:cubicBezTo>
                <a:cubicBezTo>
                  <a:pt x="28466" y="70056"/>
                  <a:pt x="32394" y="73345"/>
                  <a:pt x="36338" y="74349"/>
                </a:cubicBezTo>
                <a:cubicBezTo>
                  <a:pt x="36993" y="74516"/>
                  <a:pt x="37651" y="74349"/>
                  <a:pt x="38307" y="74349"/>
                </a:cubicBezTo>
                <a:lnTo>
                  <a:pt x="52096" y="74349"/>
                </a:lnTo>
                <a:cubicBezTo>
                  <a:pt x="55051" y="75520"/>
                  <a:pt x="58018" y="76362"/>
                  <a:pt x="60961" y="77861"/>
                </a:cubicBezTo>
                <a:cubicBezTo>
                  <a:pt x="62618" y="78705"/>
                  <a:pt x="65885" y="81372"/>
                  <a:pt x="65885" y="81372"/>
                </a:cubicBezTo>
                <a:lnTo>
                  <a:pt x="77704" y="91907"/>
                </a:lnTo>
                <a:cubicBezTo>
                  <a:pt x="79017" y="93078"/>
                  <a:pt x="80290" y="95419"/>
                  <a:pt x="81644" y="95419"/>
                </a:cubicBezTo>
                <a:lnTo>
                  <a:pt x="85584" y="95419"/>
                </a:lnTo>
                <a:cubicBezTo>
                  <a:pt x="91150" y="103925"/>
                  <a:pt x="91445" y="105919"/>
                  <a:pt x="96418" y="109465"/>
                </a:cubicBezTo>
                <a:cubicBezTo>
                  <a:pt x="96740" y="109694"/>
                  <a:pt x="97074" y="109465"/>
                  <a:pt x="97403" y="109465"/>
                </a:cubicBezTo>
                <a:cubicBezTo>
                  <a:pt x="100357" y="111806"/>
                  <a:pt x="103274" y="114887"/>
                  <a:pt x="106267" y="116488"/>
                </a:cubicBezTo>
                <a:cubicBezTo>
                  <a:pt x="109853" y="118406"/>
                  <a:pt x="117101" y="119999"/>
                  <a:pt x="117101" y="119999"/>
                </a:cubicBezTo>
                <a:lnTo>
                  <a:pt x="117101" y="119999"/>
                </a:lnTo>
                <a:cubicBezTo>
                  <a:pt x="119303" y="96447"/>
                  <a:pt x="119999" y="105552"/>
                  <a:pt x="118086" y="91907"/>
                </a:cubicBezTo>
                <a:cubicBezTo>
                  <a:pt x="105822" y="44537"/>
                  <a:pt x="112075" y="46257"/>
                  <a:pt x="104297" y="46257"/>
                </a:cubicBezTo>
                <a:cubicBezTo>
                  <a:pt x="99701" y="36893"/>
                  <a:pt x="95243" y="26605"/>
                  <a:pt x="90508" y="18165"/>
                </a:cubicBezTo>
                <a:cubicBezTo>
                  <a:pt x="88544" y="14663"/>
                  <a:pt x="83204" y="9646"/>
                  <a:pt x="80659" y="7630"/>
                </a:cubicBezTo>
                <a:cubicBezTo>
                  <a:pt x="79025" y="6335"/>
                  <a:pt x="77369" y="5413"/>
                  <a:pt x="75734" y="4119"/>
                </a:cubicBezTo>
                <a:cubicBezTo>
                  <a:pt x="74413" y="3072"/>
                  <a:pt x="73138" y="1206"/>
                  <a:pt x="71795" y="607"/>
                </a:cubicBezTo>
                <a:cubicBezTo>
                  <a:pt x="70492" y="26"/>
                  <a:pt x="69168" y="607"/>
                  <a:pt x="67855" y="607"/>
                </a:cubicBezTo>
                <a:lnTo>
                  <a:pt x="67855" y="607"/>
                </a:lnTo>
                <a:lnTo>
                  <a:pt x="53081" y="607"/>
                </a:lnTo>
                <a:cubicBezTo>
                  <a:pt x="43764" y="7989"/>
                  <a:pt x="46357" y="0"/>
                  <a:pt x="43232" y="11142"/>
                </a:cubicBezTo>
              </a:path>
            </a:pathLst>
          </a:custGeom>
          <a:solidFill>
            <a:schemeClr val="lt1"/>
          </a:solidFill>
          <a:ln>
            <a:noFill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7" name="Shape 247"/>
          <p:cNvSpPr/>
          <p:nvPr/>
        </p:nvSpPr>
        <p:spPr>
          <a:xfrm rot="922800">
            <a:off x="2718000" y="1598759"/>
            <a:ext cx="2935080" cy="75564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287A9E"/>
            </a:solidFill>
            <a:prstDash val="solid"/>
            <a:round/>
            <a:headEnd len="med" w="med" type="none"/>
            <a:tailEnd len="med" w="med" type="none"/>
          </a:ln>
          <a:effectLst>
            <a:outerShdw blurRad="63500" sx="101000" rotWithShape="0" dir="5400000" dist="25400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8" name="Shape 248"/>
          <p:cNvSpPr/>
          <p:nvPr/>
        </p:nvSpPr>
        <p:spPr>
          <a:xfrm>
            <a:off x="-17639" y="5632560"/>
            <a:ext cx="9161280" cy="985320"/>
          </a:xfrm>
          <a:custGeom>
            <a:pathLst>
              <a:path extrusionOk="0" h="120000" w="120000">
                <a:moveTo>
                  <a:pt x="0" y="87272"/>
                </a:moveTo>
                <a:lnTo>
                  <a:pt x="24989" y="32727"/>
                </a:lnTo>
                <a:lnTo>
                  <a:pt x="45525" y="2181"/>
                </a:lnTo>
                <a:lnTo>
                  <a:pt x="70515" y="0"/>
                </a:lnTo>
                <a:lnTo>
                  <a:pt x="92783" y="26181"/>
                </a:lnTo>
                <a:lnTo>
                  <a:pt x="112329" y="65454"/>
                </a:lnTo>
                <a:lnTo>
                  <a:pt x="119999" y="89454"/>
                </a:lnTo>
                <a:lnTo>
                  <a:pt x="119999" y="117818"/>
                </a:lnTo>
                <a:lnTo>
                  <a:pt x="0" y="119999"/>
                </a:lnTo>
                <a:lnTo>
                  <a:pt x="0" y="87272"/>
                </a:lnTo>
              </a:path>
            </a:pathLst>
          </a:custGeom>
          <a:gradFill>
            <a:gsLst>
              <a:gs pos="0">
                <a:srgbClr val="5F8804"/>
              </a:gs>
              <a:gs pos="69000">
                <a:srgbClr val="D5FB82"/>
              </a:gs>
              <a:gs pos="100000">
                <a:srgbClr val="F9E3D2"/>
              </a:gs>
            </a:gsLst>
            <a:lin ang="0" scaled="0"/>
          </a:gradFill>
          <a:ln cap="flat" cmpd="sng" w="12600">
            <a:solidFill>
              <a:srgbClr val="287A9E"/>
            </a:solidFill>
            <a:prstDash val="solid"/>
            <a:miter/>
            <a:headEnd len="med" w="med" type="none"/>
            <a:tailEnd len="med" w="med" type="none"/>
          </a:ln>
          <a:effectLst>
            <a:outerShdw sx="100999" rotWithShape="0" dir="5400000" dist="25400" sy="100999">
              <a:srgbClr val="808080">
                <a:alpha val="40000"/>
              </a:srgbClr>
            </a:outerShdw>
          </a:effectLst>
        </p:spPr>
      </p:sp>
      <p:sp>
        <p:nvSpPr>
          <p:cNvPr id="249" name="Shape 249"/>
          <p:cNvSpPr/>
          <p:nvPr/>
        </p:nvSpPr>
        <p:spPr>
          <a:xfrm rot="2374800">
            <a:off x="2191679" y="2595240"/>
            <a:ext cx="3181680" cy="76932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287A9E"/>
            </a:solidFill>
            <a:prstDash val="solid"/>
            <a:round/>
            <a:headEnd len="med" w="med" type="none"/>
            <a:tailEnd len="med" w="med" type="none"/>
          </a:ln>
          <a:effectLst>
            <a:outerShdw blurRad="63500" sx="101000" rotWithShape="0" dir="5400000" dist="25400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/>
          <p:nvPr/>
        </p:nvSpPr>
        <p:spPr>
          <a:xfrm rot="3528000">
            <a:off x="1113479" y="3746520"/>
            <a:ext cx="4514760" cy="782279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287A9E"/>
            </a:solidFill>
            <a:prstDash val="solid"/>
            <a:round/>
            <a:headEnd len="med" w="med" type="none"/>
            <a:tailEnd len="med" w="med" type="none"/>
          </a:ln>
          <a:effectLst>
            <a:outerShdw blurRad="63500" sx="101000" rotWithShape="0" dir="5400000" dist="25400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1" name="Shape 251"/>
          <p:cNvSpPr/>
          <p:nvPr/>
        </p:nvSpPr>
        <p:spPr>
          <a:xfrm rot="5400000">
            <a:off x="633960" y="2847239"/>
            <a:ext cx="2341079" cy="79308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287A9E"/>
            </a:solidFill>
            <a:prstDash val="solid"/>
            <a:round/>
            <a:headEnd len="med" w="med" type="none"/>
            <a:tailEnd len="med" w="med" type="none"/>
          </a:ln>
          <a:effectLst>
            <a:outerShdw blurRad="63500" sx="101000" rotWithShape="0" dir="5400000" dist="25400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52" name="Shape 252"/>
          <p:cNvCxnSpPr/>
          <p:nvPr/>
        </p:nvCxnSpPr>
        <p:spPr>
          <a:xfrm flipH="1" rot="10800000">
            <a:off x="5554800" y="1777320"/>
            <a:ext cx="718919" cy="571319"/>
          </a:xfrm>
          <a:prstGeom prst="straightConnector1">
            <a:avLst/>
          </a:prstGeom>
          <a:noFill/>
          <a:ln cap="flat" cmpd="sng" w="763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253" name="Shape 253"/>
          <p:cNvCxnSpPr/>
          <p:nvPr/>
        </p:nvCxnSpPr>
        <p:spPr>
          <a:xfrm flipH="1" rot="10800000">
            <a:off x="4361039" y="5347439"/>
            <a:ext cx="2082599" cy="828360"/>
          </a:xfrm>
          <a:prstGeom prst="straightConnector1">
            <a:avLst/>
          </a:prstGeom>
          <a:noFill/>
          <a:ln cap="flat" cmpd="sng" w="76300">
            <a:solidFill>
              <a:schemeClr val="accent1"/>
            </a:solidFill>
            <a:prstDash val="solid"/>
            <a:round/>
            <a:headEnd len="med" w="med" type="none"/>
            <a:tailEnd len="lg" w="lg" type="stealth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254" name="Shape 254"/>
          <p:cNvCxnSpPr/>
          <p:nvPr/>
        </p:nvCxnSpPr>
        <p:spPr>
          <a:xfrm rot="-5400000">
            <a:off x="2065319" y="3863160"/>
            <a:ext cx="548999" cy="498239"/>
          </a:xfrm>
          <a:prstGeom prst="straightConnector1">
            <a:avLst/>
          </a:prstGeom>
          <a:noFill/>
          <a:ln>
            <a:noFill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255" name="Shape 255"/>
          <p:cNvCxnSpPr/>
          <p:nvPr/>
        </p:nvCxnSpPr>
        <p:spPr>
          <a:xfrm rot="10800000">
            <a:off x="1595520" y="4383000"/>
            <a:ext cx="610919" cy="401399"/>
          </a:xfrm>
          <a:prstGeom prst="straightConnector1">
            <a:avLst/>
          </a:prstGeom>
          <a:noFill/>
          <a:ln>
            <a:noFill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256" name="Shape 256"/>
          <p:cNvSpPr/>
          <p:nvPr/>
        </p:nvSpPr>
        <p:spPr>
          <a:xfrm>
            <a:off x="417600" y="73079"/>
            <a:ext cx="2587319" cy="2385719"/>
          </a:xfrm>
          <a:prstGeom prst="ellipse">
            <a:avLst/>
          </a:prstGeom>
          <a:solidFill>
            <a:srgbClr val="FFFF00"/>
          </a:solidFill>
          <a:ln cap="flat" cmpd="sng" w="126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  <a:effectLst>
            <a:outerShdw sx="100999" rotWithShape="0" dir="5400000" dist="25400" sy="100999">
              <a:srgbClr val="808080">
                <a:alpha val="40000"/>
              </a:srgbClr>
            </a:outerShdw>
          </a:effectLst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7" name="Shape 257"/>
          <p:cNvSpPr/>
          <p:nvPr/>
        </p:nvSpPr>
        <p:spPr>
          <a:xfrm>
            <a:off x="638279" y="4233960"/>
            <a:ext cx="2290320" cy="858599"/>
          </a:xfrm>
          <a:custGeom>
            <a:pathLst>
              <a:path extrusionOk="0" h="120000" w="120000">
                <a:moveTo>
                  <a:pt x="53734" y="19999"/>
                </a:moveTo>
                <a:lnTo>
                  <a:pt x="38898" y="54999"/>
                </a:lnTo>
                <a:cubicBezTo>
                  <a:pt x="16815" y="65148"/>
                  <a:pt x="17140" y="46365"/>
                  <a:pt x="17140" y="67499"/>
                </a:cubicBezTo>
                <a:cubicBezTo>
                  <a:pt x="6652" y="99310"/>
                  <a:pt x="10891" y="88295"/>
                  <a:pt x="5271" y="102499"/>
                </a:cubicBezTo>
                <a:cubicBezTo>
                  <a:pt x="3623" y="106666"/>
                  <a:pt x="966" y="109333"/>
                  <a:pt x="326" y="114999"/>
                </a:cubicBezTo>
                <a:cubicBezTo>
                  <a:pt x="0" y="117888"/>
                  <a:pt x="3293" y="119999"/>
                  <a:pt x="3293" y="119999"/>
                </a:cubicBezTo>
                <a:cubicBezTo>
                  <a:pt x="5931" y="119166"/>
                  <a:pt x="8660" y="119430"/>
                  <a:pt x="11205" y="117499"/>
                </a:cubicBezTo>
                <a:cubicBezTo>
                  <a:pt x="12099" y="116822"/>
                  <a:pt x="13184" y="112499"/>
                  <a:pt x="13184" y="112499"/>
                </a:cubicBezTo>
                <a:cubicBezTo>
                  <a:pt x="21622" y="103358"/>
                  <a:pt x="17596" y="104999"/>
                  <a:pt x="25052" y="104999"/>
                </a:cubicBezTo>
                <a:lnTo>
                  <a:pt x="37909" y="104999"/>
                </a:lnTo>
                <a:cubicBezTo>
                  <a:pt x="50458" y="91783"/>
                  <a:pt x="45944" y="97344"/>
                  <a:pt x="51756" y="89999"/>
                </a:cubicBezTo>
                <a:cubicBezTo>
                  <a:pt x="52745" y="88333"/>
                  <a:pt x="53595" y="85949"/>
                  <a:pt x="54723" y="84999"/>
                </a:cubicBezTo>
                <a:cubicBezTo>
                  <a:pt x="70759" y="71488"/>
                  <a:pt x="59350" y="85402"/>
                  <a:pt x="65602" y="77499"/>
                </a:cubicBezTo>
                <a:cubicBezTo>
                  <a:pt x="73488" y="74177"/>
                  <a:pt x="69531" y="74999"/>
                  <a:pt x="77471" y="74999"/>
                </a:cubicBezTo>
                <a:lnTo>
                  <a:pt x="97252" y="69999"/>
                </a:lnTo>
                <a:cubicBezTo>
                  <a:pt x="111309" y="66769"/>
                  <a:pt x="106185" y="72460"/>
                  <a:pt x="112087" y="64999"/>
                </a:cubicBezTo>
                <a:lnTo>
                  <a:pt x="112087" y="64999"/>
                </a:lnTo>
                <a:cubicBezTo>
                  <a:pt x="119279" y="52015"/>
                  <a:pt x="119010" y="59668"/>
                  <a:pt x="119010" y="49999"/>
                </a:cubicBezTo>
                <a:lnTo>
                  <a:pt x="119999" y="34999"/>
                </a:lnTo>
                <a:cubicBezTo>
                  <a:pt x="118351" y="28333"/>
                  <a:pt x="117121" y="20875"/>
                  <a:pt x="115054" y="14999"/>
                </a:cubicBezTo>
                <a:cubicBezTo>
                  <a:pt x="114362" y="13030"/>
                  <a:pt x="113020" y="13678"/>
                  <a:pt x="112087" y="12499"/>
                </a:cubicBezTo>
                <a:cubicBezTo>
                  <a:pt x="111670" y="11972"/>
                  <a:pt x="111428" y="10833"/>
                  <a:pt x="111098" y="9999"/>
                </a:cubicBezTo>
                <a:lnTo>
                  <a:pt x="100219" y="0"/>
                </a:lnTo>
              </a:path>
            </a:pathLst>
          </a:custGeom>
          <a:solidFill>
            <a:schemeClr val="lt1"/>
          </a:solidFill>
          <a:ln>
            <a:noFill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8" name="Shape 258"/>
          <p:cNvSpPr txBox="1"/>
          <p:nvPr/>
        </p:nvSpPr>
        <p:spPr>
          <a:xfrm>
            <a:off x="3005280" y="-47520"/>
            <a:ext cx="5586120" cy="16142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0" i="0" lang="en-US" sz="44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How Does Energy Get Distributed?</a:t>
            </a:r>
          </a:p>
        </p:txBody>
      </p:sp>
      <p:sp>
        <p:nvSpPr>
          <p:cNvPr id="259" name="Shape 259"/>
          <p:cNvSpPr/>
          <p:nvPr/>
        </p:nvSpPr>
        <p:spPr>
          <a:xfrm>
            <a:off x="6448319" y="1523879"/>
            <a:ext cx="2412719" cy="1370159"/>
          </a:xfrm>
          <a:prstGeom prst="rect">
            <a:avLst/>
          </a:prstGeom>
          <a:solidFill>
            <a:schemeClr val="lt2">
              <a:alpha val="26666"/>
            </a:schemeClr>
          </a:solidFill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6% scattered from atmosphere</a:t>
            </a:r>
          </a:p>
        </p:txBody>
      </p:sp>
      <p:sp>
        <p:nvSpPr>
          <p:cNvPr id="260" name="Shape 260"/>
          <p:cNvSpPr/>
          <p:nvPr/>
        </p:nvSpPr>
        <p:spPr>
          <a:xfrm>
            <a:off x="5264280" y="3044880"/>
            <a:ext cx="3879360" cy="943560"/>
          </a:xfrm>
          <a:prstGeom prst="rect">
            <a:avLst/>
          </a:prstGeom>
          <a:solidFill>
            <a:schemeClr val="lt2">
              <a:alpha val="26666"/>
            </a:schemeClr>
          </a:solidFill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19% absorbed by atmosphere &amp; clouds</a:t>
            </a:r>
          </a:p>
        </p:txBody>
      </p:sp>
      <p:sp>
        <p:nvSpPr>
          <p:cNvPr id="261" name="Shape 261"/>
          <p:cNvSpPr/>
          <p:nvPr/>
        </p:nvSpPr>
        <p:spPr>
          <a:xfrm>
            <a:off x="847800" y="5511960"/>
            <a:ext cx="3026880" cy="943560"/>
          </a:xfrm>
          <a:prstGeom prst="rect">
            <a:avLst/>
          </a:prstGeom>
          <a:solidFill>
            <a:schemeClr val="lt2">
              <a:alpha val="26666"/>
            </a:schemeClr>
          </a:solidFill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51% absorbed by surface</a:t>
            </a:r>
          </a:p>
        </p:txBody>
      </p:sp>
      <p:sp>
        <p:nvSpPr>
          <p:cNvPr id="262" name="Shape 262"/>
          <p:cNvSpPr/>
          <p:nvPr/>
        </p:nvSpPr>
        <p:spPr>
          <a:xfrm>
            <a:off x="225360" y="4284719"/>
            <a:ext cx="3387240" cy="943560"/>
          </a:xfrm>
          <a:prstGeom prst="rect">
            <a:avLst/>
          </a:prstGeom>
          <a:solidFill>
            <a:schemeClr val="lt2">
              <a:alpha val="26666"/>
            </a:schemeClr>
          </a:solidFill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20% scattered and reflected by clouds</a:t>
            </a:r>
          </a:p>
        </p:txBody>
      </p:sp>
      <p:sp>
        <p:nvSpPr>
          <p:cNvPr id="263" name="Shape 263"/>
          <p:cNvSpPr/>
          <p:nvPr/>
        </p:nvSpPr>
        <p:spPr>
          <a:xfrm>
            <a:off x="6418439" y="4775039"/>
            <a:ext cx="2725199" cy="943560"/>
          </a:xfrm>
          <a:prstGeom prst="rect">
            <a:avLst/>
          </a:prstGeom>
          <a:solidFill>
            <a:schemeClr val="lt2">
              <a:alpha val="26666"/>
            </a:schemeClr>
          </a:solidFill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4% reflected by surface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/>
        </p:nvSpPr>
        <p:spPr>
          <a:xfrm>
            <a:off x="1185479" y="1397159"/>
            <a:ext cx="6829560" cy="5122080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287A9E"/>
            </a:solidFill>
            <a:prstDash val="solid"/>
            <a:round/>
            <a:headEnd len="med" w="med" type="none"/>
            <a:tailEnd len="med" w="med" type="none"/>
          </a:ln>
          <a:effectLst>
            <a:outerShdw blurRad="63500" sx="101000" rotWithShape="0" dir="5400000" dist="25400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9" name="Shape 269"/>
          <p:cNvSpPr/>
          <p:nvPr/>
        </p:nvSpPr>
        <p:spPr>
          <a:xfrm>
            <a:off x="6971039" y="5193000"/>
            <a:ext cx="380519" cy="1199160"/>
          </a:xfrm>
          <a:prstGeom prst="snip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B2A0C7"/>
              </a:gs>
              <a:gs pos="69000">
                <a:srgbClr val="D6E3BC"/>
              </a:gs>
              <a:gs pos="100000">
                <a:srgbClr val="EAF1DD"/>
              </a:gs>
            </a:gsLst>
            <a:lin ang="0" scaled="0"/>
          </a:gradFill>
          <a:ln cap="flat" cmpd="sng" w="9525">
            <a:solidFill>
              <a:srgbClr val="287A9E"/>
            </a:solidFill>
            <a:prstDash val="solid"/>
            <a:round/>
            <a:headEnd len="med" w="med" type="none"/>
            <a:tailEnd len="med" w="med" type="none"/>
          </a:ln>
          <a:effectLst>
            <a:outerShdw blurRad="63500" sx="101000" rotWithShape="0" dir="5400000" dist="25400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0" name="Shape 270"/>
          <p:cNvSpPr/>
          <p:nvPr/>
        </p:nvSpPr>
        <p:spPr>
          <a:xfrm>
            <a:off x="7546679" y="5190119"/>
            <a:ext cx="380519" cy="1199160"/>
          </a:xfrm>
          <a:prstGeom prst="snip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B2A0C7"/>
              </a:gs>
              <a:gs pos="69000">
                <a:srgbClr val="D6E3BC"/>
              </a:gs>
              <a:gs pos="100000">
                <a:srgbClr val="EAF1DD"/>
              </a:gs>
            </a:gsLst>
            <a:lin ang="0" scaled="0"/>
          </a:gradFill>
          <a:ln cap="flat" cmpd="sng" w="9525">
            <a:solidFill>
              <a:srgbClr val="287A9E"/>
            </a:solidFill>
            <a:prstDash val="solid"/>
            <a:round/>
            <a:headEnd len="med" w="med" type="none"/>
            <a:tailEnd len="med" w="med" type="none"/>
          </a:ln>
          <a:effectLst>
            <a:outerShdw blurRad="63500" sx="101000" rotWithShape="0" dir="5400000" dist="25400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1" name="Shape 271"/>
          <p:cNvSpPr txBox="1"/>
          <p:nvPr/>
        </p:nvSpPr>
        <p:spPr>
          <a:xfrm>
            <a:off x="549360" y="-47520"/>
            <a:ext cx="8042040" cy="1147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0" i="0" lang="en-US" sz="4400" u="none" cap="none" strike="noStrike">
                <a:solidFill>
                  <a:srgbClr val="2C7C9F"/>
                </a:solidFill>
                <a:latin typeface="Calibri"/>
                <a:ea typeface="Calibri"/>
                <a:cs typeface="Calibri"/>
                <a:sym typeface="Calibri"/>
              </a:rPr>
              <a:t>How Does Energy Get Distributed?</a:t>
            </a:r>
          </a:p>
        </p:txBody>
      </p:sp>
      <p:sp>
        <p:nvSpPr>
          <p:cNvPr id="272" name="Shape 272"/>
          <p:cNvSpPr/>
          <p:nvPr/>
        </p:nvSpPr>
        <p:spPr>
          <a:xfrm>
            <a:off x="4530600" y="4626000"/>
            <a:ext cx="1719000" cy="482399"/>
          </a:xfrm>
          <a:custGeom>
            <a:pathLst>
              <a:path extrusionOk="0" h="120000" w="120000">
                <a:moveTo>
                  <a:pt x="37323" y="14653"/>
                </a:moveTo>
                <a:cubicBezTo>
                  <a:pt x="34039" y="15824"/>
                  <a:pt x="30734" y="16376"/>
                  <a:pt x="27473" y="18165"/>
                </a:cubicBezTo>
                <a:cubicBezTo>
                  <a:pt x="26447" y="18728"/>
                  <a:pt x="25409" y="19772"/>
                  <a:pt x="24519" y="21676"/>
                </a:cubicBezTo>
                <a:cubicBezTo>
                  <a:pt x="23722" y="23380"/>
                  <a:pt x="22549" y="28700"/>
                  <a:pt x="22549" y="28700"/>
                </a:cubicBezTo>
                <a:cubicBezTo>
                  <a:pt x="18609" y="29870"/>
                  <a:pt x="14615" y="29614"/>
                  <a:pt x="10730" y="32211"/>
                </a:cubicBezTo>
                <a:cubicBezTo>
                  <a:pt x="9287" y="33176"/>
                  <a:pt x="6790" y="39234"/>
                  <a:pt x="6790" y="39234"/>
                </a:cubicBezTo>
                <a:cubicBezTo>
                  <a:pt x="0" y="51339"/>
                  <a:pt x="880" y="41917"/>
                  <a:pt x="880" y="60303"/>
                </a:cubicBezTo>
                <a:cubicBezTo>
                  <a:pt x="15217" y="79962"/>
                  <a:pt x="9112" y="77861"/>
                  <a:pt x="18609" y="77861"/>
                </a:cubicBezTo>
                <a:cubicBezTo>
                  <a:pt x="20579" y="75520"/>
                  <a:pt x="22445" y="71248"/>
                  <a:pt x="24519" y="70838"/>
                </a:cubicBezTo>
                <a:cubicBezTo>
                  <a:pt x="28466" y="70056"/>
                  <a:pt x="32394" y="73345"/>
                  <a:pt x="36338" y="74349"/>
                </a:cubicBezTo>
                <a:cubicBezTo>
                  <a:pt x="36993" y="74516"/>
                  <a:pt x="37651" y="74349"/>
                  <a:pt x="38307" y="74349"/>
                </a:cubicBezTo>
                <a:lnTo>
                  <a:pt x="52096" y="74349"/>
                </a:lnTo>
                <a:cubicBezTo>
                  <a:pt x="55051" y="75520"/>
                  <a:pt x="58018" y="76362"/>
                  <a:pt x="60961" y="77861"/>
                </a:cubicBezTo>
                <a:cubicBezTo>
                  <a:pt x="62618" y="78705"/>
                  <a:pt x="65885" y="81372"/>
                  <a:pt x="65885" y="81372"/>
                </a:cubicBezTo>
                <a:lnTo>
                  <a:pt x="77704" y="91907"/>
                </a:lnTo>
                <a:cubicBezTo>
                  <a:pt x="79017" y="93078"/>
                  <a:pt x="80290" y="95419"/>
                  <a:pt x="81644" y="95419"/>
                </a:cubicBezTo>
                <a:lnTo>
                  <a:pt x="85584" y="95419"/>
                </a:lnTo>
                <a:cubicBezTo>
                  <a:pt x="91150" y="103925"/>
                  <a:pt x="91445" y="105919"/>
                  <a:pt x="96418" y="109465"/>
                </a:cubicBezTo>
                <a:cubicBezTo>
                  <a:pt x="96740" y="109694"/>
                  <a:pt x="97074" y="109465"/>
                  <a:pt x="97403" y="109465"/>
                </a:cubicBezTo>
                <a:cubicBezTo>
                  <a:pt x="100357" y="111806"/>
                  <a:pt x="103274" y="114887"/>
                  <a:pt x="106267" y="116488"/>
                </a:cubicBezTo>
                <a:cubicBezTo>
                  <a:pt x="109853" y="118406"/>
                  <a:pt x="117101" y="119999"/>
                  <a:pt x="117101" y="119999"/>
                </a:cubicBezTo>
                <a:lnTo>
                  <a:pt x="117101" y="119999"/>
                </a:lnTo>
                <a:cubicBezTo>
                  <a:pt x="119303" y="96447"/>
                  <a:pt x="119999" y="105552"/>
                  <a:pt x="118086" y="91907"/>
                </a:cubicBezTo>
                <a:cubicBezTo>
                  <a:pt x="105822" y="44537"/>
                  <a:pt x="112075" y="46257"/>
                  <a:pt x="104297" y="46257"/>
                </a:cubicBezTo>
                <a:cubicBezTo>
                  <a:pt x="99701" y="36893"/>
                  <a:pt x="95243" y="26605"/>
                  <a:pt x="90508" y="18165"/>
                </a:cubicBezTo>
                <a:cubicBezTo>
                  <a:pt x="88544" y="14663"/>
                  <a:pt x="83204" y="9646"/>
                  <a:pt x="80659" y="7630"/>
                </a:cubicBezTo>
                <a:cubicBezTo>
                  <a:pt x="79025" y="6335"/>
                  <a:pt x="77369" y="5413"/>
                  <a:pt x="75734" y="4119"/>
                </a:cubicBezTo>
                <a:cubicBezTo>
                  <a:pt x="74413" y="3072"/>
                  <a:pt x="73138" y="1206"/>
                  <a:pt x="71795" y="607"/>
                </a:cubicBezTo>
                <a:cubicBezTo>
                  <a:pt x="70492" y="26"/>
                  <a:pt x="69168" y="607"/>
                  <a:pt x="67855" y="607"/>
                </a:cubicBezTo>
                <a:lnTo>
                  <a:pt x="67855" y="607"/>
                </a:lnTo>
                <a:lnTo>
                  <a:pt x="53081" y="607"/>
                </a:lnTo>
                <a:cubicBezTo>
                  <a:pt x="43764" y="7989"/>
                  <a:pt x="46357" y="0"/>
                  <a:pt x="43232" y="11142"/>
                </a:cubicBezTo>
              </a:path>
            </a:pathLst>
          </a:custGeom>
          <a:solidFill>
            <a:schemeClr val="lt1"/>
          </a:solidFill>
          <a:ln>
            <a:noFill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3" name="Shape 273"/>
          <p:cNvSpPr/>
          <p:nvPr/>
        </p:nvSpPr>
        <p:spPr>
          <a:xfrm rot="969600">
            <a:off x="3217319" y="2666880"/>
            <a:ext cx="2201039" cy="59220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287A9E"/>
            </a:solidFill>
            <a:prstDash val="solid"/>
            <a:round/>
            <a:headEnd len="med" w="med" type="none"/>
            <a:tailEnd len="med" w="med" type="none"/>
          </a:ln>
          <a:effectLst>
            <a:outerShdw blurRad="63500" sx="101000" rotWithShape="0" dir="5400000" dist="25400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4" name="Shape 274"/>
          <p:cNvSpPr/>
          <p:nvPr/>
        </p:nvSpPr>
        <p:spPr>
          <a:xfrm>
            <a:off x="1185840" y="5842080"/>
            <a:ext cx="6843240" cy="775799"/>
          </a:xfrm>
          <a:custGeom>
            <a:pathLst>
              <a:path extrusionOk="0" h="120000" w="120000">
                <a:moveTo>
                  <a:pt x="0" y="87272"/>
                </a:moveTo>
                <a:lnTo>
                  <a:pt x="24989" y="32727"/>
                </a:lnTo>
                <a:lnTo>
                  <a:pt x="45525" y="2181"/>
                </a:lnTo>
                <a:lnTo>
                  <a:pt x="70515" y="0"/>
                </a:lnTo>
                <a:lnTo>
                  <a:pt x="92783" y="26181"/>
                </a:lnTo>
                <a:lnTo>
                  <a:pt x="112329" y="65454"/>
                </a:lnTo>
                <a:lnTo>
                  <a:pt x="119999" y="89454"/>
                </a:lnTo>
                <a:lnTo>
                  <a:pt x="119999" y="117818"/>
                </a:lnTo>
                <a:lnTo>
                  <a:pt x="0" y="119999"/>
                </a:lnTo>
                <a:lnTo>
                  <a:pt x="0" y="87272"/>
                </a:lnTo>
              </a:path>
            </a:pathLst>
          </a:custGeom>
          <a:gradFill>
            <a:gsLst>
              <a:gs pos="0">
                <a:srgbClr val="5F8804"/>
              </a:gs>
              <a:gs pos="69000">
                <a:srgbClr val="D5FB82"/>
              </a:gs>
              <a:gs pos="100000">
                <a:srgbClr val="F9E3D2"/>
              </a:gs>
            </a:gsLst>
            <a:lin ang="0" scaled="0"/>
          </a:gradFill>
          <a:ln cap="flat" cmpd="sng" w="12600">
            <a:solidFill>
              <a:srgbClr val="287A9E"/>
            </a:solidFill>
            <a:prstDash val="solid"/>
            <a:miter/>
            <a:headEnd len="med" w="med" type="none"/>
            <a:tailEnd len="med" w="med" type="none"/>
          </a:ln>
          <a:effectLst>
            <a:outerShdw sx="100999" rotWithShape="0" dir="5400000" dist="25400" sy="100999">
              <a:srgbClr val="808080">
                <a:alpha val="40000"/>
              </a:srgbClr>
            </a:outerShdw>
          </a:effectLst>
        </p:spPr>
      </p:sp>
      <p:sp>
        <p:nvSpPr>
          <p:cNvPr id="275" name="Shape 275"/>
          <p:cNvSpPr/>
          <p:nvPr/>
        </p:nvSpPr>
        <p:spPr>
          <a:xfrm rot="2463000">
            <a:off x="2797920" y="3448799"/>
            <a:ext cx="2429279" cy="59220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287A9E"/>
            </a:solidFill>
            <a:prstDash val="solid"/>
            <a:round/>
            <a:headEnd len="med" w="med" type="none"/>
            <a:tailEnd len="med" w="med" type="none"/>
          </a:ln>
          <a:effectLst>
            <a:outerShdw blurRad="63500" sx="101000" rotWithShape="0" dir="5400000" dist="25400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6" name="Shape 276"/>
          <p:cNvSpPr/>
          <p:nvPr/>
        </p:nvSpPr>
        <p:spPr>
          <a:xfrm rot="3606600">
            <a:off x="1957319" y="4358159"/>
            <a:ext cx="3505680" cy="59220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287A9E"/>
            </a:solidFill>
            <a:prstDash val="solid"/>
            <a:round/>
            <a:headEnd len="med" w="med" type="none"/>
            <a:tailEnd len="med" w="med" type="none"/>
          </a:ln>
          <a:effectLst>
            <a:outerShdw blurRad="63500" sx="101000" rotWithShape="0" dir="5400000" dist="25400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7" name="Shape 277"/>
          <p:cNvSpPr/>
          <p:nvPr/>
        </p:nvSpPr>
        <p:spPr>
          <a:xfrm rot="5400000">
            <a:off x="1625400" y="3665880"/>
            <a:ext cx="1842480" cy="592200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287A9E"/>
            </a:solidFill>
            <a:prstDash val="solid"/>
            <a:round/>
            <a:headEnd len="med" w="med" type="none"/>
            <a:tailEnd len="med" w="med" type="none"/>
          </a:ln>
          <a:effectLst>
            <a:outerShdw blurRad="63500" sx="101000" rotWithShape="0" dir="5400000" dist="25400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78" name="Shape 278"/>
          <p:cNvCxnSpPr/>
          <p:nvPr/>
        </p:nvCxnSpPr>
        <p:spPr>
          <a:xfrm rot="-5400000">
            <a:off x="2729880" y="4460760"/>
            <a:ext cx="431279" cy="371159"/>
          </a:xfrm>
          <a:prstGeom prst="straightConnector1">
            <a:avLst/>
          </a:prstGeom>
          <a:noFill/>
          <a:ln>
            <a:noFill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cxnSp>
        <p:nvCxnSpPr>
          <p:cNvPr id="279" name="Shape 279"/>
          <p:cNvCxnSpPr/>
          <p:nvPr/>
        </p:nvCxnSpPr>
        <p:spPr>
          <a:xfrm rot="10800000">
            <a:off x="2390759" y="4859279"/>
            <a:ext cx="456840" cy="315720"/>
          </a:xfrm>
          <a:prstGeom prst="straightConnector1">
            <a:avLst/>
          </a:prstGeom>
          <a:noFill/>
          <a:ln>
            <a:noFill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280" name="Shape 280"/>
          <p:cNvSpPr/>
          <p:nvPr/>
        </p:nvSpPr>
        <p:spPr>
          <a:xfrm>
            <a:off x="1509840" y="1467000"/>
            <a:ext cx="1933200" cy="1877759"/>
          </a:xfrm>
          <a:prstGeom prst="ellipse">
            <a:avLst/>
          </a:prstGeom>
          <a:solidFill>
            <a:srgbClr val="FFFF00"/>
          </a:solidFill>
          <a:ln cap="flat" cmpd="sng" w="126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  <a:effectLst>
            <a:outerShdw sx="100999" rotWithShape="0" dir="5400000" dist="25400" sy="100999">
              <a:srgbClr val="808080">
                <a:alpha val="40000"/>
              </a:srgbClr>
            </a:outerShdw>
          </a:effectLst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1" name="Shape 281"/>
          <p:cNvSpPr/>
          <p:nvPr/>
        </p:nvSpPr>
        <p:spPr>
          <a:xfrm>
            <a:off x="1674719" y="4741919"/>
            <a:ext cx="1711080" cy="676080"/>
          </a:xfrm>
          <a:custGeom>
            <a:pathLst>
              <a:path extrusionOk="0" h="120000" w="120000">
                <a:moveTo>
                  <a:pt x="53734" y="19999"/>
                </a:moveTo>
                <a:lnTo>
                  <a:pt x="38898" y="54999"/>
                </a:lnTo>
                <a:cubicBezTo>
                  <a:pt x="16815" y="65148"/>
                  <a:pt x="17140" y="46365"/>
                  <a:pt x="17140" y="67499"/>
                </a:cubicBezTo>
                <a:cubicBezTo>
                  <a:pt x="6652" y="99310"/>
                  <a:pt x="10891" y="88295"/>
                  <a:pt x="5271" y="102499"/>
                </a:cubicBezTo>
                <a:cubicBezTo>
                  <a:pt x="3623" y="106666"/>
                  <a:pt x="966" y="109333"/>
                  <a:pt x="326" y="114999"/>
                </a:cubicBezTo>
                <a:cubicBezTo>
                  <a:pt x="0" y="117888"/>
                  <a:pt x="3293" y="119999"/>
                  <a:pt x="3293" y="119999"/>
                </a:cubicBezTo>
                <a:cubicBezTo>
                  <a:pt x="5931" y="119166"/>
                  <a:pt x="8660" y="119430"/>
                  <a:pt x="11205" y="117499"/>
                </a:cubicBezTo>
                <a:cubicBezTo>
                  <a:pt x="12099" y="116822"/>
                  <a:pt x="13184" y="112499"/>
                  <a:pt x="13184" y="112499"/>
                </a:cubicBezTo>
                <a:cubicBezTo>
                  <a:pt x="21622" y="103358"/>
                  <a:pt x="17596" y="104999"/>
                  <a:pt x="25052" y="104999"/>
                </a:cubicBezTo>
                <a:lnTo>
                  <a:pt x="37909" y="104999"/>
                </a:lnTo>
                <a:cubicBezTo>
                  <a:pt x="50458" y="91783"/>
                  <a:pt x="45944" y="97344"/>
                  <a:pt x="51756" y="89999"/>
                </a:cubicBezTo>
                <a:cubicBezTo>
                  <a:pt x="52745" y="88333"/>
                  <a:pt x="53595" y="85949"/>
                  <a:pt x="54723" y="84999"/>
                </a:cubicBezTo>
                <a:cubicBezTo>
                  <a:pt x="70759" y="71488"/>
                  <a:pt x="59350" y="85402"/>
                  <a:pt x="65602" y="77499"/>
                </a:cubicBezTo>
                <a:cubicBezTo>
                  <a:pt x="73488" y="74177"/>
                  <a:pt x="69531" y="74999"/>
                  <a:pt x="77471" y="74999"/>
                </a:cubicBezTo>
                <a:lnTo>
                  <a:pt x="97252" y="69999"/>
                </a:lnTo>
                <a:cubicBezTo>
                  <a:pt x="111309" y="66769"/>
                  <a:pt x="106185" y="72460"/>
                  <a:pt x="112087" y="64999"/>
                </a:cubicBezTo>
                <a:lnTo>
                  <a:pt x="112087" y="64999"/>
                </a:lnTo>
                <a:cubicBezTo>
                  <a:pt x="119279" y="52015"/>
                  <a:pt x="119010" y="59668"/>
                  <a:pt x="119010" y="49999"/>
                </a:cubicBezTo>
                <a:lnTo>
                  <a:pt x="119999" y="34999"/>
                </a:lnTo>
                <a:cubicBezTo>
                  <a:pt x="118351" y="28333"/>
                  <a:pt x="117121" y="20875"/>
                  <a:pt x="115054" y="14999"/>
                </a:cubicBezTo>
                <a:cubicBezTo>
                  <a:pt x="114362" y="13030"/>
                  <a:pt x="113020" y="13678"/>
                  <a:pt x="112087" y="12499"/>
                </a:cubicBezTo>
                <a:cubicBezTo>
                  <a:pt x="111670" y="11972"/>
                  <a:pt x="111428" y="10833"/>
                  <a:pt x="111098" y="9999"/>
                </a:cubicBezTo>
                <a:lnTo>
                  <a:pt x="100219" y="0"/>
                </a:lnTo>
              </a:path>
            </a:pathLst>
          </a:custGeom>
          <a:solidFill>
            <a:schemeClr val="lt1"/>
          </a:solidFill>
          <a:ln>
            <a:noFill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2" name="Shape 282"/>
          <p:cNvSpPr/>
          <p:nvPr/>
        </p:nvSpPr>
        <p:spPr>
          <a:xfrm>
            <a:off x="6237000" y="3344400"/>
            <a:ext cx="1862279" cy="1721160"/>
          </a:xfrm>
          <a:prstGeom prst="cloud">
            <a:avLst/>
          </a:prstGeom>
          <a:gradFill>
            <a:gsLst>
              <a:gs pos="0">
                <a:srgbClr val="BFBFBF"/>
              </a:gs>
              <a:gs pos="69000">
                <a:srgbClr val="BFBFBF"/>
              </a:gs>
              <a:gs pos="100000">
                <a:srgbClr val="A5A5A5"/>
              </a:gs>
            </a:gsLst>
            <a:lin ang="0" scaled="0"/>
          </a:gradFill>
          <a:ln cap="flat" cmpd="sng" w="9525">
            <a:solidFill>
              <a:srgbClr val="287A9E"/>
            </a:solidFill>
            <a:prstDash val="solid"/>
            <a:round/>
            <a:headEnd len="med" w="med" type="none"/>
            <a:tailEnd len="med" w="med" type="none"/>
          </a:ln>
          <a:effectLst>
            <a:outerShdw blurRad="63500" sx="101000" rotWithShape="0" dir="5400000" dist="25400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83" name="Shape 283"/>
          <p:cNvCxnSpPr/>
          <p:nvPr/>
        </p:nvCxnSpPr>
        <p:spPr>
          <a:xfrm flipH="1" rot="10800000">
            <a:off x="1452275" y="4733425"/>
            <a:ext cx="94200" cy="1586700"/>
          </a:xfrm>
          <a:prstGeom prst="straightConnector1">
            <a:avLst/>
          </a:prstGeom>
          <a:noFill/>
          <a:ln cap="flat" cmpd="sng" w="114300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84" name="Shape 284"/>
          <p:cNvCxnSpPr/>
          <p:nvPr/>
        </p:nvCxnSpPr>
        <p:spPr>
          <a:xfrm>
            <a:off x="1734675" y="4719925"/>
            <a:ext cx="322800" cy="149250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85" name="Shape 285"/>
          <p:cNvCxnSpPr/>
          <p:nvPr/>
        </p:nvCxnSpPr>
        <p:spPr>
          <a:xfrm flipH="1" rot="10800000">
            <a:off x="1532975" y="4746700"/>
            <a:ext cx="228600" cy="2700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86" name="Shape 286"/>
          <p:cNvCxnSpPr/>
          <p:nvPr/>
        </p:nvCxnSpPr>
        <p:spPr>
          <a:xfrm flipH="1" rot="10800000">
            <a:off x="1506075" y="5459350"/>
            <a:ext cx="390000" cy="4050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87" name="Shape 287"/>
          <p:cNvCxnSpPr/>
          <p:nvPr/>
        </p:nvCxnSpPr>
        <p:spPr>
          <a:xfrm flipH="1" rot="10800000">
            <a:off x="1438825" y="5957075"/>
            <a:ext cx="605100" cy="6720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88" name="Shape 288"/>
          <p:cNvCxnSpPr/>
          <p:nvPr/>
        </p:nvCxnSpPr>
        <p:spPr>
          <a:xfrm flipH="1" rot="10800000">
            <a:off x="1546400" y="5432550"/>
            <a:ext cx="349500" cy="55140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89" name="Shape 289"/>
          <p:cNvCxnSpPr/>
          <p:nvPr/>
        </p:nvCxnSpPr>
        <p:spPr>
          <a:xfrm flipH="1" rot="10800000">
            <a:off x="1497100" y="4800575"/>
            <a:ext cx="215100" cy="61860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90" name="Shape 290"/>
          <p:cNvCxnSpPr/>
          <p:nvPr/>
        </p:nvCxnSpPr>
        <p:spPr>
          <a:xfrm>
            <a:off x="1828800" y="6306675"/>
            <a:ext cx="1143000" cy="268800"/>
          </a:xfrm>
          <a:prstGeom prst="curvedConnector3">
            <a:avLst>
              <a:gd fmla="val 17647" name="adj1"/>
            </a:avLst>
          </a:prstGeom>
          <a:noFill/>
          <a:ln cap="flat" cmpd="sng" w="114300">
            <a:solidFill>
              <a:srgbClr val="00FF00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/>
        </p:nvSpPr>
        <p:spPr>
          <a:xfrm>
            <a:off x="549360" y="108000"/>
            <a:ext cx="8042100" cy="133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0" i="0" lang="en-US" sz="4400" u="none" cap="none" strike="noStrike">
                <a:solidFill>
                  <a:srgbClr val="2C7C9F"/>
                </a:solidFill>
                <a:latin typeface="Calibri"/>
                <a:ea typeface="Calibri"/>
                <a:cs typeface="Calibri"/>
                <a:sym typeface="Calibri"/>
              </a:rPr>
              <a:t>Global Warming Is Not a New Idea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x="486437" y="6337775"/>
            <a:ext cx="80421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(http://cdn.exxonmobil.com/~/media/global/files/climate/02_technological-forecast-on-co2-greenhouse-effect-1980.pdf)</a:t>
            </a:r>
          </a:p>
        </p:txBody>
      </p:sp>
      <p:graphicFrame>
        <p:nvGraphicFramePr>
          <p:cNvPr id="297" name="Shape 297"/>
          <p:cNvGraphicFramePr/>
          <p:nvPr/>
        </p:nvGraphicFramePr>
        <p:xfrm>
          <a:off x="232750" y="1511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{EAD98084-89C7-49B1-8E10-4EB894DE2584}</a:tableStyleId>
              </a:tblPr>
              <a:tblGrid>
                <a:gridCol w="1959425"/>
                <a:gridCol w="5886000"/>
                <a:gridCol w="887375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20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Tyndall (1869)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2000">
                          <a:solidFill>
                            <a:srgbClr val="595959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Earth’s climate can be altered through variations in a few trace graces like CO</a:t>
                      </a:r>
                      <a:r>
                        <a:rPr baseline="-25000" lang="en-US" sz="2000">
                          <a:solidFill>
                            <a:srgbClr val="595959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r>
                        <a:rPr lang="en-US" sz="2000">
                          <a:solidFill>
                            <a:srgbClr val="595959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and water vapor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55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261 ppm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55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Arrhenius (1896)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55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“birth” of modern climate science by showing saturation band of CO</a:t>
                      </a:r>
                      <a:r>
                        <a:rPr baseline="-25000" lang="en-US" sz="20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-US" sz="20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expands with increasing atmospheric CO</a:t>
                      </a:r>
                      <a:r>
                        <a:rPr baseline="-25000" lang="en-US" sz="20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-US" sz="20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concentration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55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295 ppm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55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Callendar (1938)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55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human activity is causing atmospheric CO</a:t>
                      </a:r>
                      <a:r>
                        <a:rPr baseline="-25000" lang="en-US" sz="20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-US" sz="20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to rise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55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311 ppm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55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Keeling (1970)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55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If specialists assert that accelerated use of fossil fuels is harmful, what will we do? 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55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325 ppm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20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Shaw (1980)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55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Document shares predictions on atmospheric CO</a:t>
                      </a:r>
                      <a:r>
                        <a:rPr baseline="-25000" lang="en-US" sz="20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r>
                        <a:rPr lang="en-US" sz="20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and changing climate in internal ExxonMobil document (which btw is pretty spot on) 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55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59595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339 ppm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/>
        </p:nvSpPr>
        <p:spPr>
          <a:xfrm>
            <a:off x="6451560" y="108000"/>
            <a:ext cx="2488679" cy="49208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1" i="0" lang="en-US" sz="3600" u="none" cap="none" strike="noStrike">
                <a:solidFill>
                  <a:srgbClr val="2C7C9F"/>
                </a:solidFill>
                <a:latin typeface="Calibri"/>
                <a:ea typeface="Calibri"/>
                <a:cs typeface="Calibri"/>
                <a:sym typeface="Calibri"/>
              </a:rPr>
              <a:t>Climate Change: Beyond “natural” cyclicity</a:t>
            </a:r>
          </a:p>
        </p:txBody>
      </p:sp>
      <p:pic>
        <p:nvPicPr>
          <p:cNvPr id="303" name="Shape 303"/>
          <p:cNvPicPr preferRelativeResize="0"/>
          <p:nvPr/>
        </p:nvPicPr>
        <p:blipFill rotWithShape="1">
          <a:blip r:embed="rId3">
            <a:alphaModFix/>
          </a:blip>
          <a:srcRect b="-2438" l="0" r="0" t="0"/>
          <a:stretch/>
        </p:blipFill>
        <p:spPr>
          <a:xfrm>
            <a:off x="293760" y="330119"/>
            <a:ext cx="6055920" cy="6114599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304" name="Shape 304"/>
          <p:cNvSpPr/>
          <p:nvPr/>
        </p:nvSpPr>
        <p:spPr>
          <a:xfrm>
            <a:off x="5630760" y="525600"/>
            <a:ext cx="50399" cy="1692000"/>
          </a:xfrm>
          <a:custGeom>
            <a:pathLst>
              <a:path extrusionOk="0" h="120000" w="120000">
                <a:moveTo>
                  <a:pt x="0" y="119999"/>
                </a:moveTo>
                <a:lnTo>
                  <a:pt x="119997" y="0"/>
                </a:lnTo>
              </a:path>
            </a:pathLst>
          </a:custGeom>
          <a:noFill/>
          <a:ln cap="flat" cmpd="sng" w="28425">
            <a:solidFill>
              <a:srgbClr val="E43EC4"/>
            </a:solidFill>
            <a:prstDash val="solid"/>
            <a:round/>
            <a:headEnd len="med" w="med" type="none"/>
            <a:tailEnd len="med" w="med" type="none"/>
          </a:ln>
          <a:effectLst>
            <a:outerShdw blurRad="39999" rotWithShape="0" dir="5400000" dist="20000">
              <a:srgbClr val="000000">
                <a:alpha val="37647"/>
              </a:srgbClr>
            </a:outerShdw>
          </a:effectLst>
        </p:spPr>
      </p:sp>
      <p:sp>
        <p:nvSpPr>
          <p:cNvPr id="305" name="Shape 305"/>
          <p:cNvSpPr/>
          <p:nvPr/>
        </p:nvSpPr>
        <p:spPr>
          <a:xfrm>
            <a:off x="6697800" y="888840"/>
            <a:ext cx="183959" cy="369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6" name="Shape 306"/>
          <p:cNvSpPr/>
          <p:nvPr/>
        </p:nvSpPr>
        <p:spPr>
          <a:xfrm>
            <a:off x="293760" y="6261000"/>
            <a:ext cx="44430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Figure from the National Academy of Sciences</a:t>
            </a:r>
          </a:p>
        </p:txBody>
      </p:sp>
      <p:sp>
        <p:nvSpPr>
          <p:cNvPr id="307" name="Shape 307"/>
          <p:cNvSpPr/>
          <p:nvPr/>
        </p:nvSpPr>
        <p:spPr>
          <a:xfrm>
            <a:off x="6014160" y="225719"/>
            <a:ext cx="1107719" cy="568079"/>
          </a:xfrm>
          <a:prstGeom prst="righ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 cap="flat" cmpd="sng" w="9525">
            <a:solidFill>
              <a:srgbClr val="287A9E"/>
            </a:solidFill>
            <a:prstDash val="solid"/>
            <a:round/>
            <a:headEnd len="med" w="med" type="none"/>
            <a:tailEnd len="med" w="med" type="none"/>
          </a:ln>
          <a:effectLst>
            <a:outerShdw blurRad="63500" sx="101000" rotWithShape="0" dir="5400000" dist="25400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7255800" y="225719"/>
            <a:ext cx="1626479" cy="545039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Current CO</a:t>
            </a:r>
            <a:r>
              <a:rPr b="0" baseline="-2500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the atmosphere</a:t>
            </a:r>
          </a:p>
        </p:txBody>
      </p:sp>
      <p:sp>
        <p:nvSpPr>
          <p:cNvPr id="309" name="Shape 309"/>
          <p:cNvSpPr/>
          <p:nvPr/>
        </p:nvSpPr>
        <p:spPr>
          <a:xfrm>
            <a:off x="3177775" y="420975"/>
            <a:ext cx="2471700" cy="502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>
            <p:ph type="title"/>
          </p:nvPr>
        </p:nvSpPr>
        <p:spPr>
          <a:xfrm>
            <a:off x="549360" y="108000"/>
            <a:ext cx="8042100" cy="1336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en-US" sz="3600">
                <a:solidFill>
                  <a:srgbClr val="2C7C9F"/>
                </a:solidFill>
                <a:latin typeface="Calibri"/>
                <a:ea typeface="Calibri"/>
                <a:cs typeface="Calibri"/>
                <a:sym typeface="Calibri"/>
              </a:rPr>
              <a:t>Climate Change: Beyond “natural” cyclicity. Shaw (1980)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creen Shot 2017-05-04 at 10.51.38 PM.png" id="315" name="Shape 315"/>
          <p:cNvPicPr preferRelativeResize="0"/>
          <p:nvPr/>
        </p:nvPicPr>
        <p:blipFill rotWithShape="1">
          <a:blip r:embed="rId3">
            <a:alphaModFix/>
          </a:blip>
          <a:srcRect b="0" l="6258" r="4962" t="22233"/>
          <a:stretch/>
        </p:blipFill>
        <p:spPr>
          <a:xfrm>
            <a:off x="549350" y="1600200"/>
            <a:ext cx="5513300" cy="4933399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Shape 316"/>
          <p:cNvSpPr txBox="1"/>
          <p:nvPr>
            <p:ph idx="1" type="body"/>
          </p:nvPr>
        </p:nvSpPr>
        <p:spPr>
          <a:xfrm>
            <a:off x="6172206" y="1600200"/>
            <a:ext cx="2419199" cy="4343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>
                <a:solidFill>
                  <a:srgbClr val="2C7C9F"/>
                </a:solidFill>
              </a:rPr>
              <a:t>Predictions captured by Shaw and others from the late 1970s/early 1980s show the predicted impact of CO</a:t>
            </a:r>
            <a:r>
              <a:rPr baseline="-25000" lang="en-US" sz="2400">
                <a:solidFill>
                  <a:srgbClr val="2C7C9F"/>
                </a:solidFill>
              </a:rPr>
              <a:t>2</a:t>
            </a:r>
            <a:r>
              <a:rPr lang="en-US" sz="2400">
                <a:solidFill>
                  <a:srgbClr val="2C7C9F"/>
                </a:solidFill>
              </a:rPr>
              <a:t> on global mean temperature.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