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381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C768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37F67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537F67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008728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wholeTbl>
    <a:band2H>
      <a:tcTxStyle b="def" i="def"/>
      <a:tcStyle>
        <a:tcBdr/>
        <a:fill>
          <a:solidFill>
            <a:srgbClr val="FFFB00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410732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41073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7492"/>
              <a:satOff val="-3125"/>
              <a:lumOff val="27021"/>
            </a:schemeClr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7370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F9DF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14748"/>
              <a:satOff val="1446"/>
              <a:lumOff val="-896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>
                  <a:hueOff val="114748"/>
                  <a:satOff val="1446"/>
                  <a:lumOff val="-89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chemeClr val="accent6">
              <a:satOff val="-21357"/>
              <a:lumOff val="-20662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381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381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D5D5D5"/>
              </a:solidFill>
              <a:prstDash val="solid"/>
              <a:miter lim="400000"/>
            </a:ln>
          </a:left>
          <a:right>
            <a:ln w="12700" cap="flat">
              <a:solidFill>
                <a:srgbClr val="D5D5D5"/>
              </a:solidFill>
              <a:prstDash val="solid"/>
              <a:miter lim="400000"/>
            </a:ln>
          </a:right>
          <a:top>
            <a:ln w="12700" cap="flat">
              <a:solidFill>
                <a:srgbClr val="D5D5D5"/>
              </a:solidFill>
              <a:prstDash val="solid"/>
              <a:miter lim="400000"/>
            </a:ln>
          </a:top>
          <a:bottom>
            <a:ln w="12700" cap="flat">
              <a:solidFill>
                <a:srgbClr val="D5D5D5"/>
              </a:solidFill>
              <a:prstDash val="solid"/>
              <a:miter lim="400000"/>
            </a:ln>
          </a:bottom>
          <a:insideH>
            <a:ln w="12700" cap="flat">
              <a:solidFill>
                <a:srgbClr val="D5D5D5"/>
              </a:solidFill>
              <a:prstDash val="solid"/>
              <a:miter lim="400000"/>
            </a:ln>
          </a:insideH>
          <a:insideV>
            <a:ln w="12700" cap="flat">
              <a:solidFill>
                <a:srgbClr val="D5D5D5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782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7839"/>
            <a:ext cx="21971000" cy="20066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21719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6000"/>
              </a:spcBef>
              <a:buSzTx/>
              <a:buNone/>
              <a:defRPr sz="5000"/>
            </a:lvl1pPr>
            <a:lvl2pPr marL="0" indent="457200" defTabSz="825500">
              <a:spcBef>
                <a:spcPts val="6000"/>
              </a:spcBef>
              <a:buSzTx/>
              <a:buNone/>
              <a:defRPr sz="5000"/>
            </a:lvl2pPr>
            <a:lvl3pPr marL="0" indent="914400" defTabSz="825500">
              <a:spcBef>
                <a:spcPts val="6000"/>
              </a:spcBef>
              <a:buSzTx/>
              <a:buNone/>
              <a:defRPr sz="5000"/>
            </a:lvl3pPr>
            <a:lvl4pPr marL="0" indent="1371600" defTabSz="825500">
              <a:spcBef>
                <a:spcPts val="6000"/>
              </a:spcBef>
              <a:buSzTx/>
              <a:buNone/>
              <a:defRPr sz="5000"/>
            </a:lvl4pPr>
            <a:lvl5pPr marL="0" indent="1828800" defTabSz="8255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7360"/>
            <a:ext cx="21971000" cy="735145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28667"/>
          </a:xfrm>
          <a:prstGeom prst="rect">
            <a:avLst/>
          </a:prstGeom>
        </p:spPr>
        <p:txBody>
          <a:bodyPr anchor="b"/>
          <a:lstStyle>
            <a:lvl1pPr marL="254000" indent="-2540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5456257" y="9559997"/>
            <a:ext cx="13471486" cy="6985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avy pink and orange architecture against a blue sky"/>
          <p:cNvSpPr/>
          <p:nvPr>
            <p:ph type="pic" sz="quarter" idx="21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ow angle view of the corner of a modern building under a clear blue sky"/>
          <p:cNvSpPr/>
          <p:nvPr>
            <p:ph type="pic" sz="quarter" idx="22"/>
          </p:nvPr>
        </p:nvSpPr>
        <p:spPr>
          <a:xfrm>
            <a:off x="146177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Low angle view of a stone bridge under a partly cloudy sky"/>
          <p:cNvSpPr/>
          <p:nvPr>
            <p:ph type="pic" sz="quarter" idx="23"/>
          </p:nvPr>
        </p:nvSpPr>
        <p:spPr>
          <a:xfrm>
            <a:off x="61386" y="3632200"/>
            <a:ext cx="9690101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view of modern, metal building"/>
          <p:cNvSpPr/>
          <p:nvPr>
            <p:ph type="pic" idx="21"/>
          </p:nvPr>
        </p:nvSpPr>
        <p:spPr>
          <a:xfrm>
            <a:off x="-38100" y="-1295400"/>
            <a:ext cx="24447500" cy="162955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23558500" y="12483845"/>
            <a:ext cx="361188" cy="40411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ometric gray stone architecture"/>
          <p:cNvSpPr/>
          <p:nvPr>
            <p:ph type="pic" idx="21"/>
          </p:nvPr>
        </p:nvSpPr>
        <p:spPr>
          <a:xfrm>
            <a:off x="0" y="-4381500"/>
            <a:ext cx="24384001" cy="182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1945"/>
            <a:ext cx="21971000" cy="4648201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eometric gray stone architecture"/>
          <p:cNvSpPr/>
          <p:nvPr>
            <p:ph type="pic" idx="21"/>
          </p:nvPr>
        </p:nvSpPr>
        <p:spPr>
          <a:xfrm>
            <a:off x="5707496" y="-660400"/>
            <a:ext cx="20053301" cy="150420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Angular stone architecture in light and shadow"/>
          <p:cNvSpPr/>
          <p:nvPr>
            <p:ph type="pic" idx="22"/>
          </p:nvPr>
        </p:nvSpPr>
        <p:spPr>
          <a:xfrm>
            <a:off x="12382500" y="0"/>
            <a:ext cx="219456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23558500" y="12483845"/>
            <a:ext cx="361188" cy="40411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500" y="3906899"/>
            <a:ext cx="21971004" cy="4648201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4B60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60642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500" y="12458699"/>
            <a:ext cx="388620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FFFFFF"/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2438338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FFFFFF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www.youtube.com/@thevikingpreservationproject" TargetMode="External"/><Relationship Id="rId3" Type="http://schemas.openxmlformats.org/officeDocument/2006/relationships/hyperlink" Target="https://www.aiaahouston.org/wp-content/uploads/2025/05/VMMEPP01_Images_2025_05_20_AIAA_Houston-.jpeg" TargetMode="External"/><Relationship Id="rId4" Type="http://schemas.openxmlformats.org/officeDocument/2006/relationships/image" Target="../media/image1.tif"/><Relationship Id="rId5" Type="http://schemas.openxmlformats.org/officeDocument/2006/relationships/hyperlink" Target="https://www.aiaahouston.org/wp-content/uploads/2025/05/VMMEPP02_Images_2025_05_20_AIAA_Houston-.jpeg" TargetMode="External"/><Relationship Id="rId6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glas Yazell, 832-366-5292 iPhone, AIAA Houston History Technical Committee Chair"/>
          <p:cNvSpPr txBox="1"/>
          <p:nvPr>
            <p:ph type="body" idx="21"/>
          </p:nvPr>
        </p:nvSpPr>
        <p:spPr>
          <a:prstGeom prst="rect">
            <a:avLst/>
          </a:prstGeom>
          <a:ln w="254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Douglas Yazell, 832-366-5292 iPhone, AIAA Houston History Technical Committee Chair</a:t>
            </a:r>
          </a:p>
        </p:txBody>
      </p:sp>
      <p:sp>
        <p:nvSpPr>
          <p:cNvPr id="172" name="URL https://www.aiaahouston.org/history_technical_committee/…"/>
          <p:cNvSpPr txBox="1"/>
          <p:nvPr>
            <p:ph type="subTitle" sz="quarter" idx="1"/>
          </p:nvPr>
        </p:nvSpPr>
        <p:spPr>
          <a:xfrm>
            <a:off x="1206500" y="9979087"/>
            <a:ext cx="21971001" cy="2006601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/>
          <a:lstStyle/>
          <a:p>
            <a:pPr marL="433768" indent="-433768" defTabSz="569594">
              <a:buSzPct val="100000"/>
              <a:buChar char="•"/>
              <a:defRPr sz="3795"/>
            </a:pPr>
            <a:r>
              <a:t>URL https://www.aiaahouston.org/history_technical_committee/ </a:t>
            </a:r>
          </a:p>
          <a:p>
            <a:pPr marL="433768" indent="-433768" defTabSz="569594">
              <a:buSzPct val="100000"/>
              <a:buChar char="•"/>
              <a:defRPr sz="3795"/>
            </a:pPr>
            <a:r>
              <a:t>Since I cannot edit that web page for now, and I am re-organizing the content of that web page, I am using this URL for now as I transfer that content: https://www.aiaahouston.org/test-page/</a:t>
            </a:r>
          </a:p>
        </p:txBody>
      </p:sp>
      <p:sp>
        <p:nvSpPr>
          <p:cNvPr id="173" name="2024-2025 AIAA Houston History Technical Committee Web Page Archive Document"/>
          <p:cNvSpPr txBox="1"/>
          <p:nvPr>
            <p:ph type="ctrTitle"/>
          </p:nvPr>
        </p:nvSpPr>
        <p:spPr>
          <a:xfrm>
            <a:off x="1206500" y="5047791"/>
            <a:ext cx="21971001" cy="4648201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/>
          <a:lstStyle>
            <a:lvl1pPr defTabSz="288036">
              <a:defRPr spc="-97" sz="9720"/>
            </a:lvl1pPr>
          </a:lstStyle>
          <a:p>
            <a:pPr/>
            <a:r>
              <a:t>2024-2025 AIAA Houston History Technical Committee Web Page Archive Document 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23558500" y="12458699"/>
            <a:ext cx="215646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23558500" y="12458699"/>
            <a:ext cx="255016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[2025 05 20] Tuesday, May 20, 2025 Building Blocks for Mars Exploration – Why Viking Remains Relevant, presented by Rachel Tillman, Viking Mars Missions Education &amp; Preservation Project (VMMEPP). The public will have access to her Viking Mars Missions ar"/>
          <p:cNvSpPr txBox="1"/>
          <p:nvPr/>
        </p:nvSpPr>
        <p:spPr>
          <a:xfrm>
            <a:off x="1385117" y="778549"/>
            <a:ext cx="21613765" cy="550672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</a:pPr>
            <a:r>
              <a:rPr>
                <a:latin typeface="Graphik Semibold"/>
                <a:ea typeface="Graphik Semibold"/>
                <a:cs typeface="Graphik Semibold"/>
                <a:sym typeface="Graphik Semibold"/>
              </a:rPr>
              <a:t>[2025 05 20]</a:t>
            </a:r>
            <a:r>
              <a:t> Tuesday, May 20, 2025 Building Blocks for Mars Exploration – Why Viking Remains Relevant, presented by Rachel Tillman, Viking Mars Missions Education &amp; Preservation Project (VMMEPP). The public will have access to her Viking Mars Missions archive, and some of it is already shared online. As an introduction, here is a </a:t>
            </a:r>
            <a:r>
              <a:rPr u="sng">
                <a:hlinkClick r:id="rId2" invalidUrl="" action="" tgtFrame="" tooltip="" history="1" highlightClick="0" endSnd="0"/>
              </a:rPr>
              <a:t>link</a:t>
            </a:r>
            <a:r>
              <a:t> to the VMMEPP YouTube channel.</a:t>
            </a:r>
          </a:p>
          <a:p>
            <a:pPr>
              <a:spcBef>
                <a:spcPts val="0"/>
              </a:spcBef>
            </a:pPr>
            <a:r>
              <a:rPr>
                <a:latin typeface="Graphik Semibold"/>
                <a:ea typeface="Graphik Semibold"/>
                <a:cs typeface="Graphik Semibold"/>
                <a:sym typeface="Graphik Semibold"/>
              </a:rPr>
              <a:t>Date</a:t>
            </a:r>
            <a:r>
              <a:t>: Tuesday, May 20, 2025</a:t>
            </a:r>
            <a:br/>
            <a:r>
              <a:rPr>
                <a:latin typeface="Graphik Semibold"/>
                <a:ea typeface="Graphik Semibold"/>
                <a:cs typeface="Graphik Semibold"/>
                <a:sym typeface="Graphik Semibold"/>
              </a:rPr>
              <a:t>Time</a:t>
            </a:r>
            <a:r>
              <a:t>: 11:46 AM to Noon, CST</a:t>
            </a:r>
            <a:br/>
            <a:r>
              <a:rPr>
                <a:latin typeface="Graphik Semibold"/>
                <a:ea typeface="Graphik Semibold"/>
                <a:cs typeface="Graphik Semibold"/>
                <a:sym typeface="Graphik Semibold"/>
              </a:rPr>
              <a:t>Place</a:t>
            </a:r>
            <a:r>
              <a:t>: Bay Area Houston Economic Partnership (BAHEP) Ground Floor Conference Room</a:t>
            </a:r>
          </a:p>
        </p:txBody>
      </p:sp>
      <p:pic>
        <p:nvPicPr>
          <p:cNvPr id="178" name="Image" descr="Image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2728" y="6707629"/>
            <a:ext cx="9753601" cy="54737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179" name="Image" descr="Image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223580" y="6707629"/>
            <a:ext cx="9753601" cy="54737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180" name="Image credits: Douglas Yazell (Click to zoom.)"/>
          <p:cNvSpPr txBox="1"/>
          <p:nvPr/>
        </p:nvSpPr>
        <p:spPr>
          <a:xfrm>
            <a:off x="6027065" y="12476925"/>
            <a:ext cx="12329869" cy="79502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pPr/>
            <a:r>
              <a:t>Image credits: Douglas Yazell (Click to zoom.)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7_MinimalistDark">
  <a:themeElements>
    <a:clrScheme name="37_MinimalistDark">
      <a:dk1>
        <a:srgbClr val="4B6079"/>
      </a:dk1>
      <a:lt1>
        <a:srgbClr val="FFFFFF"/>
      </a:lt1>
      <a:dk2>
        <a:srgbClr val="6F6F6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7_Minimalist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7_Minimalist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7_MinimalistDark">
  <a:themeElements>
    <a:clrScheme name="37_MinimalistDark">
      <a:dk1>
        <a:srgbClr val="000000"/>
      </a:dk1>
      <a:lt1>
        <a:srgbClr val="FFFFFF"/>
      </a:lt1>
      <a:dk2>
        <a:srgbClr val="6F6F6F"/>
      </a:dk2>
      <a:lt2>
        <a:srgbClr val="D5D5D5"/>
      </a:lt2>
      <a:accent1>
        <a:srgbClr val="9BAABB"/>
      </a:accent1>
      <a:accent2>
        <a:srgbClr val="4CECD6"/>
      </a:accent2>
      <a:accent3>
        <a:srgbClr val="31FD29"/>
      </a:accent3>
      <a:accent4>
        <a:srgbClr val="FEFB00"/>
      </a:accent4>
      <a:accent5>
        <a:srgbClr val="F8ADB9"/>
      </a:accent5>
      <a:accent6>
        <a:srgbClr val="DE9DFE"/>
      </a:accent6>
      <a:hlink>
        <a:srgbClr val="0000FF"/>
      </a:hlink>
      <a:folHlink>
        <a:srgbClr val="FF00FF"/>
      </a:folHlink>
    </a:clrScheme>
    <a:fontScheme name="37_MinimalistDark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7_Minimalist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chemeClr val="accent1">
                <a:satOff val="5092"/>
                <a:lumOff val="-28652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