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1pPr>
    <a:lvl2pPr marL="0" marR="0" indent="457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2pPr>
    <a:lvl3pPr marL="0" marR="0" indent="914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3pPr>
    <a:lvl4pPr marL="0" marR="0" indent="1371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4pPr>
    <a:lvl5pPr marL="0" marR="0" indent="18288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5pPr>
    <a:lvl6pPr marL="0" marR="0" indent="22860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6pPr>
    <a:lvl7pPr marL="0" marR="0" indent="2743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7pPr>
    <a:lvl8pPr marL="0" marR="0" indent="3200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8pPr>
    <a:lvl9pPr marL="0" marR="0" indent="3657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381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C7681"/>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37F67"/>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537F67"/>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08728"/>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wholeTbl>
    <a:band2H>
      <a:tcTxStyle b="def" i="def"/>
      <a:tcStyle>
        <a:tcBdr/>
        <a:fill>
          <a:solidFill>
            <a:srgbClr val="FFFB00"/>
          </a:solidFill>
        </a:fill>
      </a:tcStyle>
    </a:band2H>
    <a:firstCol>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410732"/>
            </a:schemeClr>
          </a:solidFill>
        </a:fill>
      </a:tcStyle>
    </a:firstCol>
    <a:la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38100" cap="flat">
              <a:solidFill>
                <a:schemeClr val="accent4">
                  <a:hueOff val="-410732"/>
                </a:schemeClr>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lastRow>
    <a:fir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737021"/>
            </a:schemeClr>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DF9DFE"/>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hueOff val="114748"/>
              <a:satOff val="1446"/>
              <a:lumOff val="-8963"/>
            </a:schemeClr>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6">
                  <a:hueOff val="114748"/>
                  <a:satOff val="1446"/>
                  <a:lumOff val="-8963"/>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satOff val="-21357"/>
              <a:lumOff val="-20662"/>
            </a:schemeClr>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500" y="12268782"/>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12" name="Body Level One…"/>
          <p:cNvSpPr txBox="1"/>
          <p:nvPr>
            <p:ph type="body" sz="quarter" idx="1" hasCustomPrompt="1"/>
          </p:nvPr>
        </p:nvSpPr>
        <p:spPr>
          <a:xfrm>
            <a:off x="1206500" y="7357839"/>
            <a:ext cx="21971000" cy="2006601"/>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13" name="Presentation Title"/>
          <p:cNvSpPr txBox="1"/>
          <p:nvPr>
            <p:ph type="title" hasCustomPrompt="1"/>
          </p:nvPr>
        </p:nvSpPr>
        <p:spPr>
          <a:xfrm>
            <a:off x="1206500" y="2621719"/>
            <a:ext cx="21971000" cy="4648201"/>
          </a:xfrm>
          <a:prstGeom prst="rect">
            <a:avLst/>
          </a:prstGeom>
        </p:spPr>
        <p:txBody>
          <a:bodyPr anchor="b"/>
          <a:lstStyle>
            <a:lvl1pPr defTabSz="355600">
              <a:defRPr spc="-119" sz="12000"/>
            </a:lvl1pPr>
          </a:lstStyle>
          <a:p>
            <a:pPr/>
            <a:r>
              <a:t>Presentation 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prstGeom prst="rect">
            <a:avLst/>
          </a:prstGeom>
        </p:spPr>
        <p:txBody>
          <a:bodyPr/>
          <a:lstStyle/>
          <a:p>
            <a:pPr/>
            <a:r>
              <a:t>Slide Title</a:t>
            </a:r>
          </a:p>
        </p:txBody>
      </p:sp>
      <p:sp>
        <p:nvSpPr>
          <p:cNvPr id="100"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Agenda Subtitle</a:t>
            </a:r>
          </a:p>
        </p:txBody>
      </p:sp>
      <p:sp>
        <p:nvSpPr>
          <p:cNvPr id="109" name="Body Level One…"/>
          <p:cNvSpPr txBox="1"/>
          <p:nvPr>
            <p:ph type="body" idx="1" hasCustomPrompt="1"/>
          </p:nvPr>
        </p:nvSpPr>
        <p:spPr>
          <a:xfrm>
            <a:off x="1206500" y="4248504"/>
            <a:ext cx="21971000" cy="8256012"/>
          </a:xfrm>
          <a:prstGeom prst="rect">
            <a:avLst/>
          </a:prstGeom>
        </p:spPr>
        <p:txBody>
          <a:bodyPr/>
          <a:lstStyle>
            <a:lvl1pPr marL="0" indent="0" defTabSz="825500">
              <a:spcBef>
                <a:spcPts val="6000"/>
              </a:spcBef>
              <a:buSzTx/>
              <a:buNone/>
              <a:defRPr sz="5000"/>
            </a:lvl1pPr>
            <a:lvl2pPr marL="0" indent="457200" defTabSz="825500">
              <a:spcBef>
                <a:spcPts val="6000"/>
              </a:spcBef>
              <a:buSzTx/>
              <a:buNone/>
              <a:defRPr sz="5000"/>
            </a:lvl2pPr>
            <a:lvl3pPr marL="0" indent="914400" defTabSz="825500">
              <a:spcBef>
                <a:spcPts val="6000"/>
              </a:spcBef>
              <a:buSzTx/>
              <a:buNone/>
              <a:defRPr sz="5000"/>
            </a:lvl3pPr>
            <a:lvl4pPr marL="0" indent="1371600" defTabSz="825500">
              <a:spcBef>
                <a:spcPts val="6000"/>
              </a:spcBef>
              <a:buSzTx/>
              <a:buNone/>
              <a:defRPr sz="5000"/>
            </a:lvl4pPr>
            <a:lvl5pPr marL="0" indent="1828800" defTabSz="825500">
              <a:spcBef>
                <a:spcPts val="6000"/>
              </a:spcBef>
              <a:buSzTx/>
              <a:buNone/>
              <a:defRPr sz="5000"/>
            </a:lvl5pPr>
          </a:lstStyle>
          <a:p>
            <a:pPr/>
            <a:r>
              <a:t>Agenda Topics</a:t>
            </a:r>
          </a:p>
          <a:p>
            <a:pPr lvl="1"/>
            <a:r>
              <a:t/>
            </a:r>
          </a:p>
          <a:p>
            <a:pPr lvl="2"/>
            <a:r>
              <a:t/>
            </a:r>
          </a:p>
          <a:p>
            <a:pPr lvl="3"/>
            <a:r>
              <a:t/>
            </a:r>
          </a:p>
          <a:p>
            <a:pPr lvl="4"/>
            <a:r>
              <a:t/>
            </a:r>
          </a:p>
        </p:txBody>
      </p:sp>
      <p:sp>
        <p:nvSpPr>
          <p:cNvPr id="110" name="Agenda Title"/>
          <p:cNvSpPr txBox="1"/>
          <p:nvPr>
            <p:ph type="title" hasCustomPrompt="1"/>
          </p:nvPr>
        </p:nvSpPr>
        <p:spPr>
          <a:prstGeom prst="rect">
            <a:avLst/>
          </a:prstGeom>
        </p:spPr>
        <p:txBody>
          <a:bodyPr/>
          <a:lstStyle/>
          <a:p>
            <a:pPr/>
            <a:r>
              <a:t>Agenda Title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191000"/>
            <a:ext cx="21971000" cy="4089400"/>
          </a:xfrm>
          <a:prstGeom prst="rect">
            <a:avLst/>
          </a:prstGeom>
        </p:spPr>
        <p:txBody>
          <a:bodyPr anchor="ctr"/>
          <a:lstStyle>
            <a:lvl1pPr marL="0" indent="0" algn="ctr">
              <a:lnSpc>
                <a:spcPct val="90000"/>
              </a:lnSpc>
              <a:spcBef>
                <a:spcPts val="0"/>
              </a:spcBef>
              <a:buSzTx/>
              <a:buNone/>
              <a:defRPr spc="-119" sz="12000">
                <a:latin typeface="+mn-lt"/>
                <a:ea typeface="+mn-ea"/>
                <a:cs typeface="+mn-cs"/>
                <a:sym typeface="Produkt Extralight"/>
              </a:defRPr>
            </a:lvl1pPr>
            <a:lvl2pPr marL="0" indent="457200" algn="ctr">
              <a:lnSpc>
                <a:spcPct val="90000"/>
              </a:lnSpc>
              <a:spcBef>
                <a:spcPts val="0"/>
              </a:spcBef>
              <a:buSzTx/>
              <a:buNone/>
              <a:defRPr spc="-119" sz="12000">
                <a:latin typeface="+mn-lt"/>
                <a:ea typeface="+mn-ea"/>
                <a:cs typeface="+mn-cs"/>
                <a:sym typeface="Produkt Extralight"/>
              </a:defRPr>
            </a:lvl2pPr>
            <a:lvl3pPr marL="0" indent="914400" algn="ctr">
              <a:lnSpc>
                <a:spcPct val="90000"/>
              </a:lnSpc>
              <a:spcBef>
                <a:spcPts val="0"/>
              </a:spcBef>
              <a:buSzTx/>
              <a:buNone/>
              <a:defRPr spc="-119" sz="12000">
                <a:latin typeface="+mn-lt"/>
                <a:ea typeface="+mn-ea"/>
                <a:cs typeface="+mn-cs"/>
                <a:sym typeface="Produkt Extralight"/>
              </a:defRPr>
            </a:lvl3pPr>
            <a:lvl4pPr marL="0" indent="1371600" algn="ctr">
              <a:lnSpc>
                <a:spcPct val="90000"/>
              </a:lnSpc>
              <a:spcBef>
                <a:spcPts val="0"/>
              </a:spcBef>
              <a:buSzTx/>
              <a:buNone/>
              <a:defRPr spc="-119" sz="12000">
                <a:latin typeface="+mn-lt"/>
                <a:ea typeface="+mn-ea"/>
                <a:cs typeface="+mn-cs"/>
                <a:sym typeface="Produkt Extralight"/>
              </a:defRPr>
            </a:lvl4pPr>
            <a:lvl5pPr marL="0" indent="1828800" algn="ctr">
              <a:lnSpc>
                <a:spcPct val="90000"/>
              </a:lnSpc>
              <a:spcBef>
                <a:spcPts val="0"/>
              </a:spcBef>
              <a:buSzTx/>
              <a:buNone/>
              <a:defRPr spc="-119" sz="12000">
                <a:latin typeface="+mn-lt"/>
                <a:ea typeface="+mn-ea"/>
                <a:cs typeface="+mn-cs"/>
                <a:sym typeface="Produkt Extralight"/>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207360"/>
            <a:ext cx="21971000" cy="7351451"/>
          </a:xfrm>
          <a:prstGeom prst="rect">
            <a:avLst/>
          </a:prstGeom>
        </p:spPr>
        <p:txBody>
          <a:bodyPr anchor="b"/>
          <a:lstStyle>
            <a:lvl1pPr marL="0" indent="0" algn="ctr">
              <a:lnSpc>
                <a:spcPct val="90000"/>
              </a:lnSpc>
              <a:spcBef>
                <a:spcPts val="0"/>
              </a:spcBef>
              <a:buSzTx/>
              <a:buNone/>
              <a:defRPr spc="-1750" sz="35000">
                <a:latin typeface="+mn-lt"/>
                <a:ea typeface="+mn-ea"/>
                <a:cs typeface="+mn-cs"/>
                <a:sym typeface="Produkt Extralight"/>
              </a:defRPr>
            </a:lvl1pPr>
            <a:lvl2pPr marL="0" indent="457200" algn="ctr">
              <a:lnSpc>
                <a:spcPct val="90000"/>
              </a:lnSpc>
              <a:spcBef>
                <a:spcPts val="0"/>
              </a:spcBef>
              <a:buSzTx/>
              <a:buNone/>
              <a:defRPr spc="-1750" sz="35000">
                <a:latin typeface="+mn-lt"/>
                <a:ea typeface="+mn-ea"/>
                <a:cs typeface="+mn-cs"/>
                <a:sym typeface="Produkt Extralight"/>
              </a:defRPr>
            </a:lvl2pPr>
            <a:lvl3pPr marL="0" indent="914400" algn="ctr">
              <a:lnSpc>
                <a:spcPct val="90000"/>
              </a:lnSpc>
              <a:spcBef>
                <a:spcPts val="0"/>
              </a:spcBef>
              <a:buSzTx/>
              <a:buNone/>
              <a:defRPr spc="-1750" sz="35000">
                <a:latin typeface="+mn-lt"/>
                <a:ea typeface="+mn-ea"/>
                <a:cs typeface="+mn-cs"/>
                <a:sym typeface="Produkt Extralight"/>
              </a:defRPr>
            </a:lvl3pPr>
            <a:lvl4pPr marL="0" indent="1371600" algn="ctr">
              <a:lnSpc>
                <a:spcPct val="90000"/>
              </a:lnSpc>
              <a:spcBef>
                <a:spcPts val="0"/>
              </a:spcBef>
              <a:buSzTx/>
              <a:buNone/>
              <a:defRPr spc="-1750" sz="35000">
                <a:latin typeface="+mn-lt"/>
                <a:ea typeface="+mn-ea"/>
                <a:cs typeface="+mn-cs"/>
                <a:sym typeface="Produkt Extralight"/>
              </a:defRPr>
            </a:lvl4pPr>
            <a:lvl5pPr marL="0" indent="1828800" algn="ctr">
              <a:lnSpc>
                <a:spcPct val="90000"/>
              </a:lnSpc>
              <a:spcBef>
                <a:spcPts val="0"/>
              </a:spcBef>
              <a:buSzTx/>
              <a:buNone/>
              <a:defRPr spc="-1750" sz="35000">
                <a:latin typeface="+mn-lt"/>
                <a:ea typeface="+mn-ea"/>
                <a:cs typeface="+mn-cs"/>
                <a:sym typeface="Produkt Extralight"/>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pc="-55" sz="5500">
                <a:latin typeface="+mn-lt"/>
                <a:ea typeface="+mn-ea"/>
                <a:cs typeface="+mn-cs"/>
                <a:sym typeface="Produkt Extralight"/>
              </a:defRPr>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5194300" y="4165600"/>
            <a:ext cx="13995400" cy="4428667"/>
          </a:xfrm>
          <a:prstGeom prst="rect">
            <a:avLst/>
          </a:prstGeom>
        </p:spPr>
        <p:txBody>
          <a:bodyPr anchor="b"/>
          <a:lstStyle>
            <a:lvl1pPr marL="254000" indent="-254000">
              <a:lnSpc>
                <a:spcPct val="90000"/>
              </a:lnSpc>
              <a:spcBef>
                <a:spcPts val="0"/>
              </a:spcBef>
              <a:buSzTx/>
              <a:buNone/>
              <a:defRPr spc="-93" sz="9300">
                <a:latin typeface="+mn-lt"/>
                <a:ea typeface="+mn-ea"/>
                <a:cs typeface="+mn-cs"/>
                <a:sym typeface="Produkt Extralight"/>
              </a:defRPr>
            </a:lvl1pPr>
            <a:lvl2pPr marL="254000" indent="203200">
              <a:lnSpc>
                <a:spcPct val="90000"/>
              </a:lnSpc>
              <a:spcBef>
                <a:spcPts val="0"/>
              </a:spcBef>
              <a:buSzTx/>
              <a:buNone/>
              <a:defRPr spc="-93" sz="9300">
                <a:latin typeface="+mn-lt"/>
                <a:ea typeface="+mn-ea"/>
                <a:cs typeface="+mn-cs"/>
                <a:sym typeface="Produkt Extralight"/>
              </a:defRPr>
            </a:lvl2pPr>
            <a:lvl3pPr marL="254000" indent="660400">
              <a:lnSpc>
                <a:spcPct val="90000"/>
              </a:lnSpc>
              <a:spcBef>
                <a:spcPts val="0"/>
              </a:spcBef>
              <a:buSzTx/>
              <a:buNone/>
              <a:defRPr spc="-93" sz="9300">
                <a:latin typeface="+mn-lt"/>
                <a:ea typeface="+mn-ea"/>
                <a:cs typeface="+mn-cs"/>
                <a:sym typeface="Produkt Extralight"/>
              </a:defRPr>
            </a:lvl3pPr>
            <a:lvl4pPr marL="254000" indent="1117600">
              <a:lnSpc>
                <a:spcPct val="90000"/>
              </a:lnSpc>
              <a:spcBef>
                <a:spcPts val="0"/>
              </a:spcBef>
              <a:buSzTx/>
              <a:buNone/>
              <a:defRPr spc="-93" sz="9300">
                <a:latin typeface="+mn-lt"/>
                <a:ea typeface="+mn-ea"/>
                <a:cs typeface="+mn-cs"/>
                <a:sym typeface="Produkt Extralight"/>
              </a:defRPr>
            </a:lvl4pPr>
            <a:lvl5pPr marL="254000" indent="1574800">
              <a:lnSpc>
                <a:spcPct val="90000"/>
              </a:lnSpc>
              <a:spcBef>
                <a:spcPts val="0"/>
              </a:spcBef>
              <a:buSzTx/>
              <a:buNone/>
              <a:defRPr spc="-93" sz="9300">
                <a:latin typeface="+mn-lt"/>
                <a:ea typeface="+mn-ea"/>
                <a:cs typeface="+mn-cs"/>
                <a:sym typeface="Produkt Extralight"/>
              </a:defRPr>
            </a:lvl5pPr>
          </a:lstStyle>
          <a:p>
            <a:pPr/>
            <a:r>
              <a:t>“Notable Quote”</a:t>
            </a:r>
          </a:p>
          <a:p>
            <a:pPr lvl="1"/>
            <a:r>
              <a:t/>
            </a:r>
          </a:p>
          <a:p>
            <a:pPr lvl="2"/>
            <a:r>
              <a:t/>
            </a:r>
          </a:p>
          <a:p>
            <a:pPr lvl="3"/>
            <a:r>
              <a:t/>
            </a:r>
          </a:p>
          <a:p>
            <a:pPr lvl="4"/>
            <a:r>
              <a:t/>
            </a:r>
          </a:p>
        </p:txBody>
      </p:sp>
      <p:sp>
        <p:nvSpPr>
          <p:cNvPr id="136" name="Attribution"/>
          <p:cNvSpPr txBox="1"/>
          <p:nvPr>
            <p:ph type="body" sz="quarter" idx="21" hasCustomPrompt="1"/>
          </p:nvPr>
        </p:nvSpPr>
        <p:spPr>
          <a:xfrm>
            <a:off x="5456257" y="9559997"/>
            <a:ext cx="13471486" cy="698501"/>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pPr/>
            <a:r>
              <a:t>Attribution</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Wavy pink and orange architecture against a blue sky"/>
          <p:cNvSpPr/>
          <p:nvPr>
            <p:ph type="pic" sz="quarter" idx="21"/>
          </p:nvPr>
        </p:nvSpPr>
        <p:spPr>
          <a:xfrm>
            <a:off x="7353300" y="3632200"/>
            <a:ext cx="9677400" cy="6451600"/>
          </a:xfrm>
          <a:prstGeom prst="rect">
            <a:avLst/>
          </a:prstGeom>
        </p:spPr>
        <p:txBody>
          <a:bodyPr lIns="91439" tIns="45719" rIns="91439" bIns="45719">
            <a:noAutofit/>
          </a:bodyPr>
          <a:lstStyle/>
          <a:p>
            <a:pPr/>
          </a:p>
        </p:txBody>
      </p:sp>
      <p:sp>
        <p:nvSpPr>
          <p:cNvPr id="145" name="Low angle view of the corner of a modern building under a clear blue sky"/>
          <p:cNvSpPr/>
          <p:nvPr>
            <p:ph type="pic" sz="quarter" idx="22"/>
          </p:nvPr>
        </p:nvSpPr>
        <p:spPr>
          <a:xfrm>
            <a:off x="14617700" y="3632200"/>
            <a:ext cx="9677400" cy="6451600"/>
          </a:xfrm>
          <a:prstGeom prst="rect">
            <a:avLst/>
          </a:prstGeom>
        </p:spPr>
        <p:txBody>
          <a:bodyPr lIns="91439" tIns="45719" rIns="91439" bIns="45719">
            <a:noAutofit/>
          </a:bodyPr>
          <a:lstStyle/>
          <a:p>
            <a:pPr/>
          </a:p>
        </p:txBody>
      </p:sp>
      <p:sp>
        <p:nvSpPr>
          <p:cNvPr id="146" name="Low angle view of a stone bridge under a partly cloudy sky"/>
          <p:cNvSpPr/>
          <p:nvPr>
            <p:ph type="pic" sz="quarter" idx="23"/>
          </p:nvPr>
        </p:nvSpPr>
        <p:spPr>
          <a:xfrm>
            <a:off x="61386" y="3632200"/>
            <a:ext cx="9690101" cy="64516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Low angle view of modern, metal building"/>
          <p:cNvSpPr/>
          <p:nvPr>
            <p:ph type="pic" idx="21"/>
          </p:nvPr>
        </p:nvSpPr>
        <p:spPr>
          <a:xfrm>
            <a:off x="-38100" y="-1295400"/>
            <a:ext cx="24447500" cy="16295511"/>
          </a:xfrm>
          <a:prstGeom prst="rect">
            <a:avLst/>
          </a:prstGeom>
        </p:spPr>
        <p:txBody>
          <a:bodyPr lIns="91439" tIns="45719" rIns="91439" bIns="45719">
            <a:noAutofit/>
          </a:bodyPr>
          <a:lstStyle/>
          <a:p>
            <a:pPr/>
          </a:p>
        </p:txBody>
      </p:sp>
      <p:sp>
        <p:nvSpPr>
          <p:cNvPr id="155" name="Slide Number"/>
          <p:cNvSpPr txBox="1"/>
          <p:nvPr>
            <p:ph type="sldNum" sz="quarter" idx="2"/>
          </p:nvPr>
        </p:nvSpPr>
        <p:spPr>
          <a:xfrm>
            <a:off x="23558500" y="12483845"/>
            <a:ext cx="361188" cy="404115"/>
          </a:xfrm>
          <a:prstGeom prst="rect">
            <a:avLst/>
          </a:prstGeom>
        </p:spPr>
        <p:txBody>
          <a:bodyPr/>
          <a:lstStyle>
            <a:lvl1pPr>
              <a:defRPr sz="1800">
                <a:solidFill>
                  <a:schemeClr val="accent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eometric gray stone architecture"/>
          <p:cNvSpPr/>
          <p:nvPr>
            <p:ph type="pic" idx="21"/>
          </p:nvPr>
        </p:nvSpPr>
        <p:spPr>
          <a:xfrm>
            <a:off x="0" y="-4381500"/>
            <a:ext cx="24384001" cy="182880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23" name="Body Level One…"/>
          <p:cNvSpPr txBox="1"/>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24" name="Presentation Title"/>
          <p:cNvSpPr txBox="1"/>
          <p:nvPr>
            <p:ph type="title" hasCustomPrompt="1"/>
          </p:nvPr>
        </p:nvSpPr>
        <p:spPr>
          <a:xfrm>
            <a:off x="1206500" y="2611945"/>
            <a:ext cx="21971000" cy="4648201"/>
          </a:xfrm>
          <a:prstGeom prst="rect">
            <a:avLst/>
          </a:prstGeom>
        </p:spPr>
        <p:txBody>
          <a:bodyPr anchor="b"/>
          <a:lstStyle>
            <a:lvl1pPr defTabSz="355600">
              <a:defRPr spc="-119" sz="12000"/>
            </a:lvl1pPr>
          </a:lstStyle>
          <a:p>
            <a:pPr/>
            <a:r>
              <a:t>Presentation 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Geometric gray stone architecture"/>
          <p:cNvSpPr/>
          <p:nvPr>
            <p:ph type="pic" idx="21"/>
          </p:nvPr>
        </p:nvSpPr>
        <p:spPr>
          <a:xfrm>
            <a:off x="5707496" y="-660400"/>
            <a:ext cx="20053301" cy="15042092"/>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3335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149476"/>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61" name="Angular stone architecture in light and shadow"/>
          <p:cNvSpPr/>
          <p:nvPr>
            <p:ph type="pic" idx="22"/>
          </p:nvPr>
        </p:nvSpPr>
        <p:spPr>
          <a:xfrm>
            <a:off x="12382500" y="0"/>
            <a:ext cx="21945600" cy="13716001"/>
          </a:xfrm>
          <a:prstGeom prst="rect">
            <a:avLst/>
          </a:prstGeom>
        </p:spPr>
        <p:txBody>
          <a:bodyPr lIns="91439" tIns="45719" rIns="91439" bIns="45719">
            <a:noAutofit/>
          </a:bodyPr>
          <a:lstStyle/>
          <a:p>
            <a:pPr/>
          </a:p>
        </p:txBody>
      </p:sp>
      <p:sp>
        <p:nvSpPr>
          <p:cNvPr id="6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6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xfrm>
            <a:off x="23558500" y="12483845"/>
            <a:ext cx="361188" cy="404115"/>
          </a:xfrm>
          <a:prstGeom prst="rect">
            <a:avLst/>
          </a:prstGeom>
        </p:spPr>
        <p:txBody>
          <a:bodyPr/>
          <a:lstStyle>
            <a:lvl1pPr>
              <a:defRPr sz="1800">
                <a:solidFill>
                  <a:schemeClr val="accent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72" name="Slide Title"/>
          <p:cNvSpPr txBox="1"/>
          <p:nvPr>
            <p:ph type="title" hasCustomPrompt="1"/>
          </p:nvPr>
        </p:nvSpPr>
        <p:spPr>
          <a:prstGeom prst="rect">
            <a:avLst/>
          </a:prstGeom>
        </p:spPr>
        <p:txBody>
          <a:bodyPr/>
          <a:lstStyle/>
          <a:p>
            <a:pPr/>
            <a:r>
              <a:t>Slide Title</a:t>
            </a:r>
          </a:p>
        </p:txBody>
      </p:sp>
      <p:sp>
        <p:nvSpPr>
          <p:cNvPr id="7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8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8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500" y="3906899"/>
            <a:ext cx="21971004" cy="4648201"/>
          </a:xfrm>
          <a:prstGeom prst="rect">
            <a:avLst/>
          </a:prstGeom>
        </p:spPr>
        <p:txBody>
          <a:bodyPr anchor="ctr"/>
          <a:lstStyle>
            <a:lvl1pPr>
              <a:defRPr spc="-119" sz="12000"/>
            </a:lvl1pPr>
          </a:lstStyle>
          <a:p>
            <a:pPr/>
            <a:r>
              <a:t>Section Title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4B6079"/>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60642"/>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23558500" y="12458699"/>
            <a:ext cx="388620" cy="429261"/>
          </a:xfrm>
          <a:prstGeom prst="rect">
            <a:avLst/>
          </a:prstGeom>
          <a:ln w="12700">
            <a:miter lim="400000"/>
          </a:ln>
        </p:spPr>
        <p:txBody>
          <a:bodyPr wrap="none" lIns="50800" tIns="50800" rIns="50800" bIns="50800" anchor="b">
            <a:spAutoFit/>
          </a:bodyPr>
          <a:lstStyle>
            <a:lvl1pPr defTabSz="584200">
              <a:spcBef>
                <a:spcPts val="0"/>
              </a:spcBef>
              <a:defRPr sz="2000">
                <a:latin typeface="Graphik"/>
                <a:ea typeface="Graphik"/>
                <a:cs typeface="Graphik"/>
                <a:sym typeface="Graphik"/>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1pPr>
      <a:lvl2pPr marL="0" marR="0" indent="457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2pPr>
      <a:lvl3pPr marL="0" marR="0" indent="914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3pPr>
      <a:lvl4pPr marL="0" marR="0" indent="1371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4pPr>
      <a:lvl5pPr marL="0" marR="0" indent="18288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5pPr>
      <a:lvl6pPr marL="0" marR="0" indent="22860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6pPr>
      <a:lvl7pPr marL="0" marR="0" indent="2743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7pPr>
      <a:lvl8pPr marL="0" marR="0" indent="3200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8pPr>
      <a:lvl9pPr marL="0" marR="0" indent="3657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9pPr>
    </p:titleStyle>
    <p:bodyStyle>
      <a:lvl1pPr marL="457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1pPr>
      <a:lvl2pPr marL="914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2pPr>
      <a:lvl3pPr marL="1371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3pPr>
      <a:lvl4pPr marL="1828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4pPr>
      <a:lvl5pPr marL="22860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5pPr>
      <a:lvl6pPr marL="2743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6pPr>
      <a:lvl7pPr marL="3200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7pPr>
      <a:lvl8pPr marL="3657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8pPr>
      <a:lvl9pPr marL="4114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9pPr>
    </p:bodyStyle>
    <p:otherStyle>
      <a:lvl1pPr marL="0" marR="0" indent="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aiaahouston.org/test-page/" TargetMode="Externa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aiaahouston.org/astrodynamics_technical_committee/" TargetMode="External"/><Relationship Id="rId3" Type="http://schemas.openxmlformats.org/officeDocument/2006/relationships/hyperlink" Target="https://en.wikipedia.org/wiki/People_of_the_Talisman" TargetMode="External"/><Relationship Id="rId4" Type="http://schemas.openxmlformats.org/officeDocument/2006/relationships/image" Target="../media/image6.tif"/><Relationship Id="rId5" Type="http://schemas.openxmlformats.org/officeDocument/2006/relationships/hyperlink" Target="http://www.castaliahouse.com/leigh-brackett-and-science-fictions-biggest-lie/" TargetMode="External"/><Relationship Id="rId6" Type="http://schemas.openxmlformats.org/officeDocument/2006/relationships/image" Target="../media/image7.tif"/><Relationship Id="rId7" Type="http://schemas.openxmlformats.org/officeDocument/2006/relationships/hyperlink" Target="https://people.uncw.edu/smithms/M-series.html" TargetMode="External"/><Relationship Id="rId8"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aiaahouston.org/adamo_astrodynamics/#adamo20250318" TargetMode="External"/><Relationship Id="rId3" Type="http://schemas.openxmlformats.org/officeDocument/2006/relationships/image" Target="../media/image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Horizons/AIAA_Houston_Section_Monthly_Status_Douglas_Yazell_IAC_History_and_More_2025_02.pdf" TargetMode="External"/><Relationship Id="rId3" Type="http://schemas.openxmlformats.org/officeDocument/2006/relationships/image" Target="../media/image3.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Horizons/AIAA_Houston_Section_Monthly_Status_Douglas_Yazell_IAC_History_and_More_Marilyn_Peck_and_Director_Lynwood_B_Peck.pdf" TargetMode="External"/><Relationship Id="rId3"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aiaahouston.org/Horizons/2024_11_13_AIAA_JSC_Chapter_AIAA_Houston_Section_Dinner_with_Wayne_Hale.pdf" TargetMode="External"/><Relationship Id="rId3" Type="http://schemas.openxmlformats.org/officeDocument/2006/relationships/hyperlink" Target="https://www.amentum.com/" TargetMode="External"/><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hyperlink" Target="https://www.linkedin.com/company/aiaa-houston/"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jpeg"/><Relationship Id="rId3" Type="http://schemas.openxmlformats.org/officeDocument/2006/relationships/hyperlink" Target="https://www.aiaahouston.org/Horizons/2024_11_13_AIAA_JSC_Chapter_AIAA_Houston_Section_Dinner_with_Wayne_Hale.pdf" TargetMode="External"/><Relationship Id="rId4" Type="http://schemas.openxmlformats.org/officeDocument/2006/relationships/hyperlink" Target="https://www.amentum.com/" TargetMode="Externa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Horizons/Yazell_AIAA_Houston_Section_Monthly_2024_10.pdf" TargetMode="External"/><Relationship Id="rId3" Type="http://schemas.openxmlformats.org/officeDocument/2006/relationships/hyperlink" Target="http://www.aiaahouston.org/iac/" TargetMode="External"/><Relationship Id="rId4" Type="http://schemas.openxmlformats.org/officeDocument/2006/relationships/hyperlink" Target="https://www.aiaa.org/get-involved/committees-groups/Diversity-and-Inclusion" TargetMode="External"/><Relationship Id="rId5"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Horizons/Yazell_AIAA_Houston_Section_Monthly_2024_09.pdf" TargetMode="External"/><Relationship Id="rId3" Type="http://schemas.openxmlformats.org/officeDocument/2006/relationships/hyperlink" Target="http://www.aiaahouston.org/iac/" TargetMode="External"/><Relationship Id="rId4" Type="http://schemas.openxmlformats.org/officeDocument/2006/relationships/hyperlink" Target="https://www.aiaa.org/get-involved/committees-groups/Diversity-and-Inclusion" TargetMode="External"/><Relationship Id="rId5"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Horizons/Yazell_AIAA_Houston_Section_Monthly_2024_08_06.pdf" TargetMode="External"/><Relationship Id="rId3" Type="http://schemas.openxmlformats.org/officeDocument/2006/relationships/hyperlink" Target="http://www.aiaahouston.org/iac/" TargetMode="External"/><Relationship Id="rId4" Type="http://schemas.openxmlformats.org/officeDocument/2006/relationships/hyperlink" Target="https://www.aiaa.org/get-involved/committees-groups/Diversity-and-Inclusion" TargetMode="External"/><Relationship Id="rId5" Type="http://schemas.openxmlformats.org/officeDocument/2006/relationships/image" Target="../media/image1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Horizons/Larry_Friesen-Obituary_Houston_version.pdf" TargetMode="External"/><Relationship Id="rId3" Type="http://schemas.openxmlformats.org/officeDocument/2006/relationships/hyperlink" Target="https://neptunesociety.com/obituaries/league-city-tx/larry-friesen-11915997" TargetMode="Externa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youtube.com/@thevikingpreservationproject" TargetMode="External"/><Relationship Id="rId3" Type="http://schemas.openxmlformats.org/officeDocument/2006/relationships/hyperlink" Target="https://www.aiaahouston.org/wp-content/uploads/2025/05/VMMEPP01_Images_2025_05_20_AIAA_Houston-.jpeg" TargetMode="External"/><Relationship Id="rId4" Type="http://schemas.openxmlformats.org/officeDocument/2006/relationships/image" Target="../media/image1.tif"/><Relationship Id="rId5" Type="http://schemas.openxmlformats.org/officeDocument/2006/relationships/hyperlink" Target="https://www.aiaahouston.org/wp-content/uploads/2025/05/VMMEPP02_Images_2025_05_20_AIAA_Houston-.jpeg" TargetMode="External"/><Relationship Id="rId6"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usd379.org/o/clay-center-hs/documents/yearbook-archive/67812" TargetMode="External"/><Relationship Id="rId3" Type="http://schemas.openxmlformats.org/officeDocument/2006/relationships/hyperlink" Target="https://www.familysearch.org/memories/memory/121949454" TargetMode="External"/><Relationship Id="rId4"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newsletter/" TargetMode="External"/><Relationship Id="rId3" Type="http://schemas.openxmlformats.org/officeDocument/2006/relationships/image" Target="../media/image15.jpeg"/><Relationship Id="rId4" Type="http://schemas.openxmlformats.org/officeDocument/2006/relationships/image" Target="../media/image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aiaahouston.org/wp-content/uploads/2012/07/Horizons_2013_01_and_02_pg_29_science_fiction_by_scientists.pdf" TargetMode="External"/><Relationship Id="rId3" Type="http://schemas.openxmlformats.org/officeDocument/2006/relationships/image" Target="../media/image17.jpeg"/><Relationship Id="rId4" Type="http://schemas.openxmlformats.org/officeDocument/2006/relationships/image" Target="../media/image1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 Id="rId3" Type="http://schemas.openxmlformats.org/officeDocument/2006/relationships/hyperlink" Target="https://en.wikipedia.org/wiki/The_Gods_of_Mars" TargetMode="External"/><Relationship Id="rId4" Type="http://schemas.openxmlformats.org/officeDocument/2006/relationships/hyperlink" Target="https://en.wikipedia.org/wiki/The_Warlord_of_Mars" TargetMode="External"/><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hyperlink" Target="https://en.wikipedia.org/wiki/A_Princess_of_Mars"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uhcl.edu/environmental-institute/environmental-forums/" TargetMode="External"/><Relationship Id="rId3" Type="http://schemas.openxmlformats.org/officeDocument/2006/relationships/hyperlink" Target="https://www.aiaahouston.org/" TargetMode="External"/><Relationship Id="rId4" Type="http://schemas.openxmlformats.org/officeDocument/2006/relationships/hyperlink" Target="https://aerospaceamerica.aiaa.org/departments/our-role-in-assuring-a-cleaner-greener-future/" TargetMode="External"/><Relationship Id="rId5" Type="http://schemas.openxmlformats.org/officeDocument/2006/relationships/hyperlink" Target="https://www.aiaahouston.org/Horizons/EWCC01_Audio_2025.m4a" TargetMode="External"/><Relationship Id="rId6" Type="http://schemas.openxmlformats.org/officeDocument/2006/relationships/hyperlink" Target="https://www.aiaahouston.org/Horizons/EWCC02_Audio_2025.m4a" TargetMode="External"/><Relationship Id="rId7"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aiaahouston.org/2017-annual-technical-symposium/" TargetMode="External"/><Relationship Id="rId3"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www.aiaahouston.org/2017-annual-technical-symposium/" TargetMode="External"/><Relationship Id="rId3" Type="http://schemas.openxmlformats.org/officeDocument/2006/relationships/hyperlink" Target="https://www.aiaahouston.org/2016-annual-technical-symposium/" TargetMode="External"/><Relationship Id="rId4" Type="http://schemas.openxmlformats.org/officeDocument/2006/relationships/hyperlink" Target="https://www.aiaahouston.org/2019-annual-technical-symposium/" TargetMode="External"/><Relationship Id="rId5" Type="http://schemas.openxmlformats.org/officeDocument/2006/relationships/hyperlink" Target="https://www.aiaahouston.org/Horizons/Yazell-AIAA-HS-ATS-2019-presentation-v3.pdf" TargetMode="External"/><Relationship Id="rId6" Type="http://schemas.openxmlformats.org/officeDocument/2006/relationships/hyperlink" Target="https://www.aiaahouston.org/2020-annual-technical-symposium/" TargetMode="External"/><Relationship Id="rId7" Type="http://schemas.openxmlformats.org/officeDocument/2006/relationships/hyperlink" Target="https://www.aiaahouston.org/history_technical_committee/" TargetMode="External"/><Relationship Id="rId8" Type="http://schemas.openxmlformats.org/officeDocument/2006/relationships/hyperlink" Target="http://www.nal-jsc.org/history/2011/2011-annual-report" TargetMode="External"/><Relationship Id="rId9" Type="http://schemas.openxmlformats.org/officeDocument/2006/relationships/hyperlink" Target="http://sites.agu.org/" TargetMode="External"/><Relationship Id="rId10" Type="http://schemas.openxmlformats.org/officeDocument/2006/relationships/hyperlink" Target="https://www.aiaahouston.org/Horizons/PageLayout_newsletterArticle_AIAA_Dinner_2015_11_03_revision4.pdf" TargetMode="External"/><Relationship Id="rId11"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Douglas Yazell, 832-366-5292 iPhone, AIAA Houston History Technical Committee Chair"/>
          <p:cNvSpPr txBox="1"/>
          <p:nvPr>
            <p:ph type="body" idx="21"/>
          </p:nvPr>
        </p:nvSpPr>
        <p:spPr>
          <a:prstGeom prst="rect">
            <a:avLst/>
          </a:prstGeom>
          <a:ln w="25400">
            <a:solidFill>
              <a:srgbClr val="FFFFFF"/>
            </a:solidFill>
          </a:ln>
          <a:extLst>
            <a:ext uri="{C572A759-6A51-4108-AA02-DFA0A04FC94B}">
              <ma14:wrappingTextBoxFlag xmlns:ma14="http://schemas.microsoft.com/office/mac/drawingml/2011/main" val="1"/>
            </a:ext>
          </a:extLst>
        </p:spPr>
        <p:txBody>
          <a:bodyPr/>
          <a:lstStyle/>
          <a:p>
            <a:pPr/>
            <a:r>
              <a:t>Douglas Yazell, 832-366-5292 iPhone, AIAA Houston History Technical Committee Chair</a:t>
            </a:r>
          </a:p>
        </p:txBody>
      </p:sp>
      <p:sp>
        <p:nvSpPr>
          <p:cNvPr id="172" name="AIAA years start July 1 every year.…"/>
          <p:cNvSpPr txBox="1"/>
          <p:nvPr>
            <p:ph type="subTitle" sz="half" idx="1"/>
          </p:nvPr>
        </p:nvSpPr>
        <p:spPr>
          <a:xfrm>
            <a:off x="1206500" y="8434888"/>
            <a:ext cx="21971000" cy="3538100"/>
          </a:xfrm>
          <a:prstGeom prst="rect">
            <a:avLst/>
          </a:prstGeom>
          <a:ln w="25400">
            <a:solidFill>
              <a:srgbClr val="FFFFFF"/>
            </a:solidFill>
          </a:ln>
        </p:spPr>
        <p:txBody>
          <a:bodyPr/>
          <a:lstStyle/>
          <a:p>
            <a:pPr marL="345757" indent="-345757" defTabSz="454025">
              <a:buSzPct val="100000"/>
              <a:buChar char="•"/>
              <a:defRPr sz="3025"/>
            </a:pPr>
            <a:r>
              <a:t>AIAA years start July 1 every year.</a:t>
            </a:r>
          </a:p>
          <a:p>
            <a:pPr marL="345757" indent="-345757" defTabSz="454025">
              <a:buSzPct val="100000"/>
              <a:buChar char="•"/>
              <a:defRPr sz="3025"/>
            </a:pPr>
            <a:r>
              <a:t>URL https://www.aiaahouston.org/history_technical_committee/ </a:t>
            </a:r>
          </a:p>
          <a:p>
            <a:pPr marL="345757" indent="-345757" defTabSz="454025">
              <a:buSzPct val="100000"/>
              <a:buChar char="•"/>
              <a:defRPr sz="3025"/>
            </a:pPr>
            <a:r>
              <a:t>The Webmaster, the Chair, and I are working to restore my access to this web page. Since I am re-organizing the content of that web page, I am using the following URL for now as I transfer that content to: </a:t>
            </a:r>
            <a:r>
              <a:rPr u="sng">
                <a:hlinkClick r:id="rId2" invalidUrl="" action="" tgtFrame="" tooltip="" history="1" highlightClick="0" endSnd="0"/>
              </a:rPr>
              <a:t>https://www.aiaahouston.org/test-page/</a:t>
            </a:r>
          </a:p>
          <a:p>
            <a:pPr marL="345757" indent="-345757" defTabSz="454025">
              <a:buSzPct val="100000"/>
              <a:buChar char="•"/>
              <a:defRPr sz="3025"/>
            </a:pPr>
            <a:r>
              <a:t>Image files will be archived here in this presentation file, along with detailed text notes. The history web page will retain a concise summary of events &amp; publications for each AIAA year. </a:t>
            </a:r>
          </a:p>
        </p:txBody>
      </p:sp>
      <p:sp>
        <p:nvSpPr>
          <p:cNvPr id="173" name="2024-2025 AIAA Houston History Technical Committee Web Page Archive Document"/>
          <p:cNvSpPr txBox="1"/>
          <p:nvPr>
            <p:ph type="ctrTitle"/>
          </p:nvPr>
        </p:nvSpPr>
        <p:spPr>
          <a:xfrm>
            <a:off x="1206500" y="5047791"/>
            <a:ext cx="21971000" cy="3116702"/>
          </a:xfrm>
          <a:prstGeom prst="rect">
            <a:avLst/>
          </a:prstGeom>
          <a:ln w="25400">
            <a:solidFill>
              <a:srgbClr val="FFFFFF"/>
            </a:solidFill>
          </a:ln>
        </p:spPr>
        <p:txBody>
          <a:bodyPr/>
          <a:lstStyle>
            <a:lvl1pPr defTabSz="256031">
              <a:defRPr spc="-86" sz="8640"/>
            </a:lvl1pPr>
          </a:lstStyle>
          <a:p>
            <a:pPr/>
            <a:r>
              <a:t>2024-2025 AIAA Houston History Technical Committee Web Page Archive Document </a:t>
            </a:r>
          </a:p>
        </p:txBody>
      </p:sp>
      <p:sp>
        <p:nvSpPr>
          <p:cNvPr id="174" name="Slide Number"/>
          <p:cNvSpPr txBox="1"/>
          <p:nvPr>
            <p:ph type="sldNum" sz="quarter" idx="2"/>
          </p:nvPr>
        </p:nvSpPr>
        <p:spPr>
          <a:xfrm>
            <a:off x="23558500" y="12458699"/>
            <a:ext cx="215646"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 name="Image 9-1-25 at 10.42 PM.jpeg" descr="Image 9-1-25 at 10.42 PM.jpeg"/>
          <p:cNvPicPr>
            <a:picLocks noChangeAspect="1"/>
          </p:cNvPicPr>
          <p:nvPr/>
        </p:nvPicPr>
        <p:blipFill>
          <a:blip r:embed="rId3">
            <a:extLst/>
          </a:blip>
          <a:stretch>
            <a:fillRect/>
          </a:stretch>
        </p:blipFill>
        <p:spPr>
          <a:xfrm>
            <a:off x="3473450" y="1018196"/>
            <a:ext cx="17437100" cy="3759201"/>
          </a:xfrm>
          <a:prstGeom prst="rect">
            <a:avLst/>
          </a:prstGeom>
          <a:ln w="25400">
            <a:solidFill>
              <a:srgbClr val="FFFFFF"/>
            </a:solidFill>
            <a:miter lim="400000"/>
          </a:ln>
        </p:spPr>
      </p:pic>
      <p:sp>
        <p:nvSpPr>
          <p:cNvPr id="176" name="[2025 05 20] Tuesday, May 20, 2025 Building Blocks for Mars Exploration – Why Viking Remains Relevant, presented by Rachel Tillman, Viking Mars Missions Education &amp; Preservation Project (VMMEPP)."/>
          <p:cNvSpPr txBox="1"/>
          <p:nvPr/>
        </p:nvSpPr>
        <p:spPr>
          <a:xfrm>
            <a:off x="1768640" y="552087"/>
            <a:ext cx="20846721" cy="4041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[2025 05 20] Tuesday, May 20, 2025 Building Blocks for Mars Exploration – Why Viking Remains Relevant, presented by Rachel Tillman, Viking Mars Missions Education &amp; Preservation Project (VMMEPP).</a:t>
            </a:r>
          </a:p>
        </p:txBody>
      </p:sp>
      <p:sp>
        <p:nvSpPr>
          <p:cNvPr id="177" name="Image credit:…"/>
          <p:cNvSpPr txBox="1"/>
          <p:nvPr/>
        </p:nvSpPr>
        <p:spPr>
          <a:xfrm>
            <a:off x="21037027" y="2543338"/>
            <a:ext cx="1618489" cy="708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Image credit: </a:t>
            </a:r>
          </a:p>
          <a:p>
            <a:pPr>
              <a:spcBef>
                <a:spcPts val="0"/>
              </a:spcBef>
              <a:defRPr sz="1800"/>
            </a:pPr>
            <a:r>
              <a:t>Douglas Yazell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
        <p:nvSpPr>
          <p:cNvPr id="228" name="[2025 03 24] Monday, March 24, 2025. The 47th Anniversary of the Death of Science Fiction Grand Master Leigh Brackett (December 7, 1941 – March 24, 1978)"/>
          <p:cNvSpPr txBox="1"/>
          <p:nvPr/>
        </p:nvSpPr>
        <p:spPr>
          <a:xfrm>
            <a:off x="744220" y="320039"/>
            <a:ext cx="23236937" cy="146812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b="1">
                <a:latin typeface="Graphik"/>
                <a:ea typeface="Graphik"/>
                <a:cs typeface="Graphik"/>
                <a:sym typeface="Graphik"/>
              </a:rPr>
              <a:t>[2025 03 24]</a:t>
            </a:r>
            <a:r>
              <a:t> Monday, March 24, 2025. The 47th Anniversary of the Death of Science Fiction Grand Master Leigh Brackett (December 7, 1941 – March 24, 1978)</a:t>
            </a:r>
          </a:p>
        </p:txBody>
      </p:sp>
      <p:sp>
        <p:nvSpPr>
          <p:cNvPr id="229" name="Dr. Albert Allen Jackson IV emailed us about this anniversary. He is the Chair of the AIAA Houston Section astrodynamics technical committee. She wrote pulp &amp; modern science fiction &amp; detective fiction &amp; screenplays. She &amp; Lawrence Kasdan wrote The Empir"/>
          <p:cNvSpPr txBox="1"/>
          <p:nvPr/>
        </p:nvSpPr>
        <p:spPr>
          <a:xfrm>
            <a:off x="5922659" y="2021395"/>
            <a:ext cx="13799171" cy="99526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635000">
              <a:defRPr sz="3300"/>
            </a:pPr>
            <a:r>
              <a:t>Dr. Albert Allen Jackson IV emailed us about this anniversary. He is the Chair of the AIAA Houston Section astrodynamics technical </a:t>
            </a:r>
            <a:r>
              <a:rPr u="sng">
                <a:hlinkClick r:id="rId2" invalidUrl="" action="" tgtFrame="" tooltip="" history="1" highlightClick="0" endSnd="0"/>
              </a:rPr>
              <a:t>committee</a:t>
            </a:r>
            <a:r>
              <a:t>. She wrote pulp &amp; modern science fiction &amp; detective fiction &amp; screenplays. She &amp; Lawrence Kasdan wrote </a:t>
            </a:r>
            <a:r>
              <a:rPr b="1" i="1">
                <a:latin typeface="Graphik"/>
                <a:ea typeface="Graphik"/>
                <a:cs typeface="Graphik"/>
                <a:sym typeface="Graphik"/>
              </a:rPr>
              <a:t>The Empire Strikes Back</a:t>
            </a:r>
            <a:r>
              <a:t> (the </a:t>
            </a:r>
            <a:r>
              <a:rPr b="1" i="1">
                <a:latin typeface="Graphik"/>
                <a:ea typeface="Graphik"/>
                <a:cs typeface="Graphik"/>
                <a:sym typeface="Graphik"/>
              </a:rPr>
              <a:t>Star Wars</a:t>
            </a:r>
            <a:r>
              <a:t> move screenplay). She &amp; Jules Furthman wrote the screenplay for the 1946 Howard Hawks movie, </a:t>
            </a:r>
            <a:r>
              <a:rPr b="1" i="1">
                <a:latin typeface="Graphik"/>
                <a:ea typeface="Graphik"/>
                <a:cs typeface="Graphik"/>
                <a:sym typeface="Graphik"/>
              </a:rPr>
              <a:t>The Big Sleep</a:t>
            </a:r>
            <a:r>
              <a:t>, starring Humphrey Bogart &amp; Lauren McCall. She wrote a March 1951 cover story for </a:t>
            </a:r>
            <a:r>
              <a:rPr b="1" i="1">
                <a:latin typeface="Graphik"/>
                <a:ea typeface="Graphik"/>
                <a:cs typeface="Graphik"/>
                <a:sym typeface="Graphik"/>
              </a:rPr>
              <a:t>Planet Stories, Strange Adventures on Other Worlds</a:t>
            </a:r>
            <a:r>
              <a:t>, a pulp magazine, </a:t>
            </a:r>
            <a:r>
              <a:rPr b="1" i="1">
                <a:latin typeface="Graphik"/>
                <a:ea typeface="Graphik"/>
                <a:cs typeface="Graphik"/>
                <a:sym typeface="Graphik"/>
              </a:rPr>
              <a:t>Black Amazon of Mars, a Novel of Warrior Worlds</a:t>
            </a:r>
            <a:r>
              <a:t>.</a:t>
            </a:r>
          </a:p>
          <a:p>
            <a:pPr indent="635000">
              <a:spcBef>
                <a:spcPts val="0"/>
              </a:spcBef>
              <a:defRPr sz="3300"/>
            </a:pPr>
            <a:r>
              <a:t>This was later published, </a:t>
            </a:r>
            <a:r>
              <a:rPr u="sng">
                <a:hlinkClick r:id="rId3" invalidUrl="" action="" tgtFrame="" tooltip="" history="1" highlightClick="0" endSnd="0"/>
              </a:rPr>
              <a:t>after</a:t>
            </a:r>
            <a:r>
              <a:t> revision &amp; expansion, as a 1964 paperback novel (part of an Ace Double), </a:t>
            </a:r>
            <a:r>
              <a:rPr b="1" i="1">
                <a:latin typeface="Graphik"/>
                <a:ea typeface="Graphik"/>
                <a:cs typeface="Graphik"/>
                <a:sym typeface="Graphik"/>
              </a:rPr>
              <a:t>People of the Talisman</a:t>
            </a:r>
            <a:r>
              <a:t>.</a:t>
            </a:r>
          </a:p>
          <a:p>
            <a:pPr indent="635000">
              <a:spcBef>
                <a:spcPts val="0"/>
              </a:spcBef>
              <a:defRPr sz="3300"/>
            </a:pPr>
            <a:r>
              <a:t>She wrote the 1955 novel, </a:t>
            </a:r>
            <a:r>
              <a:rPr b="1" i="1">
                <a:latin typeface="Graphik"/>
                <a:ea typeface="Graphik"/>
                <a:cs typeface="Graphik"/>
                <a:sym typeface="Graphik"/>
              </a:rPr>
              <a:t>The Long Tomorrow</a:t>
            </a:r>
            <a:r>
              <a:t>. From Wikipedia (&amp; the book cover image source), “</a:t>
            </a:r>
            <a:r>
              <a:rPr b="1" i="1">
                <a:latin typeface="Graphik"/>
                <a:ea typeface="Graphik"/>
                <a:cs typeface="Graphik"/>
                <a:sym typeface="Graphik"/>
              </a:rPr>
              <a:t>The Long Tomorrow</a:t>
            </a:r>
            <a:r>
              <a:t> is a post-apocalyptic science fiction novel by American writer Leigh Brackett, originally published by Doubleday &amp; Company, Inc in 1955. Set in the aftermath of a nuclear war, it portrays a world where scientific knowledge is feared &amp; restricted. It was nominated for a Hugo Award in 1956.”</a:t>
            </a:r>
          </a:p>
        </p:txBody>
      </p:sp>
      <p:pic>
        <p:nvPicPr>
          <p:cNvPr id="230" name="Image" descr="Image"/>
          <p:cNvPicPr>
            <a:picLocks noChangeAspect="1"/>
          </p:cNvPicPr>
          <p:nvPr/>
        </p:nvPicPr>
        <p:blipFill>
          <a:blip r:embed="rId4">
            <a:extLst/>
          </a:blip>
          <a:stretch>
            <a:fillRect/>
          </a:stretch>
        </p:blipFill>
        <p:spPr>
          <a:xfrm>
            <a:off x="21742400" y="2038350"/>
            <a:ext cx="1905000" cy="2857500"/>
          </a:xfrm>
          <a:prstGeom prst="rect">
            <a:avLst/>
          </a:prstGeom>
          <a:ln w="12700">
            <a:miter lim="400000"/>
          </a:ln>
        </p:spPr>
      </p:pic>
      <p:sp>
        <p:nvSpPr>
          <p:cNvPr id="231" name="Image of Leigh Brackett from the Castalia House website."/>
          <p:cNvSpPr txBox="1"/>
          <p:nvPr/>
        </p:nvSpPr>
        <p:spPr>
          <a:xfrm>
            <a:off x="19967588" y="5106797"/>
            <a:ext cx="3661093" cy="23072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t>Image of Leigh Brackett from the Castalia House </a:t>
            </a:r>
            <a:r>
              <a:rPr u="sng">
                <a:hlinkClick r:id="rId5" invalidUrl="" action="" tgtFrame="" tooltip="" history="1" highlightClick="0" endSnd="0"/>
              </a:rPr>
              <a:t>website</a:t>
            </a:r>
            <a:r>
              <a:t>.</a:t>
            </a:r>
          </a:p>
        </p:txBody>
      </p:sp>
      <p:pic>
        <p:nvPicPr>
          <p:cNvPr id="232" name="Image" descr="Image"/>
          <p:cNvPicPr>
            <a:picLocks noChangeAspect="1"/>
          </p:cNvPicPr>
          <p:nvPr/>
        </p:nvPicPr>
        <p:blipFill>
          <a:blip r:embed="rId6">
            <a:extLst/>
          </a:blip>
          <a:stretch>
            <a:fillRect/>
          </a:stretch>
        </p:blipFill>
        <p:spPr>
          <a:xfrm>
            <a:off x="736600" y="2000250"/>
            <a:ext cx="4953000" cy="7607300"/>
          </a:xfrm>
          <a:prstGeom prst="rect">
            <a:avLst/>
          </a:prstGeom>
          <a:ln w="12700">
            <a:miter lim="400000"/>
          </a:ln>
        </p:spPr>
      </p:pic>
      <p:sp>
        <p:nvSpPr>
          <p:cNvPr id="233" name="Cover image from UNCW dot edu."/>
          <p:cNvSpPr txBox="1"/>
          <p:nvPr/>
        </p:nvSpPr>
        <p:spPr>
          <a:xfrm>
            <a:off x="754125" y="9945052"/>
            <a:ext cx="4917950"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t>Cover image from </a:t>
            </a:r>
            <a:r>
              <a:rPr u="sng">
                <a:hlinkClick r:id="rId7" invalidUrl="" action="" tgtFrame="" tooltip="" history="1" highlightClick="0" endSnd="0"/>
              </a:rPr>
              <a:t>UNCW</a:t>
            </a:r>
            <a:r>
              <a:t> dot edu.</a:t>
            </a:r>
          </a:p>
        </p:txBody>
      </p:sp>
      <p:pic>
        <p:nvPicPr>
          <p:cNvPr id="234" name="Image" descr="Image"/>
          <p:cNvPicPr>
            <a:picLocks noChangeAspect="1"/>
          </p:cNvPicPr>
          <p:nvPr/>
        </p:nvPicPr>
        <p:blipFill>
          <a:blip r:embed="rId8">
            <a:extLst/>
          </a:blip>
          <a:stretch>
            <a:fillRect/>
          </a:stretch>
        </p:blipFill>
        <p:spPr>
          <a:xfrm>
            <a:off x="20402550" y="7600950"/>
            <a:ext cx="3238500" cy="47625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lide Number"/>
          <p:cNvSpPr txBox="1"/>
          <p:nvPr>
            <p:ph type="sldNum" sz="quarter" idx="2"/>
          </p:nvPr>
        </p:nvSpPr>
        <p:spPr>
          <a:xfrm>
            <a:off x="23558500" y="12458699"/>
            <a:ext cx="316992"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7"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
        <p:nvSpPr>
          <p:cNvPr id="238" name="[2025 03 18] Tuesday, March 18, 2025. An astrodynamics lunch-and-learn event presented by Mr. Daniel R. Adamo for AIAA Houston Section. Use this link for details, including his presentation (PDF)."/>
          <p:cNvSpPr txBox="1"/>
          <p:nvPr/>
        </p:nvSpPr>
        <p:spPr>
          <a:xfrm>
            <a:off x="2636265" y="275590"/>
            <a:ext cx="19111470" cy="214122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b="1">
                <a:latin typeface="Graphik"/>
                <a:ea typeface="Graphik"/>
                <a:cs typeface="Graphik"/>
                <a:sym typeface="Graphik"/>
              </a:rPr>
              <a:t>[2025 03 18]</a:t>
            </a:r>
            <a:r>
              <a:t> Tuesday, March 18, 2025. An astrodynamics lunch-and-learn event presented by Mr. Daniel R. Adamo for AIAA Houston Section. Use this </a:t>
            </a:r>
            <a:r>
              <a:rPr u="sng">
                <a:hlinkClick r:id="rId2" invalidUrl="" action="" tgtFrame="" tooltip="" history="1" highlightClick="0" endSnd="0"/>
              </a:rPr>
              <a:t>link</a:t>
            </a:r>
            <a:r>
              <a:t> for details, including his presentation (PDF).</a:t>
            </a:r>
          </a:p>
        </p:txBody>
      </p:sp>
      <p:pic>
        <p:nvPicPr>
          <p:cNvPr id="239" name="Image 9-2-25 at 9.07 PM.jpeg" descr="Image 9-2-25 at 9.07 PM.jpeg"/>
          <p:cNvPicPr>
            <a:picLocks noChangeAspect="1"/>
          </p:cNvPicPr>
          <p:nvPr/>
        </p:nvPicPr>
        <p:blipFill>
          <a:blip r:embed="rId3">
            <a:extLst/>
          </a:blip>
          <a:stretch>
            <a:fillRect/>
          </a:stretch>
        </p:blipFill>
        <p:spPr>
          <a:xfrm>
            <a:off x="5122000" y="2849518"/>
            <a:ext cx="14140000" cy="1024621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lide Number"/>
          <p:cNvSpPr txBox="1"/>
          <p:nvPr>
            <p:ph type="sldNum" sz="quarter" idx="2"/>
          </p:nvPr>
        </p:nvSpPr>
        <p:spPr>
          <a:xfrm>
            <a:off x="23558500" y="12458699"/>
            <a:ext cx="356362"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
        <p:nvSpPr>
          <p:cNvPr id="243" name="[2025 02 08] Saturday, February 8, 2025. AIAA Houston Section monthly status report (10 slides, 4 MB, PDF) from Douglas Yazell, retired, with two roles in our Section, Chair of our Section’s history technical committee and Chair of our Section’s Internat"/>
          <p:cNvSpPr txBox="1"/>
          <p:nvPr/>
        </p:nvSpPr>
        <p:spPr>
          <a:xfrm>
            <a:off x="2643696" y="281939"/>
            <a:ext cx="19096608" cy="281432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b="1">
                <a:latin typeface="Graphik"/>
                <a:ea typeface="Graphik"/>
                <a:cs typeface="Graphik"/>
                <a:sym typeface="Graphik"/>
              </a:rPr>
              <a:t>[2025 02 08]</a:t>
            </a:r>
            <a:r>
              <a:t> Saturday, February 8, 2025. AIAA Houston Section monthly status report (10 slides, 4 MB, </a:t>
            </a:r>
            <a:r>
              <a:rPr u="sng">
                <a:hlinkClick r:id="rId2" invalidUrl="" action="" tgtFrame="" tooltip="" history="1" highlightClick="0" endSnd="0"/>
              </a:rPr>
              <a:t>PDF</a:t>
            </a:r>
            <a:r>
              <a:t>) from Douglas Yazell, retired, with two roles in our Section, Chair of our Section’s history technical committee and Chair of our Section’s International Activities Committee (IAC).</a:t>
            </a:r>
          </a:p>
        </p:txBody>
      </p:sp>
      <p:pic>
        <p:nvPicPr>
          <p:cNvPr id="244" name="Image 9-2-25 at 9.17 PM.jpeg" descr="Image 9-2-25 at 9.17 PM.jpeg"/>
          <p:cNvPicPr>
            <a:picLocks noChangeAspect="1"/>
          </p:cNvPicPr>
          <p:nvPr/>
        </p:nvPicPr>
        <p:blipFill>
          <a:blip r:embed="rId3">
            <a:extLst/>
          </a:blip>
          <a:stretch>
            <a:fillRect/>
          </a:stretch>
        </p:blipFill>
        <p:spPr>
          <a:xfrm>
            <a:off x="7700574" y="3327896"/>
            <a:ext cx="8982852" cy="10066078"/>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lide Number"/>
          <p:cNvSpPr txBox="1"/>
          <p:nvPr>
            <p:ph type="sldNum" sz="quarter" idx="2"/>
          </p:nvPr>
        </p:nvSpPr>
        <p:spPr>
          <a:xfrm>
            <a:off x="23558500" y="12458699"/>
            <a:ext cx="369062"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7"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
        <p:nvSpPr>
          <p:cNvPr id="248" name="[2025 01 05] Sunday, January 5, 2025. AIAA Houston Section monthly status report (10 slides, 10 MB, PDF) from Douglas Yazell, retired, with two roles in our Section, Chair of our Section’s history technical committee and Chair of our Section’s Internatio"/>
          <p:cNvSpPr txBox="1"/>
          <p:nvPr/>
        </p:nvSpPr>
        <p:spPr>
          <a:xfrm>
            <a:off x="699280" y="442040"/>
            <a:ext cx="22985439" cy="23072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[2025 01 05]</a:t>
            </a:r>
            <a:r>
              <a:t> Sunday, January 5, 2025. AIAA Houston Section monthly status report (10 slides, 10 MB, </a:t>
            </a:r>
            <a:r>
              <a:rPr u="sng">
                <a:hlinkClick r:id="rId2" invalidUrl="" action="" tgtFrame="" tooltip="" history="1" highlightClick="0" endSnd="0"/>
              </a:rPr>
              <a:t>PDF</a:t>
            </a:r>
            <a:r>
              <a:t>) from Douglas Yazell, retired, with two roles in our Section, Chair of our Section’s history technical committee and Chair of our Section’s International Activities Committee (IAC). My ten slides use a new format in order to simplify the presentation and keep the file size small enough to email (about 10 MB).</a:t>
            </a:r>
          </a:p>
        </p:txBody>
      </p:sp>
      <p:pic>
        <p:nvPicPr>
          <p:cNvPr id="249" name="Image 9-3-25 at 6.05 AM.jpeg" descr="Image 9-3-25 at 6.05 AM.jpeg"/>
          <p:cNvPicPr>
            <a:picLocks noChangeAspect="1"/>
          </p:cNvPicPr>
          <p:nvPr/>
        </p:nvPicPr>
        <p:blipFill>
          <a:blip r:embed="rId3">
            <a:extLst/>
          </a:blip>
          <a:stretch>
            <a:fillRect/>
          </a:stretch>
        </p:blipFill>
        <p:spPr>
          <a:xfrm>
            <a:off x="3029383" y="2976972"/>
            <a:ext cx="18325234" cy="10348774"/>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lide Number"/>
          <p:cNvSpPr txBox="1"/>
          <p:nvPr>
            <p:ph type="sldNum" sz="quarter" idx="2"/>
          </p:nvPr>
        </p:nvSpPr>
        <p:spPr>
          <a:xfrm>
            <a:off x="23558500" y="12458699"/>
            <a:ext cx="367284"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2" name="[2024 11 13] Wednesday, November 13, 2024. An AIAA Houston Section Dinner Meeting featuring Wayne Hale, presenting, “From Sputnik to Artemis: Perspectives on Space Exploration for Tomorrow’s Missions.” Here is a link to his presentation ( 91 charts/slide"/>
          <p:cNvSpPr txBox="1"/>
          <p:nvPr/>
        </p:nvSpPr>
        <p:spPr>
          <a:xfrm>
            <a:off x="1041654" y="421639"/>
            <a:ext cx="22300693" cy="281432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b="1">
                <a:latin typeface="Graphik"/>
                <a:ea typeface="Graphik"/>
                <a:cs typeface="Graphik"/>
                <a:sym typeface="Graphik"/>
              </a:rPr>
              <a:t>[2024 11 13]</a:t>
            </a:r>
            <a:r>
              <a:t> Wednesday, November 13, 2024. An AIAA Houston Section Dinner Meeting featuring </a:t>
            </a:r>
            <a:r>
              <a:rPr b="1">
                <a:latin typeface="Graphik"/>
                <a:ea typeface="Graphik"/>
                <a:cs typeface="Graphik"/>
                <a:sym typeface="Graphik"/>
              </a:rPr>
              <a:t>Wayne Hale</a:t>
            </a:r>
            <a:r>
              <a:t>, presenting, “</a:t>
            </a:r>
            <a:r>
              <a:rPr b="1">
                <a:latin typeface="Graphik"/>
                <a:ea typeface="Graphik"/>
                <a:cs typeface="Graphik"/>
                <a:sym typeface="Graphik"/>
              </a:rPr>
              <a:t>From Sputnik to Artemis: Perspectives on Space Exploration for Tomorrow’s Missions.</a:t>
            </a:r>
            <a:r>
              <a:t>” Here is a </a:t>
            </a:r>
            <a:r>
              <a:rPr u="sng">
                <a:hlinkClick r:id="rId2" invalidUrl="" action="" tgtFrame="" tooltip="" history="1" highlightClick="0" endSnd="0"/>
              </a:rPr>
              <a:t>link</a:t>
            </a:r>
            <a:r>
              <a:t> to his presentation ( 91 charts/slides, 10.5 MB PDF). Our event sponsor was </a:t>
            </a:r>
            <a:r>
              <a:rPr u="sng">
                <a:hlinkClick r:id="rId3" invalidUrl="" action="" tgtFrame="" tooltip="" history="1" highlightClick="0" endSnd="0"/>
              </a:rPr>
              <a:t>Amentum</a:t>
            </a:r>
            <a:r>
              <a:t>.</a:t>
            </a:r>
          </a:p>
        </p:txBody>
      </p:sp>
      <p:pic>
        <p:nvPicPr>
          <p:cNvPr id="253" name="Image 9-3-25 at 6.13 AM.jpeg" descr="Image 9-3-25 at 6.13 AM.jpeg"/>
          <p:cNvPicPr>
            <a:picLocks noChangeAspect="1"/>
          </p:cNvPicPr>
          <p:nvPr/>
        </p:nvPicPr>
        <p:blipFill>
          <a:blip r:embed="rId4">
            <a:extLst/>
          </a:blip>
          <a:stretch>
            <a:fillRect/>
          </a:stretch>
        </p:blipFill>
        <p:spPr>
          <a:xfrm>
            <a:off x="14231801" y="3359150"/>
            <a:ext cx="9117894" cy="7170492"/>
          </a:xfrm>
          <a:prstGeom prst="rect">
            <a:avLst/>
          </a:prstGeom>
          <a:ln w="12700">
            <a:miter lim="400000"/>
          </a:ln>
        </p:spPr>
      </p:pic>
      <p:pic>
        <p:nvPicPr>
          <p:cNvPr id="254" name="Image 9-3-25 at 6.10 AM.jpeg" descr="Image 9-3-25 at 6.10 AM.jpeg"/>
          <p:cNvPicPr>
            <a:picLocks noChangeAspect="1"/>
          </p:cNvPicPr>
          <p:nvPr/>
        </p:nvPicPr>
        <p:blipFill>
          <a:blip r:embed="rId5">
            <a:extLst/>
          </a:blip>
          <a:stretch>
            <a:fillRect/>
          </a:stretch>
        </p:blipFill>
        <p:spPr>
          <a:xfrm>
            <a:off x="1023094" y="3372594"/>
            <a:ext cx="12683105" cy="7143604"/>
          </a:xfrm>
          <a:prstGeom prst="rect">
            <a:avLst/>
          </a:prstGeom>
          <a:ln w="12700">
            <a:miter lim="400000"/>
          </a:ln>
        </p:spPr>
      </p:pic>
      <p:sp>
        <p:nvSpPr>
          <p:cNvPr id="255" name="Wayne Hale spent 45 years in the aerospace industry, both as a NASA Civil Servant and as a private industry consulting engineer. He also served as a member of the NASA Advisory Council (NAC) for over ten years and a term as a member of the FAA Commercial"/>
          <p:cNvSpPr txBox="1"/>
          <p:nvPr/>
        </p:nvSpPr>
        <p:spPr>
          <a:xfrm>
            <a:off x="1035361" y="10652831"/>
            <a:ext cx="22313278" cy="2879853"/>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508000">
              <a:spcBef>
                <a:spcPts val="0"/>
              </a:spcBef>
              <a:defRPr sz="2400"/>
            </a:pPr>
            <a:r>
              <a:t>Wayne Hale spent 45 years in the aerospace industry, both as a NASA Civil Servant and as a private industry consulting engineer. He also served as a member of the NASA Advisory Council (NAC) for over ten years and a term as a member of the FAA Commercial Space Advisory Committee (COMSTAC). Wayne fully retired at the end of 2023.</a:t>
            </a:r>
          </a:p>
          <a:p>
            <a:pPr indent="508000">
              <a:spcBef>
                <a:spcPts val="0"/>
              </a:spcBef>
              <a:defRPr sz="2400"/>
            </a:pPr>
            <a:r>
              <a:t>Wayne has participated in space flight ventures that were successful and unsuccessful. He described his experience and especially that with recent or ongoing projects and how they may affect the future of space exploration especially as it concerns humans in space. His comments on NASA’s Commercial Crew program, the Artemis Program, Blue Origin, SpaceX, Boeing, and the competition with the People’s Republic of China were included.</a:t>
            </a:r>
          </a:p>
          <a:p>
            <a:pPr indent="508000">
              <a:spcBef>
                <a:spcPts val="0"/>
              </a:spcBef>
              <a:defRPr sz="2400"/>
            </a:pPr>
            <a:r>
              <a:t>[Twelve photos from this event are available using this </a:t>
            </a:r>
            <a:r>
              <a:rPr u="sng">
                <a:hlinkClick r:id="rId6" invalidUrl="" action="" tgtFrame="" tooltip="" history="1" highlightClick="0" endSnd="0"/>
              </a:rPr>
              <a:t>link</a:t>
            </a:r>
            <a:r>
              <a:t> for the LinkedIn page of AIAA Houston Section.]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lide Number"/>
          <p:cNvSpPr txBox="1"/>
          <p:nvPr>
            <p:ph type="sldNum" sz="quarter" idx="2"/>
          </p:nvPr>
        </p:nvSpPr>
        <p:spPr>
          <a:xfrm>
            <a:off x="23558500" y="12458699"/>
            <a:ext cx="364745"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Image (20).jpeg" descr="Image (20).jpeg"/>
          <p:cNvPicPr>
            <a:picLocks noChangeAspect="1"/>
          </p:cNvPicPr>
          <p:nvPr/>
        </p:nvPicPr>
        <p:blipFill>
          <a:blip r:embed="rId2">
            <a:extLst/>
          </a:blip>
          <a:stretch>
            <a:fillRect/>
          </a:stretch>
        </p:blipFill>
        <p:spPr>
          <a:xfrm>
            <a:off x="1321498" y="1273271"/>
            <a:ext cx="21741004" cy="12164105"/>
          </a:xfrm>
          <a:prstGeom prst="rect">
            <a:avLst/>
          </a:prstGeom>
          <a:ln w="12700">
            <a:miter lim="400000"/>
          </a:ln>
        </p:spPr>
      </p:pic>
      <p:sp>
        <p:nvSpPr>
          <p:cNvPr id="259" name="[2024 11 13] Wednesday, November 13, 2024. An AIAA Houston Section Dinner Meeting featuring Wayne Hale, presenting, “From Sputnik to Artemis: Perspectives on Space Exploration for Tomorrow’s Missions.” Here is a link to his presentation ( 91 charts/slide"/>
          <p:cNvSpPr txBox="1"/>
          <p:nvPr/>
        </p:nvSpPr>
        <p:spPr>
          <a:xfrm>
            <a:off x="234113" y="204723"/>
            <a:ext cx="23915775" cy="911353"/>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b="1">
                <a:latin typeface="Graphik"/>
                <a:ea typeface="Graphik"/>
                <a:cs typeface="Graphik"/>
                <a:sym typeface="Graphik"/>
              </a:rPr>
              <a:t>[2024 11 13]</a:t>
            </a:r>
            <a:r>
              <a:t> Wednesday, November 13, 2024. An AIAA Houston Section Dinner Meeting featuring </a:t>
            </a:r>
            <a:r>
              <a:rPr b="1">
                <a:latin typeface="Graphik"/>
                <a:ea typeface="Graphik"/>
                <a:cs typeface="Graphik"/>
                <a:sym typeface="Graphik"/>
              </a:rPr>
              <a:t>Wayne Hale</a:t>
            </a:r>
            <a:r>
              <a:t>, presenting, “</a:t>
            </a:r>
            <a:r>
              <a:rPr b="1">
                <a:latin typeface="Graphik"/>
                <a:ea typeface="Graphik"/>
                <a:cs typeface="Graphik"/>
                <a:sym typeface="Graphik"/>
              </a:rPr>
              <a:t>From Sputnik to Artemis: Perspectives on Space Exploration for Tomorrow’s Missions.</a:t>
            </a:r>
            <a:r>
              <a:t>” Here is a </a:t>
            </a:r>
            <a:r>
              <a:rPr u="sng">
                <a:hlinkClick r:id="rId3" invalidUrl="" action="" tgtFrame="" tooltip="" history="1" highlightClick="0" endSnd="0"/>
              </a:rPr>
              <a:t>link</a:t>
            </a:r>
            <a:r>
              <a:t> to his presentation ( 91 charts/slides, 10.5 MB PDF). Our event sponsor was </a:t>
            </a:r>
            <a:r>
              <a:rPr u="sng">
                <a:hlinkClick r:id="rId4" invalidUrl="" action="" tgtFrame="" tooltip="" history="1" highlightClick="0" endSnd="0"/>
              </a:rPr>
              <a:t>Amentum</a:t>
            </a:r>
            <a:r>
              <a: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lide Number"/>
          <p:cNvSpPr txBox="1"/>
          <p:nvPr>
            <p:ph type="sldNum" sz="quarter" idx="2"/>
          </p:nvPr>
        </p:nvSpPr>
        <p:spPr>
          <a:xfrm>
            <a:off x="23558499" y="12458699"/>
            <a:ext cx="372873"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2" name="[2024 10 24] Thursday, October 24, 2024. This is my status report (10 slides, 18 MB) for AIAA Houston Section for our September council meeting. I am Douglas Yazell, an AIAA Houston Section retired member. My status report includes climate change news, i"/>
          <p:cNvSpPr txBox="1"/>
          <p:nvPr/>
        </p:nvSpPr>
        <p:spPr>
          <a:xfrm>
            <a:off x="980185" y="224345"/>
            <a:ext cx="22423629" cy="39455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10 24]</a:t>
            </a:r>
            <a:r>
              <a:t> Thursday, October 24, 2024. This is my status </a:t>
            </a:r>
            <a:r>
              <a:rPr u="sng">
                <a:hlinkClick r:id="rId2" invalidUrl="" action="" tgtFrame="" tooltip="" history="1" highlightClick="0" endSnd="0"/>
              </a:rPr>
              <a:t>report</a:t>
            </a:r>
            <a:r>
              <a:t> (10 slides, 18 MB) for AIAA Houston Section for our September council meeting. I am Douglas Yazell, an AIAA Houston Section retired member. My status report includes climate change news, </a:t>
            </a:r>
            <a:r>
              <a:rPr u="sng">
                <a:hlinkClick r:id="rId3" invalidUrl="" action="" tgtFrame="" tooltip="" history="1" highlightClick="0" endSnd="0"/>
              </a:rPr>
              <a:t>international activities in our Section</a:t>
            </a:r>
            <a:r>
              <a:t>, and history technical committee notes for our Section. International activities in our Section include France, Ethiopia, Peru, and Mexico. Note that Mexico is paired with AIAA Houston Section in Region IV (with Texas, Oklahoma, New Mexico, and Arkansas), not Region VII, though Region VII is the international Region. My status report also includes notes on diversity, since I was a member of the AIAA Diversity Working Group (</a:t>
            </a:r>
            <a:r>
              <a:rPr u="sng">
                <a:hlinkClick r:id="rId4" invalidUrl="" action="" tgtFrame="" tooltip="" history="1" highlightClick="0" endSnd="0"/>
              </a:rPr>
              <a:t>DWG</a:t>
            </a:r>
            <a:r>
              <a:t>) from 2015 to 2023.</a:t>
            </a:r>
          </a:p>
        </p:txBody>
      </p:sp>
      <p:pic>
        <p:nvPicPr>
          <p:cNvPr id="263" name="Image 9-3-25 at 11.22 AM.jpeg" descr="Image 9-3-25 at 11.22 AM.jpeg"/>
          <p:cNvPicPr>
            <a:picLocks noChangeAspect="1"/>
          </p:cNvPicPr>
          <p:nvPr/>
        </p:nvPicPr>
        <p:blipFill>
          <a:blip r:embed="rId5">
            <a:extLst/>
          </a:blip>
          <a:stretch>
            <a:fillRect/>
          </a:stretch>
        </p:blipFill>
        <p:spPr>
          <a:xfrm>
            <a:off x="4164836" y="4420545"/>
            <a:ext cx="16054328" cy="900718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lide Number"/>
          <p:cNvSpPr txBox="1"/>
          <p:nvPr>
            <p:ph type="sldNum" sz="quarter" idx="2"/>
          </p:nvPr>
        </p:nvSpPr>
        <p:spPr>
          <a:xfrm>
            <a:off x="23558500" y="12458699"/>
            <a:ext cx="348996"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 name="[2024 08 22] Thursday, August 22, 2024. This is my status report (10 slides) for AIAA Houston Section for our September council meeting. I am Douglas Yazell, an AIAA Houston Section retired member. My status report includes climate change news, internati"/>
          <p:cNvSpPr txBox="1"/>
          <p:nvPr/>
        </p:nvSpPr>
        <p:spPr>
          <a:xfrm>
            <a:off x="979676" y="313245"/>
            <a:ext cx="22424647" cy="39455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08 22]</a:t>
            </a:r>
            <a:r>
              <a:t> Thursday, August 22, 2024. This is my </a:t>
            </a:r>
            <a:r>
              <a:rPr u="sng">
                <a:hlinkClick r:id="rId2" invalidUrl="" action="" tgtFrame="" tooltip="" history="1" highlightClick="0" endSnd="0"/>
              </a:rPr>
              <a:t>status report</a:t>
            </a:r>
            <a:r>
              <a:t> (10 slides) for AIAA Houston Section for our September council meeting. I am Douglas Yazell, an AIAA Houston Section retired member. My status report includes climate change news, </a:t>
            </a:r>
            <a:r>
              <a:rPr u="sng">
                <a:hlinkClick r:id="rId3" invalidUrl="" action="" tgtFrame="" tooltip="" history="1" highlightClick="0" endSnd="0"/>
              </a:rPr>
              <a:t>international activities in our Section</a:t>
            </a:r>
            <a:r>
              <a:t>, and history technical committee notes for our Section. International activities in our Section include France, Ethiopia, Peru, and Mexico. Note that Mexico is paired with AIAA Houston Section in Region IV (with Texas, Oklahoma, New Mexico, and Arkansas), not Region VII, though Region VII is the international Region. My status report also includes notes on diversity, since I was a member of the AIAA Diversity Working Group (</a:t>
            </a:r>
            <a:r>
              <a:rPr u="sng">
                <a:hlinkClick r:id="rId4" invalidUrl="" action="" tgtFrame="" tooltip="" history="1" highlightClick="0" endSnd="0"/>
              </a:rPr>
              <a:t>DWG</a:t>
            </a:r>
            <a:r>
              <a:t>) from 2015 to 2023.</a:t>
            </a:r>
          </a:p>
        </p:txBody>
      </p:sp>
      <p:pic>
        <p:nvPicPr>
          <p:cNvPr id="267" name="Image 9-3-25 at 2.38 PM.jpeg" descr="Image 9-3-25 at 2.38 PM.jpeg"/>
          <p:cNvPicPr>
            <a:picLocks noChangeAspect="1"/>
          </p:cNvPicPr>
          <p:nvPr/>
        </p:nvPicPr>
        <p:blipFill>
          <a:blip r:embed="rId5">
            <a:extLst/>
          </a:blip>
          <a:stretch>
            <a:fillRect/>
          </a:stretch>
        </p:blipFill>
        <p:spPr>
          <a:xfrm>
            <a:off x="3746417" y="4455708"/>
            <a:ext cx="16891166" cy="899543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lide Number"/>
          <p:cNvSpPr txBox="1"/>
          <p:nvPr>
            <p:ph type="sldNum" sz="quarter" idx="2"/>
          </p:nvPr>
        </p:nvSpPr>
        <p:spPr>
          <a:xfrm>
            <a:off x="23558500" y="12458699"/>
            <a:ext cx="369824"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0" name="[2024 08 06] Tuesday, August 6, 2024, the date of our monthly AIAA Houston Section Council meeting. Status (10 slides, PDF) from Douglas Yazell, AIAA Houston Section retired member. My status report includes climate change news, international activities "/>
          <p:cNvSpPr txBox="1"/>
          <p:nvPr/>
        </p:nvSpPr>
        <p:spPr>
          <a:xfrm>
            <a:off x="1050799" y="300545"/>
            <a:ext cx="22282404" cy="39455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08 06]</a:t>
            </a:r>
            <a:r>
              <a:t> Tuesday, August 6, 2024, the date of our monthly AIAA Houston Section Council meeting. </a:t>
            </a:r>
            <a:r>
              <a:rPr u="sng">
                <a:hlinkClick r:id="rId2" invalidUrl="" action="" tgtFrame="" tooltip="" history="1" highlightClick="0" endSnd="0"/>
              </a:rPr>
              <a:t>Status</a:t>
            </a:r>
            <a:r>
              <a:t> (10 slides, PDF) from Douglas Yazell, AIAA Houston Section retired member. My status report includes climate change news, </a:t>
            </a:r>
            <a:r>
              <a:rPr u="sng">
                <a:hlinkClick r:id="rId3" invalidUrl="" action="" tgtFrame="" tooltip="" history="1" highlightClick="0" endSnd="0"/>
              </a:rPr>
              <a:t>international activities in our Section</a:t>
            </a:r>
            <a:r>
              <a:t>, and history technical committee notes for our Section. International activities in our Section include France, Ethiopia, Peru, and Mexico. Note that Mexico is paired with AIAA Houston Section in Region IV (with Texas, Oklahoma, New Mexico, and Arkansas), not Region VII, though Region VII is the international Region. My status report also includes notes on diversity, since I was a member of the AIAA Diversity Working Group (</a:t>
            </a:r>
            <a:r>
              <a:rPr u="sng">
                <a:hlinkClick r:id="rId4" invalidUrl="" action="" tgtFrame="" tooltip="" history="1" highlightClick="0" endSnd="0"/>
              </a:rPr>
              <a:t>DWG</a:t>
            </a:r>
            <a:r>
              <a:t>) from 2015 to 2023.</a:t>
            </a:r>
          </a:p>
        </p:txBody>
      </p:sp>
      <p:pic>
        <p:nvPicPr>
          <p:cNvPr id="271" name="Image 9-3-25 at 2.43 PM.jpeg" descr="Image 9-3-25 at 2.43 PM.jpeg"/>
          <p:cNvPicPr>
            <a:picLocks noChangeAspect="1"/>
          </p:cNvPicPr>
          <p:nvPr/>
        </p:nvPicPr>
        <p:blipFill>
          <a:blip r:embed="rId5">
            <a:extLst/>
          </a:blip>
          <a:stretch>
            <a:fillRect/>
          </a:stretch>
        </p:blipFill>
        <p:spPr>
          <a:xfrm>
            <a:off x="4249327" y="4463851"/>
            <a:ext cx="15885346" cy="896573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lide Number"/>
          <p:cNvSpPr txBox="1"/>
          <p:nvPr>
            <p:ph type="sldNum" sz="quarter" idx="2"/>
          </p:nvPr>
        </p:nvSpPr>
        <p:spPr>
          <a:xfrm>
            <a:off x="23558500" y="12458699"/>
            <a:ext cx="370587"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 name="[2024 07 28] July 28, 2024. Obituary. Larry Jay Friesen (September 7, 1946 – July 28, 2024), PhD, an AIAA Associate Fellow and a member of AIAA Houston Section. This document (PDF) is a Houston version of his life story, but it also explains that Dr. Fri"/>
          <p:cNvSpPr txBox="1"/>
          <p:nvPr/>
        </p:nvSpPr>
        <p:spPr>
          <a:xfrm>
            <a:off x="928878" y="772143"/>
            <a:ext cx="22526244" cy="28533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07 28]</a:t>
            </a:r>
            <a:r>
              <a:t> July 28, 2024. Obituary. Larry Jay Friesen (September 7, 1946 – July 28, 2024), PhD, an AIAA Associate Fellow and a member of AIAA Houston Section. This </a:t>
            </a:r>
            <a:r>
              <a:rPr u="sng">
                <a:hlinkClick r:id="rId2" invalidUrl="" action="" tgtFrame="" tooltip="" history="1" highlightClick="0" endSnd="0"/>
              </a:rPr>
              <a:t>document</a:t>
            </a:r>
            <a:r>
              <a:t> (PDF) is a Houston version of his life story, but it also explains that Dr. Friesen was born and raised in Kansas, including his undergraduate university education. This Neptune Society (cremation services) web </a:t>
            </a:r>
            <a:r>
              <a:rPr u="sng">
                <a:hlinkClick r:id="rId3" invalidUrl="" action="" tgtFrame="" tooltip="" history="1" highlightClick="0" endSnd="0"/>
              </a:rPr>
              <a:t>page</a:t>
            </a:r>
            <a:r>
              <a:t> commemorates Dr. Friesen and mentions his birthplace, Salina Kansas. I [Douglas Yazell] will add a few notes about Dr. Friesen.</a:t>
            </a:r>
          </a:p>
        </p:txBody>
      </p:sp>
      <p:pic>
        <p:nvPicPr>
          <p:cNvPr id="275" name="Image 9-3-25 at 2.53 PM.jpeg" descr="Image 9-3-25 at 2.53 PM.jpeg"/>
          <p:cNvPicPr>
            <a:picLocks noChangeAspect="1"/>
          </p:cNvPicPr>
          <p:nvPr/>
        </p:nvPicPr>
        <p:blipFill>
          <a:blip r:embed="rId4">
            <a:extLst/>
          </a:blip>
          <a:stretch>
            <a:fillRect/>
          </a:stretch>
        </p:blipFill>
        <p:spPr>
          <a:xfrm>
            <a:off x="20552188" y="3800787"/>
            <a:ext cx="2908582" cy="3612696"/>
          </a:xfrm>
          <a:prstGeom prst="rect">
            <a:avLst/>
          </a:prstGeom>
          <a:ln w="12700">
            <a:miter lim="400000"/>
          </a:ln>
        </p:spPr>
      </p:pic>
      <p:pic>
        <p:nvPicPr>
          <p:cNvPr id="276" name="Image 9-3-25 at 7.32 PM.jpeg" descr="Image 9-3-25 at 7.32 PM.jpeg"/>
          <p:cNvPicPr>
            <a:picLocks noChangeAspect="1"/>
          </p:cNvPicPr>
          <p:nvPr/>
        </p:nvPicPr>
        <p:blipFill>
          <a:blip r:embed="rId5">
            <a:extLst/>
          </a:blip>
          <a:stretch>
            <a:fillRect/>
          </a:stretch>
        </p:blipFill>
        <p:spPr>
          <a:xfrm>
            <a:off x="913017" y="3800117"/>
            <a:ext cx="14173422" cy="9478730"/>
          </a:xfrm>
          <a:prstGeom prst="rect">
            <a:avLst/>
          </a:prstGeom>
          <a:ln w="12700">
            <a:miter lim="400000"/>
          </a:ln>
        </p:spPr>
      </p:pic>
      <p:pic>
        <p:nvPicPr>
          <p:cNvPr id="277" name="Image 9-3-25 at 7.31 PM.jpeg" descr="Image 9-3-25 at 7.31 PM.jpeg"/>
          <p:cNvPicPr>
            <a:picLocks noChangeAspect="1"/>
          </p:cNvPicPr>
          <p:nvPr/>
        </p:nvPicPr>
        <p:blipFill>
          <a:blip r:embed="rId6">
            <a:extLst/>
          </a:blip>
          <a:stretch>
            <a:fillRect/>
          </a:stretch>
        </p:blipFill>
        <p:spPr>
          <a:xfrm>
            <a:off x="15414399" y="9541946"/>
            <a:ext cx="5077881" cy="373781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lide Number"/>
          <p:cNvSpPr txBox="1"/>
          <p:nvPr>
            <p:ph type="sldNum" sz="quarter" idx="2"/>
          </p:nvPr>
        </p:nvSpPr>
        <p:spPr>
          <a:xfrm>
            <a:off x="23558500" y="12458699"/>
            <a:ext cx="255016"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 name="[2025 05 20] Tuesday, May 20, 2025 Building Blocks for Mars Exploration – Why Viking Remains Relevant, presented by Rachel Tillman, Viking Mars Missions Education &amp; Preservation Project (VMMEPP). The public will have access to her Viking Mars Missions ar"/>
          <p:cNvSpPr txBox="1"/>
          <p:nvPr/>
        </p:nvSpPr>
        <p:spPr>
          <a:xfrm>
            <a:off x="1385117" y="778549"/>
            <a:ext cx="21613765" cy="550672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0"/>
              </a:spcBef>
            </a:pPr>
            <a:r>
              <a:rPr>
                <a:latin typeface="Graphik Semibold"/>
                <a:ea typeface="Graphik Semibold"/>
                <a:cs typeface="Graphik Semibold"/>
                <a:sym typeface="Graphik Semibold"/>
              </a:rPr>
              <a:t>[2025 05 20]</a:t>
            </a:r>
            <a:r>
              <a:t> Tuesday, May 20, 2025 Building Blocks for Mars Exploration – Why Viking Remains Relevant, presented by Rachel Tillman, Viking Mars Missions Education &amp; Preservation Project (VMMEPP). The public will have access to her Viking Mars Missions archive, and some of it is already shared online. As an introduction, here is a </a:t>
            </a:r>
            <a:r>
              <a:rPr u="sng">
                <a:hlinkClick r:id="rId2" invalidUrl="" action="" tgtFrame="" tooltip="" history="1" highlightClick="0" endSnd="0"/>
              </a:rPr>
              <a:t>link</a:t>
            </a:r>
            <a:r>
              <a:t> to the VMMEPP YouTube channel.</a:t>
            </a:r>
          </a:p>
          <a:p>
            <a:pPr>
              <a:spcBef>
                <a:spcPts val="0"/>
              </a:spcBef>
            </a:pPr>
            <a:r>
              <a:rPr>
                <a:latin typeface="Graphik Semibold"/>
                <a:ea typeface="Graphik Semibold"/>
                <a:cs typeface="Graphik Semibold"/>
                <a:sym typeface="Graphik Semibold"/>
              </a:rPr>
              <a:t>Date</a:t>
            </a:r>
            <a:r>
              <a:t>: Tuesday, May 20, 2025</a:t>
            </a:r>
            <a:br/>
            <a:r>
              <a:rPr>
                <a:latin typeface="Graphik Semibold"/>
                <a:ea typeface="Graphik Semibold"/>
                <a:cs typeface="Graphik Semibold"/>
                <a:sym typeface="Graphik Semibold"/>
              </a:rPr>
              <a:t>Time</a:t>
            </a:r>
            <a:r>
              <a:t>: 11:46 AM to Noon, CST</a:t>
            </a:r>
            <a:br/>
            <a:r>
              <a:rPr>
                <a:latin typeface="Graphik Semibold"/>
                <a:ea typeface="Graphik Semibold"/>
                <a:cs typeface="Graphik Semibold"/>
                <a:sym typeface="Graphik Semibold"/>
              </a:rPr>
              <a:t>Place</a:t>
            </a:r>
            <a:r>
              <a:t>: Bay Area Houston Economic Partnership (BAHEP) Ground Floor Conference Room</a:t>
            </a:r>
          </a:p>
        </p:txBody>
      </p:sp>
      <p:pic>
        <p:nvPicPr>
          <p:cNvPr id="181" name="Image" descr="Image">
            <a:hlinkClick r:id="rId3" invalidUrl="" action="" tgtFrame="" tooltip="" history="1" highlightClick="0" endSnd="0"/>
          </p:cNvPr>
          <p:cNvPicPr>
            <a:picLocks noChangeAspect="1"/>
          </p:cNvPicPr>
          <p:nvPr/>
        </p:nvPicPr>
        <p:blipFill>
          <a:blip r:embed="rId4">
            <a:extLst/>
          </a:blip>
          <a:stretch>
            <a:fillRect/>
          </a:stretch>
        </p:blipFill>
        <p:spPr>
          <a:xfrm>
            <a:off x="1382728" y="6707629"/>
            <a:ext cx="9753601" cy="5473701"/>
          </a:xfrm>
          <a:prstGeom prst="rect">
            <a:avLst/>
          </a:prstGeom>
          <a:ln w="25400">
            <a:solidFill>
              <a:srgbClr val="FFFFFF"/>
            </a:solidFill>
            <a:miter lim="400000"/>
          </a:ln>
        </p:spPr>
      </p:pic>
      <p:pic>
        <p:nvPicPr>
          <p:cNvPr id="182" name="Image" descr="Image">
            <a:hlinkClick r:id="rId5" invalidUrl="" action="" tgtFrame="" tooltip="" history="1" highlightClick="0" endSnd="0"/>
          </p:cNvPr>
          <p:cNvPicPr>
            <a:picLocks noChangeAspect="1"/>
          </p:cNvPicPr>
          <p:nvPr/>
        </p:nvPicPr>
        <p:blipFill>
          <a:blip r:embed="rId6">
            <a:extLst/>
          </a:blip>
          <a:stretch>
            <a:fillRect/>
          </a:stretch>
        </p:blipFill>
        <p:spPr>
          <a:xfrm>
            <a:off x="13223580" y="6707629"/>
            <a:ext cx="9753601" cy="5473701"/>
          </a:xfrm>
          <a:prstGeom prst="rect">
            <a:avLst/>
          </a:prstGeom>
          <a:ln w="25400">
            <a:solidFill>
              <a:srgbClr val="FFFFFF"/>
            </a:solidFill>
            <a:miter lim="400000"/>
          </a:ln>
        </p:spPr>
      </p:pic>
      <p:sp>
        <p:nvSpPr>
          <p:cNvPr id="183" name="Image credits: Douglas Yazell (Click to zoom.)"/>
          <p:cNvSpPr txBox="1"/>
          <p:nvPr/>
        </p:nvSpPr>
        <p:spPr>
          <a:xfrm>
            <a:off x="6027065" y="12476925"/>
            <a:ext cx="12329869" cy="79502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stStyle>
          <a:p>
            <a:pPr/>
            <a:r>
              <a:t>Image credits: Douglas Yazell (Click to zoom.)</a:t>
            </a:r>
          </a:p>
        </p:txBody>
      </p:sp>
      <p:sp>
        <p:nvSpPr>
          <p:cNvPr id="184"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lide Number"/>
          <p:cNvSpPr txBox="1"/>
          <p:nvPr>
            <p:ph type="sldNum" sz="quarter" idx="2"/>
          </p:nvPr>
        </p:nvSpPr>
        <p:spPr>
          <a:xfrm>
            <a:off x="23558500" y="12458699"/>
            <a:ext cx="426720"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0" name="Like many public high schools in the USA, his high school in Kansas publishes a public archive (PDF) of their yearbooks, as many as they can find. Dr. Friesen graduated in 1964, and that yearbook is included, but not the prior 3 yearbooks. I created some"/>
          <p:cNvSpPr txBox="1"/>
          <p:nvPr/>
        </p:nvSpPr>
        <p:spPr>
          <a:xfrm>
            <a:off x="973073" y="1843595"/>
            <a:ext cx="22437853" cy="44916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t>Like many public high schools in the USA, his high school in Kansas publishes a public </a:t>
            </a:r>
            <a:r>
              <a:rPr u="sng">
                <a:hlinkClick r:id="rId2" invalidUrl="" action="" tgtFrame="" tooltip="" history="1" highlightClick="0" endSnd="0"/>
              </a:rPr>
              <a:t>archive</a:t>
            </a:r>
            <a:r>
              <a:t> (PDF) of their yearbooks, as many as they can find. Dr. Friesen graduated in 1964, and that yearbook is included, but not the prior 3 yearbooks. I created some “Friesen” Keynote presentation slides (exported to PDF) from the 1964 yearbook. His late father </a:t>
            </a:r>
            <a:r>
              <a:rPr u="sng">
                <a:hlinkClick r:id="rId3" invalidUrl="" action="" tgtFrame="" tooltip="" history="1" highlightClick="0" endSnd="0"/>
              </a:rPr>
              <a:t>Eric Friesen (1917 – 1993)</a:t>
            </a:r>
            <a:r>
              <a:t> taught math and coached the cross country track team in that school, so I included him. Dr. Larry Jay Friesen was in the cast of a play, Harvey as a senior in high school, and Wikipedia features this description of the play: “Harvey is a 1944 play by the American playwright Mary Chase. She received the Pulitzer Prize for Drama for the work in 1945. It has been adapted for film and television several times, most notably in a 1950 film starring James Stewart and Josephine Hull.”</a:t>
            </a:r>
          </a:p>
        </p:txBody>
      </p:sp>
      <p:sp>
        <p:nvSpPr>
          <p:cNvPr id="281" name="[2024 07 28] July 28, 2024. Obituary. Larry Jay Friesen (September 7, 1946 – July 28, 2024), PhD, an AIAA Associate Fellow and a member of AIAA Houston Section."/>
          <p:cNvSpPr txBox="1"/>
          <p:nvPr/>
        </p:nvSpPr>
        <p:spPr>
          <a:xfrm>
            <a:off x="928878" y="332295"/>
            <a:ext cx="22526244"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07 28]</a:t>
            </a:r>
            <a:r>
              <a:t> July 28, 2024. Obituary. Larry Jay Friesen (September 7, 1946 – July 28, 2024), PhD, an AIAA Associate Fellow and a member of AIAA Houston Section.</a:t>
            </a:r>
          </a:p>
        </p:txBody>
      </p:sp>
      <p:pic>
        <p:nvPicPr>
          <p:cNvPr id="282" name="Image 9-3-25 at 2.52 PM.jpeg" descr="Image 9-3-25 at 2.52 PM.jpeg"/>
          <p:cNvPicPr>
            <a:picLocks noChangeAspect="1"/>
          </p:cNvPicPr>
          <p:nvPr/>
        </p:nvPicPr>
        <p:blipFill>
          <a:blip r:embed="rId4">
            <a:extLst/>
          </a:blip>
          <a:srcRect l="0" t="29471" r="0" b="0"/>
          <a:stretch>
            <a:fillRect/>
          </a:stretch>
        </p:blipFill>
        <p:spPr>
          <a:xfrm>
            <a:off x="9802266" y="6482987"/>
            <a:ext cx="13656312" cy="7049012"/>
          </a:xfrm>
          <a:prstGeom prst="rect">
            <a:avLst/>
          </a:prstGeom>
          <a:ln w="12700">
            <a:miter lim="400000"/>
          </a:ln>
        </p:spPr>
      </p:pic>
      <p:pic>
        <p:nvPicPr>
          <p:cNvPr id="283" name="Image 9-3-25 at 2.52 PM.jpeg" descr="Image 9-3-25 at 2.52 PM.jpeg"/>
          <p:cNvPicPr>
            <a:picLocks noChangeAspect="1"/>
          </p:cNvPicPr>
          <p:nvPr/>
        </p:nvPicPr>
        <p:blipFill>
          <a:blip r:embed="rId4">
            <a:extLst/>
          </a:blip>
          <a:srcRect l="45031" t="502" r="5429" b="73126"/>
          <a:stretch>
            <a:fillRect/>
          </a:stretch>
        </p:blipFill>
        <p:spPr>
          <a:xfrm>
            <a:off x="965844" y="8349688"/>
            <a:ext cx="8510809" cy="3315664"/>
          </a:xfrm>
          <a:prstGeom prst="rect">
            <a:avLst/>
          </a:prstGeom>
          <a:ln w="12700">
            <a:miter lim="400000"/>
          </a:ln>
        </p:spPr>
      </p:pic>
      <p:sp>
        <p:nvSpPr>
          <p:cNvPr id="284" name="Arrow"/>
          <p:cNvSpPr/>
          <p:nvPr/>
        </p:nvSpPr>
        <p:spPr>
          <a:xfrm rot="16200000">
            <a:off x="18894434" y="11929893"/>
            <a:ext cx="1270001" cy="1270001"/>
          </a:xfrm>
          <a:prstGeom prst="rightArrow">
            <a:avLst>
              <a:gd name="adj1" fmla="val 32000"/>
              <a:gd name="adj2" fmla="val 64000"/>
            </a:avLst>
          </a:prstGeom>
          <a:solidFill>
            <a:srgbClr val="FFFFFF"/>
          </a:solidFill>
          <a:ln w="25400">
            <a:solidFill>
              <a:srgbClr val="000000"/>
            </a:solidFill>
            <a:miter lim="400000"/>
          </a:ln>
        </p:spPr>
        <p:txBody>
          <a:bodyPr lIns="50800" tIns="50800" rIns="50800" bIns="50800" anchor="ctr"/>
          <a:lstStyle/>
          <a:p>
            <a:pPr algn="ctr" defTabSz="825500">
              <a:spcBef>
                <a:spcPts val="0"/>
              </a:spcBef>
              <a:defRPr sz="3200">
                <a:solidFill>
                  <a:schemeClr val="accent1">
                    <a:satOff val="5092"/>
                    <a:lumOff val="-28652"/>
                  </a:schemeClr>
                </a:solidFill>
              </a:defRPr>
            </a:pPr>
          </a:p>
        </p:txBody>
      </p:sp>
      <p:sp>
        <p:nvSpPr>
          <p:cNvPr id="285" name="These yearbooks are included in Classmates dot com (free membership)."/>
          <p:cNvSpPr txBox="1"/>
          <p:nvPr/>
        </p:nvSpPr>
        <p:spPr>
          <a:xfrm>
            <a:off x="973073" y="6741292"/>
            <a:ext cx="8496528"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lvl1pPr>
          </a:lstStyle>
          <a:p>
            <a:pPr/>
            <a:r>
              <a:t>These yearbooks are included in Classmates dot com (free membership).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lide Number"/>
          <p:cNvSpPr txBox="1"/>
          <p:nvPr>
            <p:ph type="sldNum" sz="quarter" idx="2"/>
          </p:nvPr>
        </p:nvSpPr>
        <p:spPr>
          <a:xfrm>
            <a:off x="23558500" y="12458699"/>
            <a:ext cx="356362"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 name="[2024 07 28] July 28, 2024. Obituary. Larry Jay Friesen (September 7, 1946 – July 28, 2024), PhD, an AIAA Associate Fellow and a member of AIAA Houston Section."/>
          <p:cNvSpPr txBox="1"/>
          <p:nvPr/>
        </p:nvSpPr>
        <p:spPr>
          <a:xfrm>
            <a:off x="928878" y="332295"/>
            <a:ext cx="22526244"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07 28]</a:t>
            </a:r>
            <a:r>
              <a:t> July 28, 2024. Obituary. Larry Jay Friesen (September 7, 1946 – July 28, 2024), PhD, an AIAA Associate Fellow and a member of AIAA Houston Section.</a:t>
            </a:r>
          </a:p>
        </p:txBody>
      </p:sp>
      <p:sp>
        <p:nvSpPr>
          <p:cNvPr id="289" name="When I searched for issues of our newsletter Horizons for our public archive, Dr. Friesen sent me quite a few issues (which I scanned and converted to PDF, then returned), more issues than any other source. The September 1990 issue is the first one we ha"/>
          <p:cNvSpPr txBox="1"/>
          <p:nvPr/>
        </p:nvSpPr>
        <p:spPr>
          <a:xfrm>
            <a:off x="922549" y="1709673"/>
            <a:ext cx="22538902" cy="1305053"/>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When I searched for issues of our newsletter Horizons for our public </a:t>
            </a:r>
            <a:r>
              <a:rPr u="sng">
                <a:hlinkClick r:id="rId2" invalidUrl="" action="" tgtFrame="" tooltip="" history="1" highlightClick="0" endSnd="0"/>
              </a:rPr>
              <a:t>archive</a:t>
            </a:r>
            <a:r>
              <a:t>, Dr. Friesen sent me quite a few issues (which I scanned and converted to PDF, then returned), more issues than any other source. The September 1990 issue is the first one we have named Horizons instead of Newsletter, and the earliest issue we found so far is the October 1977 issue.</a:t>
            </a:r>
          </a:p>
        </p:txBody>
      </p:sp>
      <p:pic>
        <p:nvPicPr>
          <p:cNvPr id="290" name="Image 9-3-25 at 4.59 PM.jpeg" descr="Image 9-3-25 at 4.59 PM.jpeg"/>
          <p:cNvPicPr>
            <a:picLocks noChangeAspect="1"/>
          </p:cNvPicPr>
          <p:nvPr/>
        </p:nvPicPr>
        <p:blipFill>
          <a:blip r:embed="rId3">
            <a:extLst/>
          </a:blip>
          <a:stretch>
            <a:fillRect/>
          </a:stretch>
        </p:blipFill>
        <p:spPr>
          <a:xfrm>
            <a:off x="912628" y="4383358"/>
            <a:ext cx="7558924" cy="9070708"/>
          </a:xfrm>
          <a:prstGeom prst="rect">
            <a:avLst/>
          </a:prstGeom>
          <a:ln w="12700">
            <a:miter lim="400000"/>
          </a:ln>
        </p:spPr>
      </p:pic>
      <p:pic>
        <p:nvPicPr>
          <p:cNvPr id="291" name="Image 9-3-25 at 5.05 PM.jpeg" descr="Image 9-3-25 at 5.05 PM.jpeg"/>
          <p:cNvPicPr>
            <a:picLocks noChangeAspect="1"/>
          </p:cNvPicPr>
          <p:nvPr/>
        </p:nvPicPr>
        <p:blipFill>
          <a:blip r:embed="rId4">
            <a:extLst/>
          </a:blip>
          <a:srcRect l="5591" t="80277" r="6197" b="0"/>
          <a:stretch>
            <a:fillRect/>
          </a:stretch>
        </p:blipFill>
        <p:spPr>
          <a:xfrm>
            <a:off x="17230172" y="3148127"/>
            <a:ext cx="6232229" cy="1101510"/>
          </a:xfrm>
          <a:prstGeom prst="rect">
            <a:avLst/>
          </a:prstGeom>
          <a:ln w="12700">
            <a:miter lim="400000"/>
          </a:ln>
        </p:spPr>
      </p:pic>
      <p:pic>
        <p:nvPicPr>
          <p:cNvPr id="292" name="Image 9-3-25 at 5.05 PM.jpeg" descr="Image 9-3-25 at 5.05 PM.jpeg"/>
          <p:cNvPicPr>
            <a:picLocks noChangeAspect="1"/>
          </p:cNvPicPr>
          <p:nvPr/>
        </p:nvPicPr>
        <p:blipFill>
          <a:blip r:embed="rId4">
            <a:extLst/>
          </a:blip>
          <a:srcRect l="0" t="0" r="0" b="22203"/>
          <a:stretch>
            <a:fillRect/>
          </a:stretch>
        </p:blipFill>
        <p:spPr>
          <a:xfrm>
            <a:off x="8717430" y="4383224"/>
            <a:ext cx="14749758" cy="9070786"/>
          </a:xfrm>
          <a:prstGeom prst="rect">
            <a:avLst/>
          </a:prstGeom>
          <a:ln w="25400">
            <a:solidFill>
              <a:srgbClr val="FFFFFF"/>
            </a:solidFill>
            <a:miter lim="400000"/>
          </a:ln>
        </p:spPr>
      </p:pic>
      <p:sp>
        <p:nvSpPr>
          <p:cNvPr id="293" name="Kay High School Club:“K” for Kansas"/>
          <p:cNvSpPr txBox="1"/>
          <p:nvPr/>
        </p:nvSpPr>
        <p:spPr>
          <a:xfrm>
            <a:off x="8720504" y="3439965"/>
            <a:ext cx="8301949" cy="517653"/>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2400"/>
            </a:lvl1pPr>
          </a:lstStyle>
          <a:p>
            <a:pPr/>
            <a:r>
              <a:t>Kay High School Club:“K” for Kansas</a:t>
            </a:r>
          </a:p>
        </p:txBody>
      </p:sp>
      <p:sp>
        <p:nvSpPr>
          <p:cNvPr id="294" name="Arrow"/>
          <p:cNvSpPr/>
          <p:nvPr/>
        </p:nvSpPr>
        <p:spPr>
          <a:xfrm rot="5400000">
            <a:off x="10654219" y="2911391"/>
            <a:ext cx="1270001" cy="1270001"/>
          </a:xfrm>
          <a:prstGeom prst="rightArrow">
            <a:avLst>
              <a:gd name="adj1" fmla="val 32000"/>
              <a:gd name="adj2" fmla="val 64000"/>
            </a:avLst>
          </a:prstGeom>
          <a:solidFill>
            <a:srgbClr val="FFFFFF"/>
          </a:solidFill>
          <a:ln w="12700">
            <a:miter lim="400000"/>
          </a:ln>
        </p:spPr>
        <p:txBody>
          <a:bodyPr lIns="50800" tIns="50800" rIns="50800" bIns="50800" anchor="ctr"/>
          <a:lstStyle/>
          <a:p>
            <a:pPr algn="ctr" defTabSz="825500">
              <a:spcBef>
                <a:spcPts val="0"/>
              </a:spcBef>
              <a:defRPr sz="3200">
                <a:solidFill>
                  <a:schemeClr val="accent1">
                    <a:satOff val="5092"/>
                    <a:lumOff val="-28652"/>
                  </a:schemeClr>
                </a:solid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lide Number"/>
          <p:cNvSpPr txBox="1"/>
          <p:nvPr>
            <p:ph type="sldNum" sz="quarter" idx="2"/>
          </p:nvPr>
        </p:nvSpPr>
        <p:spPr>
          <a:xfrm>
            <a:off x="23558500" y="12458699"/>
            <a:ext cx="395732"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7" name="As mentioned in a document above, Dr. Friesen is the author of the 2012 book from Firefall Media in a series called Science Fiction by Scientists. The book is featured in a one-page article in the January / February 2013 issue of Horizons, newsletter of "/>
          <p:cNvSpPr txBox="1"/>
          <p:nvPr/>
        </p:nvSpPr>
        <p:spPr>
          <a:xfrm>
            <a:off x="988371" y="1830277"/>
            <a:ext cx="22407257" cy="55838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508000">
              <a:spcBef>
                <a:spcPts val="0"/>
              </a:spcBef>
              <a:defRPr sz="3300"/>
            </a:pPr>
            <a:r>
              <a:t>As mentioned in a document above, Dr. Friesen is the author of the 2012 book from Firefall Media in a series called Science Fiction by Scientists. The book is featured in a one-page article in the January / February 2013 issue of Horizons, newsletter of AIAA Houston Section. Here is a </a:t>
            </a:r>
            <a:r>
              <a:rPr u="sng">
                <a:hlinkClick r:id="rId2" invalidUrl="" action="" tgtFrame="" tooltip="" history="1" highlightClick="0" endSnd="0"/>
              </a:rPr>
              <a:t>link</a:t>
            </a:r>
            <a:r>
              <a:t> to that one-page article, available to the public (PDF). </a:t>
            </a:r>
          </a:p>
          <a:p>
            <a:pPr indent="508000">
              <a:spcBef>
                <a:spcPts val="0"/>
              </a:spcBef>
              <a:defRPr sz="3300"/>
            </a:pPr>
            <a:r>
              <a:t>The book is three novellas and the title of the book is Betrayal / Battle / Storm. The titles of the three novellas, in the order referenced in the book title, are Buddy System, Sail a Dusty Sky, and Armor in Aristoteles. </a:t>
            </a:r>
          </a:p>
          <a:p>
            <a:pPr indent="508000">
              <a:spcBef>
                <a:spcPts val="0"/>
              </a:spcBef>
              <a:defRPr sz="3300"/>
            </a:pPr>
            <a:r>
              <a:t>The one-page feature article includes this biography of Larry Jay Friesen: “With a PhD from Rice University in Space Physics &amp; Astronomy, Larry Jay Friesen worked at [NASA] Johnson Space Center from 1976 through 1998, mostly for McDonnell Douglas and Lockheed Martin. He currently teaches Astronomy and Physics at the University of Houston – Clear Lake. He was elected as an Associate Fellow of the American Institute of Aeronautics and Astronautics (AIAA). He brings a wealth of accurate detail to the highly probable reality of his stories.”</a:t>
            </a:r>
          </a:p>
        </p:txBody>
      </p:sp>
      <p:sp>
        <p:nvSpPr>
          <p:cNvPr id="298" name="[2024 07 28] July 28, 2024. Obituary. Larry Jay Friesen (September 7, 1946 – July 28, 2024), PhD, an AIAA Associate Fellow and a member of AIAA Houston Section."/>
          <p:cNvSpPr txBox="1"/>
          <p:nvPr/>
        </p:nvSpPr>
        <p:spPr>
          <a:xfrm>
            <a:off x="928878" y="332295"/>
            <a:ext cx="22526244"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07 28]</a:t>
            </a:r>
            <a:r>
              <a:t> July 28, 2024. Obituary. Larry Jay Friesen (September 7, 1946 – July 28, 2024), PhD, an AIAA Associate Fellow and a member of AIAA Houston Section.</a:t>
            </a:r>
          </a:p>
        </p:txBody>
      </p:sp>
      <p:pic>
        <p:nvPicPr>
          <p:cNvPr id="299" name="Image 9-3-25 at 5.24 PM (1).jpeg" descr="Image 9-3-25 at 5.24 PM (1).jpeg"/>
          <p:cNvPicPr>
            <a:picLocks noChangeAspect="1"/>
          </p:cNvPicPr>
          <p:nvPr/>
        </p:nvPicPr>
        <p:blipFill>
          <a:blip r:embed="rId3">
            <a:extLst/>
          </a:blip>
          <a:stretch>
            <a:fillRect/>
          </a:stretch>
        </p:blipFill>
        <p:spPr>
          <a:xfrm>
            <a:off x="5423206" y="9384830"/>
            <a:ext cx="1645396" cy="2212775"/>
          </a:xfrm>
          <a:prstGeom prst="rect">
            <a:avLst/>
          </a:prstGeom>
          <a:ln w="12700">
            <a:miter lim="400000"/>
          </a:ln>
        </p:spPr>
      </p:pic>
      <p:pic>
        <p:nvPicPr>
          <p:cNvPr id="300" name="Image 9-3-25 at 5.24 PM.jpeg" descr="Image 9-3-25 at 5.24 PM.jpeg"/>
          <p:cNvPicPr>
            <a:picLocks noChangeAspect="1"/>
          </p:cNvPicPr>
          <p:nvPr/>
        </p:nvPicPr>
        <p:blipFill>
          <a:blip r:embed="rId4">
            <a:extLst/>
          </a:blip>
          <a:stretch>
            <a:fillRect/>
          </a:stretch>
        </p:blipFill>
        <p:spPr>
          <a:xfrm>
            <a:off x="984510" y="7555987"/>
            <a:ext cx="4186213" cy="587046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lide Number"/>
          <p:cNvSpPr txBox="1"/>
          <p:nvPr>
            <p:ph type="sldNum" sz="quarter" idx="2"/>
          </p:nvPr>
        </p:nvSpPr>
        <p:spPr>
          <a:xfrm>
            <a:off x="23558500" y="12458699"/>
            <a:ext cx="408432"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3" name="A family member told me Dr. Friesen was an expert on Edgar Rice Burroughs (1870 – 1950), creator of John Carter of Mars, Tarzan, Pelluidar, Carson of Venus, and much more. I recall the science fiction author Robert Heinlein (1907 – 1988) writing to defen"/>
          <p:cNvSpPr txBox="1"/>
          <p:nvPr/>
        </p:nvSpPr>
        <p:spPr>
          <a:xfrm>
            <a:off x="922024" y="1750275"/>
            <a:ext cx="22539954" cy="28533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508000">
              <a:defRPr sz="3300"/>
            </a:pPr>
            <a:r>
              <a:t>A family member told me Dr. Friesen was an expert on Edgar Rice Burroughs (1870 – 1950), creator of John Carter of Mars, Tarzan, Pelluidar, Carson of Venus, and much more. I recall the science fiction author Robert Heinlein (1907 – 1988) writing to defend the Burroughs science fiction, saying it was good science fiction for its time.</a:t>
            </a:r>
          </a:p>
          <a:p>
            <a:pPr indent="508000">
              <a:spcBef>
                <a:spcPts val="0"/>
              </a:spcBef>
              <a:defRPr sz="3300"/>
            </a:pPr>
            <a:r>
              <a:t>I started collecting Ballentine paperback book editions of the Burroughs novels around 1964, but Larry enjoyed original hardcover editions, though he was only 6 years older than me. </a:t>
            </a:r>
          </a:p>
        </p:txBody>
      </p:sp>
      <p:sp>
        <p:nvSpPr>
          <p:cNvPr id="304" name="[2024 07 28] July 28, 2024. Obituary. Larry Jay Friesen (September 7, 1946 – July 28, 2024), PhD, an AIAA Associate Fellow and a member of AIAA Houston Section."/>
          <p:cNvSpPr txBox="1"/>
          <p:nvPr/>
        </p:nvSpPr>
        <p:spPr>
          <a:xfrm>
            <a:off x="928878" y="332295"/>
            <a:ext cx="22526244"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07 28]</a:t>
            </a:r>
            <a:r>
              <a:t> July 28, 2024. Obituary. Larry Jay Friesen (September 7, 1946 – July 28, 2024), PhD, an AIAA Associate Fellow and a member of AIAA Houston Section.</a:t>
            </a:r>
          </a:p>
        </p:txBody>
      </p:sp>
      <p:pic>
        <p:nvPicPr>
          <p:cNvPr id="305" name="Image (21).jpeg" descr="Image (21).jpeg"/>
          <p:cNvPicPr>
            <a:picLocks noChangeAspect="1"/>
          </p:cNvPicPr>
          <p:nvPr/>
        </p:nvPicPr>
        <p:blipFill>
          <a:blip r:embed="rId2">
            <a:extLst/>
          </a:blip>
          <a:stretch>
            <a:fillRect/>
          </a:stretch>
        </p:blipFill>
        <p:spPr>
          <a:xfrm>
            <a:off x="9970472" y="4806555"/>
            <a:ext cx="4443056" cy="6788001"/>
          </a:xfrm>
          <a:prstGeom prst="rect">
            <a:avLst/>
          </a:prstGeom>
          <a:ln w="25400">
            <a:solidFill>
              <a:srgbClr val="FFFFFF"/>
            </a:solidFill>
            <a:miter lim="400000"/>
          </a:ln>
        </p:spPr>
      </p:pic>
      <p:sp>
        <p:nvSpPr>
          <p:cNvPr id="306" name="The 1918 cover art by Frank E. Schoonover from The Gods of Mars by Edgar Rice Burroughs, McClurg, 1918. Credit: Wikipedia (via Flickr)."/>
          <p:cNvSpPr txBox="1"/>
          <p:nvPr/>
        </p:nvSpPr>
        <p:spPr>
          <a:xfrm>
            <a:off x="9966198" y="11606742"/>
            <a:ext cx="4451604" cy="13185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The 1918 cover art by Frank E. Schoonover from The Gods of Mars by Edgar Rice Burroughs, McClurg, 1918. Credit: </a:t>
            </a:r>
            <a:r>
              <a:rPr u="sng">
                <a:hlinkClick r:id="rId3" invalidUrl="" action="" tgtFrame="" tooltip="" history="1" highlightClick="0" endSnd="0"/>
              </a:rPr>
              <a:t>Wikipedia</a:t>
            </a:r>
            <a:r>
              <a:t> (via Flickr). </a:t>
            </a:r>
          </a:p>
        </p:txBody>
      </p:sp>
      <p:sp>
        <p:nvSpPr>
          <p:cNvPr id="307" name="The 1919 cover art by J. Allen St. John from The Warlord of Mars by Edgar Rice Burroughs, McClurg, 1919. Credit: Wikipedia via Flickr."/>
          <p:cNvSpPr txBox="1"/>
          <p:nvPr/>
        </p:nvSpPr>
        <p:spPr>
          <a:xfrm>
            <a:off x="18995936" y="11606742"/>
            <a:ext cx="4451605" cy="13185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The 1919 cover art by J. Allen St. John from The Warlord of Mars by Edgar Rice Burroughs, McClurg, 1919. Credit: </a:t>
            </a:r>
            <a:r>
              <a:rPr u="sng">
                <a:hlinkClick r:id="rId4" invalidUrl="" action="" tgtFrame="" tooltip="" history="1" highlightClick="0" endSnd="0"/>
              </a:rPr>
              <a:t>Wikipedia</a:t>
            </a:r>
            <a:r>
              <a:t> via Flickr. </a:t>
            </a:r>
          </a:p>
        </p:txBody>
      </p:sp>
      <p:pic>
        <p:nvPicPr>
          <p:cNvPr id="308" name="Image 1 (8).jpeg" descr="Image 1 (8).jpeg"/>
          <p:cNvPicPr>
            <a:picLocks noChangeAspect="1"/>
          </p:cNvPicPr>
          <p:nvPr/>
        </p:nvPicPr>
        <p:blipFill>
          <a:blip r:embed="rId5">
            <a:extLst/>
          </a:blip>
          <a:stretch>
            <a:fillRect/>
          </a:stretch>
        </p:blipFill>
        <p:spPr>
          <a:xfrm>
            <a:off x="18987511" y="4781493"/>
            <a:ext cx="4468455" cy="6838126"/>
          </a:xfrm>
          <a:prstGeom prst="rect">
            <a:avLst/>
          </a:prstGeom>
          <a:ln w="25400">
            <a:solidFill>
              <a:srgbClr val="FFFFFF"/>
            </a:solidFill>
            <a:miter lim="400000"/>
          </a:ln>
        </p:spPr>
      </p:pic>
      <p:pic>
        <p:nvPicPr>
          <p:cNvPr id="309" name="Image 2 (8).jpeg" descr="Image 2 (8).jpeg"/>
          <p:cNvPicPr>
            <a:picLocks noChangeAspect="1"/>
          </p:cNvPicPr>
          <p:nvPr/>
        </p:nvPicPr>
        <p:blipFill>
          <a:blip r:embed="rId6">
            <a:extLst/>
          </a:blip>
          <a:stretch>
            <a:fillRect/>
          </a:stretch>
        </p:blipFill>
        <p:spPr>
          <a:xfrm>
            <a:off x="928333" y="4790606"/>
            <a:ext cx="4544356" cy="6819899"/>
          </a:xfrm>
          <a:prstGeom prst="rect">
            <a:avLst/>
          </a:prstGeom>
          <a:ln w="25400">
            <a:solidFill>
              <a:srgbClr val="FFFFFF"/>
            </a:solidFill>
            <a:miter lim="400000"/>
          </a:ln>
        </p:spPr>
      </p:pic>
      <p:sp>
        <p:nvSpPr>
          <p:cNvPr id="310" name="The 1917 Frank Schoonover cover of A Princess of Mars by Edgar Rice Burroughs, published by McClurg. Credit: Wikipedia."/>
          <p:cNvSpPr txBox="1"/>
          <p:nvPr/>
        </p:nvSpPr>
        <p:spPr>
          <a:xfrm>
            <a:off x="873083" y="11759142"/>
            <a:ext cx="4536106" cy="10137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The 1917 Frank Schoonover cover of A Princess of Mars by Edgar Rice Burroughs, published by McClurg. Credit: </a:t>
            </a:r>
            <a:r>
              <a:rPr u="sng">
                <a:hlinkClick r:id="rId7" invalidUrl="" action="" tgtFrame="" tooltip="" history="1" highlightClick="0" endSnd="0"/>
              </a:rPr>
              <a:t>Wikipedia</a:t>
            </a: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lide Number"/>
          <p:cNvSpPr txBox="1"/>
          <p:nvPr>
            <p:ph type="sldNum" sz="quarter" idx="2"/>
          </p:nvPr>
        </p:nvSpPr>
        <p:spPr>
          <a:xfrm>
            <a:off x="23558500" y="12458699"/>
            <a:ext cx="402845"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3" name="[2024 07 28] July 28, 2024. Obituary. Larry Jay Friesen (September 7, 1946 – July 28, 2024), PhD, an AIAA Associate Fellow and a member of AIAA Houston Section."/>
          <p:cNvSpPr txBox="1"/>
          <p:nvPr/>
        </p:nvSpPr>
        <p:spPr>
          <a:xfrm>
            <a:off x="928878" y="332295"/>
            <a:ext cx="22526244"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pPr>
            <a:r>
              <a:rPr b="1">
                <a:latin typeface="Graphik"/>
                <a:ea typeface="Graphik"/>
                <a:cs typeface="Graphik"/>
                <a:sym typeface="Graphik"/>
              </a:rPr>
              <a:t>[2024 07 28]</a:t>
            </a:r>
            <a:r>
              <a:t> July 28, 2024. Obituary. Larry Jay Friesen (September 7, 1946 – July 28, 2024), PhD, an AIAA Associate Fellow and a member of AIAA Houston Section.</a:t>
            </a:r>
          </a:p>
        </p:txBody>
      </p:sp>
      <p:pic>
        <p:nvPicPr>
          <p:cNvPr id="314" name="IMG_7650.jpeg" descr="IMG_7650.jpeg"/>
          <p:cNvPicPr>
            <a:picLocks noChangeAspect="1"/>
          </p:cNvPicPr>
          <p:nvPr/>
        </p:nvPicPr>
        <p:blipFill>
          <a:blip r:embed="rId2">
            <a:extLst/>
          </a:blip>
          <a:stretch>
            <a:fillRect/>
          </a:stretch>
        </p:blipFill>
        <p:spPr>
          <a:xfrm>
            <a:off x="918674" y="1792793"/>
            <a:ext cx="15522842" cy="11642135"/>
          </a:xfrm>
          <a:prstGeom prst="rect">
            <a:avLst/>
          </a:prstGeom>
          <a:ln w="12700">
            <a:miter lim="400000"/>
          </a:ln>
        </p:spPr>
      </p:pic>
      <p:sp>
        <p:nvSpPr>
          <p:cNvPr id="315" name="A document above mentions a weekly or biweekly lunch in the NASA/JSC community which Dr. Friesen often or almost always attended. I joined them decades ago, and they told me it started with one man as an astronomy brown bag lunch. I suppose it moved to r"/>
          <p:cNvSpPr txBox="1"/>
          <p:nvPr/>
        </p:nvSpPr>
        <p:spPr>
          <a:xfrm>
            <a:off x="16689221" y="2983186"/>
            <a:ext cx="6769965" cy="8391653"/>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508000">
              <a:defRPr sz="2400"/>
            </a:pPr>
            <a:r>
              <a:t>A document above mentions a weekly or biweekly lunch in the NASA/JSC community which Dr. Friesen often or almost always attended. I joined them decades ago, and they told me it started with one man as an astronomy brown bag lunch. I suppose it moved to restaurants long before I attended. </a:t>
            </a:r>
          </a:p>
          <a:p>
            <a:pPr indent="508000">
              <a:spcBef>
                <a:spcPts val="0"/>
              </a:spcBef>
              <a:defRPr sz="2400"/>
            </a:pPr>
            <a:r>
              <a:t>I sometimes think of it as an astrodynamics lunch. Four of us were still meeting about monthly just a few weeks ago, including Dr. Friesen, at 888 Bistro on El Camino Real. It is a good location with good food. We moved it from Wednesdays to Thursdays recently. We were starting early, as early as 11:15 AM, but noon is the usual time for lunch. The tradition might or might not continue. [Al Jackson, Jon Zahn, and I [Douglas Yazell] enjoyed lunch there a few weeks ago. Other recent attendees include Tom Hile and Wes Kelly. [September 3, 2025] </a:t>
            </a:r>
          </a:p>
          <a:p>
            <a:pPr indent="508000">
              <a:spcBef>
                <a:spcPts val="0"/>
              </a:spcBef>
              <a:defRPr sz="2400"/>
            </a:pPr>
            <a:r>
              <a:t>Image credit: Douglas Yazell, July 1, 2025.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lide Number"/>
          <p:cNvSpPr txBox="1"/>
          <p:nvPr>
            <p:ph type="sldNum" sz="quarter" idx="2"/>
          </p:nvPr>
        </p:nvSpPr>
        <p:spPr>
          <a:xfrm>
            <a:off x="23558500" y="12458699"/>
            <a:ext cx="267716"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7" name="[2025 05 15] Thursday, May 15, 2025. Extreme Weather &amp; Changing Climate Town Hall. About 100 people attended this 4th Town Hall on this subject or similar subjects in this same venue since the first one in the year 2017. These events are archived on the "/>
          <p:cNvSpPr txBox="1"/>
          <p:nvPr/>
        </p:nvSpPr>
        <p:spPr>
          <a:xfrm>
            <a:off x="102341" y="680973"/>
            <a:ext cx="19734319" cy="12354053"/>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a:latin typeface="Graphik Semibold"/>
                <a:ea typeface="Graphik Semibold"/>
                <a:cs typeface="Graphik Semibold"/>
                <a:sym typeface="Graphik Semibold"/>
              </a:rPr>
              <a:t>[2025 05 15]</a:t>
            </a:r>
            <a:r>
              <a:t> Thursday, May 15, 2025. </a:t>
            </a:r>
            <a:r>
              <a:rPr b="1">
                <a:latin typeface="Graphik"/>
                <a:ea typeface="Graphik"/>
                <a:cs typeface="Graphik"/>
                <a:sym typeface="Graphik"/>
              </a:rPr>
              <a:t>Extreme Weather &amp; Changing Climate Town Hall</a:t>
            </a:r>
            <a:r>
              <a:t>. About 100 people attended this 4th Town Hall on this subject or similar subjects in this same venue since the first one in the year 2017. These events are archived on the University of Houston (UH) Environmental Institute of Houston (EIH) Forums web </a:t>
            </a:r>
            <a:r>
              <a:rPr u="sng">
                <a:hlinkClick r:id="rId2" invalidUrl="" action="" tgtFrame="" tooltip="" history="1" highlightClick="0" endSnd="0"/>
              </a:rPr>
              <a:t>page</a:t>
            </a:r>
            <a:r>
              <a:t>. The presentation files from our speakers will be available on that web page by about May 22, 2025. That web page might also present some video files.</a:t>
            </a:r>
          </a:p>
          <a:p>
            <a:pPr>
              <a:defRPr sz="2400"/>
            </a:pPr>
            <a:r>
              <a:rPr b="1">
                <a:latin typeface="Graphik"/>
                <a:ea typeface="Graphik"/>
                <a:cs typeface="Graphik"/>
                <a:sym typeface="Graphik"/>
              </a:rPr>
              <a:t>Date</a:t>
            </a:r>
            <a:r>
              <a:t>: Thursday, May 15, 2025</a:t>
            </a:r>
            <a:br/>
            <a:r>
              <a:rPr b="1">
                <a:latin typeface="Graphik"/>
                <a:ea typeface="Graphik"/>
                <a:cs typeface="Graphik"/>
                <a:sym typeface="Graphik"/>
              </a:rPr>
              <a:t>Time</a:t>
            </a:r>
            <a:r>
              <a:t>: 6:30 PM – 8:30 PM</a:t>
            </a:r>
            <a:br/>
            <a:r>
              <a:rPr b="1">
                <a:latin typeface="Graphik"/>
                <a:ea typeface="Graphik"/>
                <a:cs typeface="Graphik"/>
                <a:sym typeface="Graphik"/>
              </a:rPr>
              <a:t>Place</a:t>
            </a:r>
            <a:r>
              <a:t>: Bay Area Community Center, 5002 E. NASA Parkway, Seabrook TX 77586</a:t>
            </a:r>
            <a:br/>
            <a:r>
              <a:rPr b="1">
                <a:latin typeface="Graphik"/>
                <a:ea typeface="Graphik"/>
                <a:cs typeface="Graphik"/>
                <a:sym typeface="Graphik"/>
              </a:rPr>
              <a:t>Title</a:t>
            </a:r>
            <a:r>
              <a:t>: </a:t>
            </a:r>
            <a:r>
              <a:rPr b="1">
                <a:latin typeface="Graphik"/>
                <a:ea typeface="Graphik"/>
                <a:cs typeface="Graphik"/>
                <a:sym typeface="Graphik"/>
              </a:rPr>
              <a:t>Extreme Weather &amp; Changing Climate Town Hall</a:t>
            </a:r>
            <a:br/>
            <a:r>
              <a:rPr b="1">
                <a:latin typeface="Graphik"/>
                <a:ea typeface="Graphik"/>
                <a:cs typeface="Graphik"/>
                <a:sym typeface="Graphik"/>
              </a:rPr>
              <a:t>Sponsors</a:t>
            </a:r>
            <a:r>
              <a:t>: One of the sponsors was AIAA Houston. This web page is part of their website. The home page is </a:t>
            </a:r>
            <a:r>
              <a:rPr u="sng">
                <a:hlinkClick r:id="rId3" invalidUrl="" action="" tgtFrame="" tooltip="" history="1" highlightClick="0" endSnd="0"/>
              </a:rPr>
              <a:t>here</a:t>
            </a:r>
            <a:r>
              <a:t>. Speaking for this event sponsor, Douglas Yazell was the first speaker of the night, making a few brief comments. After describing AIAA Houston, he explained that in April of 2021, the AIAA Executive Director wrote a public </a:t>
            </a:r>
            <a:r>
              <a:rPr u="sng">
                <a:hlinkClick r:id="rId4" invalidUrl="" action="" tgtFrame="" tooltip="" history="1" highlightClick="0" endSnd="0"/>
              </a:rPr>
              <a:t>note</a:t>
            </a:r>
            <a:r>
              <a:t> saying we must work with the “ultimate sense of urgency” toward the United Nations goal of net zero by 2050, which leads to specific aerospace goals by 2030. The next speaker was Chris Tomlinson of the Houston Chronicle.</a:t>
            </a:r>
          </a:p>
          <a:p>
            <a:pPr>
              <a:defRPr sz="2400"/>
            </a:pPr>
            <a:r>
              <a:t>Moderator: George Guillen, UH Clear Lake, Retired</a:t>
            </a:r>
          </a:p>
          <a:p>
            <a:pPr>
              <a:defRPr sz="2400"/>
            </a:pPr>
            <a:r>
              <a:t>Panelists</a:t>
            </a:r>
          </a:p>
          <a:p>
            <a:pPr marL="274319" indent="-274319">
              <a:spcBef>
                <a:spcPts val="0"/>
              </a:spcBef>
              <a:buSzPct val="100000"/>
              <a:buChar char="•"/>
              <a:defRPr sz="2400"/>
            </a:pPr>
            <a:r>
              <a:t>Bob Stokes, President, Galveston Bay Foundation</a:t>
            </a:r>
          </a:p>
          <a:p>
            <a:pPr marL="274319" indent="-274319">
              <a:spcBef>
                <a:spcPts val="0"/>
              </a:spcBef>
              <a:buSzPct val="100000"/>
              <a:buChar char="•"/>
              <a:defRPr sz="2400"/>
            </a:pPr>
            <a:r>
              <a:t>Yun Hang, UT Health Science Center</a:t>
            </a:r>
          </a:p>
          <a:p>
            <a:pPr marL="274319" indent="-274319">
              <a:spcBef>
                <a:spcPts val="0"/>
              </a:spcBef>
              <a:buSzPct val="100000"/>
              <a:buChar char="•"/>
              <a:defRPr sz="2400"/>
            </a:pPr>
            <a:r>
              <a:t>Chris Tomlinson, Houston Chronicle</a:t>
            </a:r>
          </a:p>
          <a:p>
            <a:pPr marL="274319" indent="-274319">
              <a:spcBef>
                <a:spcPts val="0"/>
              </a:spcBef>
              <a:buSzPct val="100000"/>
              <a:buChar char="•"/>
              <a:defRPr sz="2400"/>
            </a:pPr>
            <a:r>
              <a:t>Isabelle Bunge, Rice University</a:t>
            </a:r>
          </a:p>
          <a:p>
            <a:pPr marL="274319" indent="-274319">
              <a:spcBef>
                <a:spcPts val="0"/>
              </a:spcBef>
              <a:buSzPct val="100000"/>
              <a:buChar char="•"/>
              <a:defRPr sz="2400"/>
            </a:pPr>
            <a:r>
              <a:t>Daniel Potter, Rice University</a:t>
            </a:r>
          </a:p>
          <a:p>
            <a:pPr marL="274319" indent="-274319">
              <a:spcBef>
                <a:spcPts val="0"/>
              </a:spcBef>
              <a:buSzPct val="100000"/>
              <a:buChar char="•"/>
              <a:defRPr sz="2400"/>
            </a:pPr>
            <a:r>
              <a:t>Lance Hallberg, UTMB</a:t>
            </a:r>
          </a:p>
          <a:p>
            <a:pPr marL="274319" indent="-274319">
              <a:spcBef>
                <a:spcPts val="0"/>
              </a:spcBef>
              <a:buSzPct val="100000"/>
              <a:buChar char="•"/>
              <a:defRPr sz="2400"/>
            </a:pPr>
            <a:r>
              <a:t>John Cobarruvias, Insurance Activist</a:t>
            </a:r>
          </a:p>
          <a:p>
            <a:pPr>
              <a:defRPr sz="2400"/>
            </a:pPr>
            <a:r>
              <a:t>Audio files recorded by Douglas Yazell using the iPhone Voice Memos app:</a:t>
            </a:r>
            <a:br/>
            <a:r>
              <a:t>Audio </a:t>
            </a:r>
            <a:r>
              <a:rPr u="sng">
                <a:hlinkClick r:id="rId5" invalidUrl="" action="" tgtFrame="" tooltip="" history="1" highlightClick="0" endSnd="0"/>
              </a:rPr>
              <a:t>file</a:t>
            </a:r>
            <a:r>
              <a:t> #1.</a:t>
            </a:r>
            <a:br/>
            <a:r>
              <a:t>Audio </a:t>
            </a:r>
            <a:r>
              <a:rPr u="sng">
                <a:hlinkClick r:id="rId6" invalidUrl="" action="" tgtFrame="" tooltip="" history="1" highlightClick="0" endSnd="0"/>
              </a:rPr>
              <a:t>file</a:t>
            </a:r>
            <a:r>
              <a:t> #2.</a:t>
            </a:r>
          </a:p>
        </p:txBody>
      </p:sp>
      <p:sp>
        <p:nvSpPr>
          <p:cNvPr id="188"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pic>
        <p:nvPicPr>
          <p:cNvPr id="189" name="Image" descr="Image"/>
          <p:cNvPicPr>
            <a:picLocks noChangeAspect="1"/>
          </p:cNvPicPr>
          <p:nvPr/>
        </p:nvPicPr>
        <p:blipFill>
          <a:blip r:embed="rId7">
            <a:extLst/>
          </a:blip>
          <a:srcRect l="0" t="0" r="0" b="41988"/>
          <a:stretch>
            <a:fillRect/>
          </a:stretch>
        </p:blipFill>
        <p:spPr>
          <a:xfrm>
            <a:off x="12001500" y="6634113"/>
            <a:ext cx="11938000" cy="580558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lide Number"/>
          <p:cNvSpPr txBox="1"/>
          <p:nvPr>
            <p:ph type="sldNum" sz="quarter" idx="2"/>
          </p:nvPr>
        </p:nvSpPr>
        <p:spPr>
          <a:xfrm>
            <a:off x="23558500" y="12458699"/>
            <a:ext cx="271018"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 name="Image" descr="Image"/>
          <p:cNvPicPr>
            <a:picLocks noChangeAspect="1"/>
          </p:cNvPicPr>
          <p:nvPr/>
        </p:nvPicPr>
        <p:blipFill>
          <a:blip r:embed="rId2">
            <a:extLst/>
          </a:blip>
          <a:stretch>
            <a:fillRect/>
          </a:stretch>
        </p:blipFill>
        <p:spPr>
          <a:xfrm>
            <a:off x="6223000" y="1858913"/>
            <a:ext cx="11938000" cy="10007601"/>
          </a:xfrm>
          <a:prstGeom prst="rect">
            <a:avLst/>
          </a:prstGeom>
          <a:ln w="12700">
            <a:miter lim="400000"/>
          </a:ln>
        </p:spPr>
      </p:pic>
      <p:sp>
        <p:nvSpPr>
          <p:cNvPr id="193" name="[2025 05 15] Thursday, May 15, 2025. Extreme Weather &amp; Changing Climate Town Hall."/>
          <p:cNvSpPr txBox="1"/>
          <p:nvPr/>
        </p:nvSpPr>
        <p:spPr>
          <a:xfrm>
            <a:off x="1663954" y="584317"/>
            <a:ext cx="2105609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a:latin typeface="Graphik Semibold"/>
                <a:ea typeface="Graphik Semibold"/>
                <a:cs typeface="Graphik Semibold"/>
                <a:sym typeface="Graphik Semibold"/>
              </a:rPr>
              <a:t>[2025 05 15]</a:t>
            </a:r>
            <a:r>
              <a:t> Thursday, May 15, 2025. </a:t>
            </a:r>
            <a:r>
              <a:rPr b="1">
                <a:latin typeface="Graphik"/>
                <a:ea typeface="Graphik"/>
                <a:cs typeface="Graphik"/>
                <a:sym typeface="Graphik"/>
              </a:rPr>
              <a:t>Extreme Weather &amp; Changing Climate Town Hall</a:t>
            </a:r>
            <a:r>
              <a:t>.</a:t>
            </a:r>
          </a:p>
        </p:txBody>
      </p:sp>
      <p:sp>
        <p:nvSpPr>
          <p:cNvPr id="194"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lide Number"/>
          <p:cNvSpPr txBox="1"/>
          <p:nvPr>
            <p:ph type="sldNum" sz="quarter" idx="2"/>
          </p:nvPr>
        </p:nvSpPr>
        <p:spPr>
          <a:xfrm>
            <a:off x="23558500" y="12458699"/>
            <a:ext cx="263398"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7" name="Image" descr="Image"/>
          <p:cNvPicPr>
            <a:picLocks noChangeAspect="1"/>
          </p:cNvPicPr>
          <p:nvPr/>
        </p:nvPicPr>
        <p:blipFill>
          <a:blip r:embed="rId2">
            <a:extLst/>
          </a:blip>
          <a:stretch>
            <a:fillRect/>
          </a:stretch>
        </p:blipFill>
        <p:spPr>
          <a:xfrm>
            <a:off x="403331" y="260968"/>
            <a:ext cx="22427857" cy="12550805"/>
          </a:xfrm>
          <a:prstGeom prst="rect">
            <a:avLst/>
          </a:prstGeom>
          <a:ln w="12700">
            <a:miter lim="400000"/>
          </a:ln>
        </p:spPr>
      </p:pic>
      <p:sp>
        <p:nvSpPr>
          <p:cNvPr id="198" name="[2025 05 15] Thursday, May 15, 2025. Extreme Weather &amp; Changing Climate Town Hall."/>
          <p:cNvSpPr txBox="1"/>
          <p:nvPr/>
        </p:nvSpPr>
        <p:spPr>
          <a:xfrm>
            <a:off x="5852312" y="521765"/>
            <a:ext cx="12704776" cy="517653"/>
          </a:xfrm>
          <a:prstGeom prst="rect">
            <a:avLst/>
          </a:prstGeom>
          <a:solidFill>
            <a:srgbClr val="929292"/>
          </a:solidFill>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a:latin typeface="Graphik Semibold"/>
                <a:ea typeface="Graphik Semibold"/>
                <a:cs typeface="Graphik Semibold"/>
                <a:sym typeface="Graphik Semibold"/>
              </a:rPr>
              <a:t>[2025 05 15]</a:t>
            </a:r>
            <a:r>
              <a:t> Thursday, May 15, 2025. </a:t>
            </a:r>
            <a:r>
              <a:rPr b="1">
                <a:latin typeface="Graphik"/>
                <a:ea typeface="Graphik"/>
                <a:cs typeface="Graphik"/>
                <a:sym typeface="Graphik"/>
              </a:rPr>
              <a:t>Extreme Weather &amp; Changing Climate Town Hall</a:t>
            </a:r>
            <a:r>
              <a:t>.</a:t>
            </a:r>
          </a:p>
        </p:txBody>
      </p:sp>
      <p:sp>
        <p:nvSpPr>
          <p:cNvPr id="199"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lide Number"/>
          <p:cNvSpPr txBox="1"/>
          <p:nvPr>
            <p:ph type="sldNum" sz="quarter" idx="2"/>
          </p:nvPr>
        </p:nvSpPr>
        <p:spPr>
          <a:xfrm>
            <a:off x="23558500" y="12458699"/>
            <a:ext cx="271526"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2" name="Image" descr="Image"/>
          <p:cNvPicPr>
            <a:picLocks noChangeAspect="1"/>
          </p:cNvPicPr>
          <p:nvPr/>
        </p:nvPicPr>
        <p:blipFill>
          <a:blip r:embed="rId2">
            <a:extLst/>
          </a:blip>
          <a:stretch>
            <a:fillRect/>
          </a:stretch>
        </p:blipFill>
        <p:spPr>
          <a:xfrm>
            <a:off x="316956" y="212632"/>
            <a:ext cx="22478734" cy="12579276"/>
          </a:xfrm>
          <a:prstGeom prst="rect">
            <a:avLst/>
          </a:prstGeom>
          <a:ln w="12700">
            <a:miter lim="400000"/>
          </a:ln>
        </p:spPr>
      </p:pic>
      <p:sp>
        <p:nvSpPr>
          <p:cNvPr id="203" name="[2025 05 15] Thursday, May 15, 2025. Extreme Weather &amp; Changing Climate Town Hall."/>
          <p:cNvSpPr txBox="1"/>
          <p:nvPr/>
        </p:nvSpPr>
        <p:spPr>
          <a:xfrm>
            <a:off x="5852312" y="521765"/>
            <a:ext cx="12704776" cy="517653"/>
          </a:xfrm>
          <a:prstGeom prst="rect">
            <a:avLst/>
          </a:prstGeom>
          <a:solidFill>
            <a:srgbClr val="929292"/>
          </a:solidFill>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a:latin typeface="Graphik Semibold"/>
                <a:ea typeface="Graphik Semibold"/>
                <a:cs typeface="Graphik Semibold"/>
                <a:sym typeface="Graphik Semibold"/>
              </a:rPr>
              <a:t>[2025 05 15]</a:t>
            </a:r>
            <a:r>
              <a:t> Thursday, May 15, 2025. </a:t>
            </a:r>
            <a:r>
              <a:rPr b="1">
                <a:latin typeface="Graphik"/>
                <a:ea typeface="Graphik"/>
                <a:cs typeface="Graphik"/>
                <a:sym typeface="Graphik"/>
              </a:rPr>
              <a:t>Extreme Weather &amp; Changing Climate Town Hall</a:t>
            </a:r>
            <a:r>
              <a:t>.</a:t>
            </a:r>
          </a:p>
        </p:txBody>
      </p:sp>
      <p:sp>
        <p:nvSpPr>
          <p:cNvPr id="204"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lide Number"/>
          <p:cNvSpPr txBox="1"/>
          <p:nvPr>
            <p:ph type="sldNum" sz="quarter" idx="2"/>
          </p:nvPr>
        </p:nvSpPr>
        <p:spPr>
          <a:xfrm>
            <a:off x="23558500" y="12458699"/>
            <a:ext cx="247650"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7" name="2017, November 28, Bay Area Storm Water Flooding Forum, with Host Professor George Guillen of UHCL EIH and Moderator Professor Neal Lane of Rice University, using venue NASA/JSC Gilruth Center. The summary mentions AIAA Houston: “The Environmental Instit"/>
          <p:cNvSpPr txBox="1"/>
          <p:nvPr/>
        </p:nvSpPr>
        <p:spPr>
          <a:xfrm>
            <a:off x="1086848" y="3121450"/>
            <a:ext cx="22210304" cy="84032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55600" indent="-355600" defTabSz="355600">
              <a:spcBef>
                <a:spcPts val="2500"/>
              </a:spcBef>
              <a:buSzPct val="100000"/>
              <a:buFont typeface="Helvetica Neue"/>
              <a:buAutoNum type="arabicParenR" startAt="1"/>
              <a:defRPr sz="3300"/>
            </a:pPr>
            <a:r>
              <a:t> 2017, November 28, Bay Area Storm Water Flooding Forum, with Host Professor George Guillen of UHCL EIH and Moderator Professor Neal Lane of Rice University, using venue NASA/JSC Gilruth Center. The summary mentions AIAA Houston: “The Environmental Institute of Houston, along with Americans United in Action, Houston Region Concerned Citizens (HRCC), and American Institute of Aeronautics and Astronautics (AIAA) Houston, brought together experts and community leaders…” That is a reference to the AIAA Houston Annual Technical Symposium (ATS) of May 5, 2017. A detailed record of the event is presented on the AIAA Houston website using this </a:t>
            </a:r>
            <a:r>
              <a:rPr u="sng">
                <a:hlinkClick r:id="rId2" invalidUrl="" action="" tgtFrame="" tooltip="" history="1" highlightClick="0" endSnd="0"/>
              </a:rPr>
              <a:t>link</a:t>
            </a:r>
            <a:r>
              <a:t>.</a:t>
            </a:r>
          </a:p>
          <a:p>
            <a:pPr marL="355600" indent="-355600" defTabSz="355600">
              <a:spcBef>
                <a:spcPts val="2500"/>
              </a:spcBef>
              <a:buSzPct val="100000"/>
              <a:buFont typeface="Helvetica Neue"/>
              <a:buAutoNum type="arabicParenR" startAt="1"/>
              <a:defRPr sz="3300"/>
            </a:pPr>
            <a:r>
              <a:t> 2019, March 7, Bay Area Houston Strom Surge Flood Forum, venue Bay Area Community Center. The summary using the UHCL EIH link above mentions AIAA Houston, “Through initial planning with the Environmental Institute of Houston, and support from Sierra Club Houston Group, Galveston Bay Foundation, Americans United in Action and American Institute of Aeronautics and Astronautics (AIAA) Houston, the Houston Region Concerned Citizens (HRCC) grassroots organization brought together experts and community leaders…” That is a reference to the AIAA Houston Annual Technical Symposium (ATS) of May 5, 2017. A detailed record of the event is presented on the AIAA Houston website using this </a:t>
            </a:r>
            <a:r>
              <a:rPr u="sng">
                <a:hlinkClick r:id="rId2" invalidUrl="" action="" tgtFrame="" tooltip="" history="1" highlightClick="0" endSnd="0"/>
              </a:rPr>
              <a:t>link</a:t>
            </a:r>
            <a:r>
              <a:t>.</a:t>
            </a:r>
          </a:p>
          <a:p>
            <a:pPr marL="355600" indent="-355600" defTabSz="355600">
              <a:spcBef>
                <a:spcPts val="2500"/>
              </a:spcBef>
              <a:buSzPct val="100000"/>
              <a:buFont typeface="Helvetica Neue"/>
              <a:buAutoNum type="arabicParenR" startAt="1"/>
              <a:defRPr sz="3300"/>
            </a:pPr>
            <a:r>
              <a:t> 2019, June 25, Local Pollution &amp; Your Health Forum, venue Bay Area Community Center</a:t>
            </a:r>
          </a:p>
        </p:txBody>
      </p:sp>
      <p:sp>
        <p:nvSpPr>
          <p:cNvPr id="208" name="The three prior forums and town halls on this subject are summarized below in a numbered list using the link above from the UHCL EIH."/>
          <p:cNvSpPr txBox="1"/>
          <p:nvPr/>
        </p:nvSpPr>
        <p:spPr>
          <a:xfrm>
            <a:off x="1083687" y="1529237"/>
            <a:ext cx="22216626" cy="12150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lvl1pPr>
          </a:lstStyle>
          <a:p>
            <a:pPr/>
            <a:r>
              <a:t>The three prior forums and town halls on this subject are summarized below in a numbered list using the link above from the UHCL EIH.</a:t>
            </a:r>
          </a:p>
        </p:txBody>
      </p:sp>
      <p:sp>
        <p:nvSpPr>
          <p:cNvPr id="209" name="[2025 05 15] Thursday, May 15, 2025. Extreme Weather &amp; Changing Climate Town Hall."/>
          <p:cNvSpPr txBox="1"/>
          <p:nvPr/>
        </p:nvSpPr>
        <p:spPr>
          <a:xfrm>
            <a:off x="1663954" y="584317"/>
            <a:ext cx="2105609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a:latin typeface="Graphik Semibold"/>
                <a:ea typeface="Graphik Semibold"/>
                <a:cs typeface="Graphik Semibold"/>
                <a:sym typeface="Graphik Semibold"/>
              </a:rPr>
              <a:t>[2025 05 15]</a:t>
            </a:r>
            <a:r>
              <a:t> Thursday, May 15, 2025. </a:t>
            </a:r>
            <a:r>
              <a:rPr b="1">
                <a:latin typeface="Graphik"/>
                <a:ea typeface="Graphik"/>
                <a:cs typeface="Graphik"/>
                <a:sym typeface="Graphik"/>
              </a:rPr>
              <a:t>Extreme Weather &amp; Changing Climate Town Hall</a:t>
            </a:r>
            <a:r>
              <a:t>.</a:t>
            </a:r>
          </a:p>
        </p:txBody>
      </p:sp>
      <p:sp>
        <p:nvSpPr>
          <p:cNvPr id="210"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pic>
        <p:nvPicPr>
          <p:cNvPr id="211" name="Image" descr="Image"/>
          <p:cNvPicPr>
            <a:picLocks noChangeAspect="1"/>
          </p:cNvPicPr>
          <p:nvPr/>
        </p:nvPicPr>
        <p:blipFill>
          <a:blip r:embed="rId3">
            <a:extLst/>
          </a:blip>
          <a:srcRect l="0" t="0" r="0" b="59776"/>
          <a:stretch>
            <a:fillRect/>
          </a:stretch>
        </p:blipFill>
        <p:spPr>
          <a:xfrm>
            <a:off x="9486106" y="11654137"/>
            <a:ext cx="5411688" cy="182478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lide Number"/>
          <p:cNvSpPr txBox="1"/>
          <p:nvPr>
            <p:ph type="sldNum" sz="quarter" idx="2"/>
          </p:nvPr>
        </p:nvSpPr>
        <p:spPr>
          <a:xfrm>
            <a:off x="23558500" y="12458699"/>
            <a:ext cx="268479"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4" name="We see below that a prior event was an AIAA Houston Annual Technical Symposium (ATS) luncheon keynote session of May 5, 2017, “Human-Induced Climate Change Requires Urgent Action.” Three Speakers were invited by Douglas Yazell. First, Professor André Dro"/>
          <p:cNvSpPr txBox="1"/>
          <p:nvPr/>
        </p:nvSpPr>
        <p:spPr>
          <a:xfrm>
            <a:off x="72427" y="1989400"/>
            <a:ext cx="21673596" cy="11147553"/>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8800" indent="-508000" defTabSz="355600">
              <a:spcBef>
                <a:spcPts val="0"/>
              </a:spcBef>
              <a:buClr>
                <a:srgbClr val="FFFFFF"/>
              </a:buClr>
              <a:buSzPct val="100000"/>
              <a:buFont typeface="Menlo Regular"/>
              <a:buAutoNum type="arabicParenR" startAt="1"/>
              <a:defRPr sz="2400"/>
            </a:pPr>
            <a:r>
              <a:t>We see below that a prior event was an AIAA Houston Annual Technical Symposium (ATS) luncheon keynote </a:t>
            </a:r>
            <a:r>
              <a:rPr u="sng">
                <a:hlinkClick r:id="rId2" invalidUrl="" action="" tgtFrame="" tooltip="" history="1" highlightClick="0" endSnd="0"/>
              </a:rPr>
              <a:t>session</a:t>
            </a:r>
            <a:r>
              <a:t> of May 5, 2017, “Human-Induced Climate Change Requires Urgent Action.” Three Speakers were invited by Douglas Yazell. First, Professor André Droxler was recommended to Mr. Yazell by Professor Neal Lane of Rice University. Second, Mr. Yazell invited Dr. Stephanie Thomas of Public Citizen. Third, Mr. Yazell invited Mr. Doug Peterson from Exploration Green Conservancy. Doug Peterson led the planning of the four forums and town halls below, and those four events included Professors Droxler and Lane.</a:t>
            </a:r>
          </a:p>
          <a:p>
            <a:pPr marL="558800" indent="-508000" defTabSz="355600">
              <a:spcBef>
                <a:spcPts val="0"/>
              </a:spcBef>
              <a:buClr>
                <a:srgbClr val="FFFFFF"/>
              </a:buClr>
              <a:buSzPct val="100000"/>
              <a:buFont typeface="Menlo Regular"/>
              <a:buAutoNum type="arabicParenR" startAt="1"/>
              <a:defRPr sz="2400"/>
            </a:pPr>
            <a:r>
              <a:t>AIAA Houston featured climate change events prior to May 5, 2017, too, and after May 5, 2017. The web </a:t>
            </a:r>
            <a:r>
              <a:rPr u="sng">
                <a:hlinkClick r:id="rId3" invalidUrl="" action="" tgtFrame="" tooltip="" history="1" highlightClick="0" endSnd="0"/>
              </a:rPr>
              <a:t>page</a:t>
            </a:r>
            <a:r>
              <a:t> of the 2016 AIAA Houston ATS shows that we included Dr. Daniel Cohan of Rice University, along with a display of Tesla, Chevy, and Ford electric vehicles (EVs).</a:t>
            </a:r>
          </a:p>
          <a:p>
            <a:pPr marL="558800" indent="-508000" defTabSz="355600">
              <a:spcBef>
                <a:spcPts val="0"/>
              </a:spcBef>
              <a:buClr>
                <a:srgbClr val="FFFFFF"/>
              </a:buClr>
              <a:buSzPct val="100000"/>
              <a:buFont typeface="Menlo Regular"/>
              <a:buAutoNum type="arabicParenR" startAt="1"/>
              <a:defRPr sz="2400"/>
            </a:pPr>
            <a:r>
              <a:t>The web </a:t>
            </a:r>
            <a:r>
              <a:rPr u="sng">
                <a:hlinkClick r:id="rId4" invalidUrl="" action="" tgtFrame="" tooltip="" history="1" highlightClick="0" endSnd="0"/>
              </a:rPr>
              <a:t>page</a:t>
            </a:r>
            <a:r>
              <a:t> of the 2019 AIAA Houston ATS includes a 10-page presentation </a:t>
            </a:r>
            <a:r>
              <a:rPr>
                <a:hlinkClick r:id="rId5" invalidUrl="" action="" tgtFrame="" tooltip="" history="1" highlightClick="0" endSnd="0"/>
              </a:rPr>
              <a:t>file</a:t>
            </a:r>
            <a:r>
              <a:t> from Mr. Douglas Yazell, “The Human-Induced Climate Crisis and Responses in the NASA and AIAA Communities.“</a:t>
            </a:r>
          </a:p>
          <a:p>
            <a:pPr marL="558800" indent="-508000" defTabSz="355600">
              <a:spcBef>
                <a:spcPts val="0"/>
              </a:spcBef>
              <a:buClr>
                <a:srgbClr val="FFFFFF"/>
              </a:buClr>
              <a:buSzPct val="100000"/>
              <a:buFont typeface="Menlo Regular"/>
              <a:buAutoNum type="arabicParenR" startAt="1"/>
              <a:defRPr sz="2400"/>
            </a:pPr>
            <a:r>
              <a:t>The web </a:t>
            </a:r>
            <a:r>
              <a:rPr u="sng">
                <a:hlinkClick r:id="rId6" invalidUrl="" action="" tgtFrame="" tooltip="" history="1" highlightClick="0" endSnd="0"/>
              </a:rPr>
              <a:t>page</a:t>
            </a:r>
            <a:r>
              <a:t> of the 2020 AIAA Houston ATS includes a presentation file and audio recording featuring Mr. Douglas Yazell presenting, “Climate Reality Project.”</a:t>
            </a:r>
          </a:p>
          <a:p>
            <a:pPr marL="558800" indent="-508000" defTabSz="355600">
              <a:spcBef>
                <a:spcPts val="0"/>
              </a:spcBef>
              <a:buClr>
                <a:srgbClr val="FFFFFF"/>
              </a:buClr>
              <a:buSzPct val="100000"/>
              <a:buFont typeface="Menlo Regular"/>
              <a:buAutoNum type="arabicParenR" startAt="1"/>
              <a:defRPr sz="2400"/>
            </a:pPr>
            <a:r>
              <a:t>The web </a:t>
            </a:r>
            <a:r>
              <a:rPr u="sng">
                <a:hlinkClick r:id="rId7" invalidUrl="" action="" tgtFrame="" tooltip="" history="1" highlightClick="0" endSnd="0"/>
              </a:rPr>
              <a:t>page</a:t>
            </a:r>
            <a:r>
              <a:t> of the history technical committee of AIAA Houston contains climate change reporting from Mr. Douglas Yazell from 2016 to 2025 and earlier. In a post dated June 10, 2016, he wrote, “[NASA Alumni League – Johnson Space Center Chapter (NAL-JSC) organized two climate change meetings; September 2011 and October 2011. See the NAL-JSC website for their </a:t>
            </a:r>
            <a:r>
              <a:rPr u="sng">
                <a:hlinkClick r:id="rId8" invalidUrl="" action="" tgtFrame="" tooltip="" history="1" highlightClick="0" endSnd="0"/>
              </a:rPr>
              <a:t>link</a:t>
            </a:r>
            <a:r>
              <a:t> to those charts and a description of the meetings. By 2012, I learned that human-induced climate change requires urgent action, as IPCC’s first Chair Bert Bolin wrote in the conclusion of his 2007 book (A History of the Science and Politics of Climate Change: The Role of the Intergovernmental Panel on Climate Change), and as the </a:t>
            </a:r>
            <a:r>
              <a:rPr u="sng">
                <a:hlinkClick r:id="rId9" invalidUrl="" action="" tgtFrame="" tooltip="" history="1" highlightClick="0" endSnd="0"/>
              </a:rPr>
              <a:t>AGU</a:t>
            </a:r>
            <a:r>
              <a:t> stated in their updated position statement title in August of 2013.]”</a:t>
            </a:r>
          </a:p>
          <a:p>
            <a:pPr marL="558800" indent="-508000" defTabSz="355600">
              <a:spcBef>
                <a:spcPts val="0"/>
              </a:spcBef>
              <a:buClr>
                <a:srgbClr val="FFFFFF"/>
              </a:buClr>
              <a:buSzPct val="100000"/>
              <a:buFont typeface="Menlo Regular"/>
              <a:buAutoNum type="arabicParenR" startAt="1"/>
              <a:defRPr sz="2400"/>
            </a:pPr>
            <a:r>
              <a:t>More AIAA Houston climate change events from the past will be listed here. For example, Professor Gerald R. North of Texas A&amp;M University (TAMU) led an American Geophysical Union (AGU) team which produced a position statement titled, “Human-Induced Climate Change Requires Urgent Action.” The position statement was endorsed by the American Astronomical Society (AAS). He agreed to speak at an AIAA event in NASA/JSC Gilruth Center event, but at the last minute, Professor John Nielson-Gammon of TAMU, the Texas State Climatologist, gave Professor North’s presentation, along with his own presentation. AIAA Houston recorded the audio of that event and we present that on our public website along with a newsletter article and the presentation file.</a:t>
            </a:r>
          </a:p>
          <a:p>
            <a:pPr marL="558800" indent="-508000" defTabSz="355600">
              <a:spcBef>
                <a:spcPts val="0"/>
              </a:spcBef>
              <a:buClr>
                <a:srgbClr val="FFFFFF"/>
              </a:buClr>
              <a:buSzPct val="100000"/>
              <a:buFont typeface="Menlo Regular"/>
              <a:buAutoNum type="arabicParenR" startAt="1"/>
              <a:defRPr sz="2400"/>
            </a:pPr>
            <a:r>
              <a:t>The AIAA Houston dinner meeting of November 3, 2015 featured a program titled, “Climate Change Engineering, Science &amp; Public Policy.” A summary report is featured on the AIAA Houston history technical committee web </a:t>
            </a:r>
            <a:r>
              <a:rPr u="sng">
                <a:hlinkClick r:id="rId7" invalidUrl="" action="" tgtFrame="" tooltip="" history="1" highlightClick="0" endSnd="0"/>
              </a:rPr>
              <a:t>page</a:t>
            </a:r>
            <a:r>
              <a:t>, along with this newsletter </a:t>
            </a:r>
            <a:r>
              <a:rPr u="sng">
                <a:hlinkClick r:id="rId10" invalidUrl="" action="" tgtFrame="" tooltip="" history="1" highlightClick="0" endSnd="0"/>
              </a:rPr>
              <a:t>article</a:t>
            </a:r>
            <a:r>
              <a:t>. “Our venue was the NASA/Johnson Space Center (JSC) Gilruth Center Alamo Ballroom. The 2007 Nobel Peace Prize laureate Dr. Bruce McCarl of Texas A&amp;M was the first of two speakers to confirm his acceptance of our invitation. Our event also featured a presentation from Ian Mills of NASA JSC International Space Station (ISS) Robotics Operations.”</a:t>
            </a:r>
          </a:p>
        </p:txBody>
      </p:sp>
      <p:sp>
        <p:nvSpPr>
          <p:cNvPr id="215" name="[2025 05 15] Thursday, May 15, 2025. Extreme Weather &amp; Changing Climate Town Hall."/>
          <p:cNvSpPr txBox="1"/>
          <p:nvPr/>
        </p:nvSpPr>
        <p:spPr>
          <a:xfrm>
            <a:off x="25654" y="245163"/>
            <a:ext cx="17391279" cy="643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300"/>
            </a:pPr>
            <a:r>
              <a:rPr>
                <a:latin typeface="Graphik Semibold"/>
                <a:ea typeface="Graphik Semibold"/>
                <a:cs typeface="Graphik Semibold"/>
                <a:sym typeface="Graphik Semibold"/>
              </a:rPr>
              <a:t>[2025 05 15]</a:t>
            </a:r>
            <a:r>
              <a:t> Thursday, May 15, 2025. </a:t>
            </a:r>
            <a:r>
              <a:rPr b="1">
                <a:latin typeface="Graphik"/>
                <a:ea typeface="Graphik"/>
                <a:cs typeface="Graphik"/>
                <a:sym typeface="Graphik"/>
              </a:rPr>
              <a:t>Extreme Weather &amp; Changing Climate Town Hall</a:t>
            </a:r>
            <a:r>
              <a:t>.</a:t>
            </a:r>
          </a:p>
        </p:txBody>
      </p:sp>
      <p:sp>
        <p:nvSpPr>
          <p:cNvPr id="216" name="Below is partial list of AIAA Houston climate change events."/>
          <p:cNvSpPr txBox="1"/>
          <p:nvPr/>
        </p:nvSpPr>
        <p:spPr>
          <a:xfrm>
            <a:off x="87883" y="1129759"/>
            <a:ext cx="11530420" cy="66891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Below is partial list of AIAA Houston climate change events. </a:t>
            </a:r>
          </a:p>
        </p:txBody>
      </p:sp>
      <p:sp>
        <p:nvSpPr>
          <p:cNvPr id="217"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pic>
        <p:nvPicPr>
          <p:cNvPr id="218" name="Image" descr="Image"/>
          <p:cNvPicPr>
            <a:picLocks noChangeAspect="1"/>
          </p:cNvPicPr>
          <p:nvPr/>
        </p:nvPicPr>
        <p:blipFill>
          <a:blip r:embed="rId11">
            <a:extLst/>
          </a:blip>
          <a:srcRect l="0" t="0" r="0" b="59776"/>
          <a:stretch>
            <a:fillRect/>
          </a:stretch>
        </p:blipFill>
        <p:spPr>
          <a:xfrm>
            <a:off x="18922206" y="49593"/>
            <a:ext cx="5411688" cy="182478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lide Number"/>
          <p:cNvSpPr txBox="1"/>
          <p:nvPr>
            <p:ph type="sldNum" sz="quarter" idx="2"/>
          </p:nvPr>
        </p:nvSpPr>
        <p:spPr>
          <a:xfrm>
            <a:off x="23558500" y="12458699"/>
            <a:ext cx="271780" cy="42926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 name="[2025 03 25] Tuesday, March 25,  2025. A virtual Lunch-and-Learn. This presentation was recorded. If we publish the recording, we will publish the link here. We saw 58 people attending the online meeting using Teams. “Aero Command and Control Systems (C2"/>
          <p:cNvSpPr txBox="1"/>
          <p:nvPr/>
        </p:nvSpPr>
        <p:spPr>
          <a:xfrm>
            <a:off x="116327" y="1141165"/>
            <a:ext cx="21475069" cy="11916270"/>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55600">
              <a:spcBef>
                <a:spcPts val="0"/>
              </a:spcBef>
              <a:defRPr sz="2400">
                <a:latin typeface="Helvetica Neue"/>
                <a:ea typeface="Helvetica Neue"/>
                <a:cs typeface="Helvetica Neue"/>
                <a:sym typeface="Helvetica Neue"/>
              </a:defRPr>
            </a:pPr>
            <a:r>
              <a:rPr b="1"/>
              <a:t>[2025 03 25]</a:t>
            </a:r>
            <a:r>
              <a:t> Tuesday, March 25,  2025. </a:t>
            </a:r>
            <a:r>
              <a:rPr b="1"/>
              <a:t>A virtual Lunch-and-Learn. </a:t>
            </a:r>
            <a:r>
              <a:t>This presentation was recorded. If we publish the recording, we will publish the link here. We saw 58 people attending the online meeting using Teams.</a:t>
            </a:r>
            <a:br/>
            <a:r>
              <a:t>“</a:t>
            </a:r>
            <a:r>
              <a:rPr b="1"/>
              <a:t>Aero Command and Control Systems (C2)</a:t>
            </a:r>
            <a:r>
              <a:t>” AIAA Houston lunch-n-learn</a:t>
            </a:r>
            <a:br/>
            <a:r>
              <a:t>AIAA Houston is excited to host Dr. Ali Raz, Asst. Director of Intelligent Systems and Integration at the C4I and Cyber Center at George Mason University, for a FREE virtual lunch-n-learn focused on aerospace command and control (C2) systems. Dr. Raz will first introduce the C2 problem space and activities within AIAA’s Information Command and Control Systems (IC2S) technical committee before presenting his research into C2 solutions for mission engineering in complex systems.</a:t>
            </a:r>
          </a:p>
          <a:p>
            <a:pPr defTabSz="355600">
              <a:spcBef>
                <a:spcPts val="0"/>
              </a:spcBef>
              <a:defRPr sz="2400">
                <a:latin typeface="Helvetica Neue"/>
                <a:ea typeface="Helvetica Neue"/>
                <a:cs typeface="Helvetica Neue"/>
                <a:sym typeface="Helvetica Neue"/>
              </a:defRPr>
            </a:pPr>
            <a:br/>
            <a:r>
              <a:rPr b="1"/>
              <a:t>WHAT</a:t>
            </a:r>
            <a:r>
              <a:t>: “Aero Command and Control Systems (C2)” AIAA Houston lunch-n-learn</a:t>
            </a:r>
            <a:br/>
            <a:r>
              <a:rPr b="1"/>
              <a:t>WHEN</a:t>
            </a:r>
            <a:r>
              <a:t>: 11am-12pm CST Tue. March 25</a:t>
            </a:r>
            <a:br/>
            <a:r>
              <a:rPr b="1"/>
              <a:t>WHERE</a:t>
            </a:r>
            <a:r>
              <a:t>: VIRTUAL on Teams</a:t>
            </a:r>
          </a:p>
          <a:p>
            <a:pPr defTabSz="355600">
              <a:spcBef>
                <a:spcPts val="0"/>
              </a:spcBef>
              <a:defRPr sz="2400">
                <a:latin typeface="Helvetica Neue"/>
                <a:ea typeface="Helvetica Neue"/>
                <a:cs typeface="Helvetica Neue"/>
                <a:sym typeface="Helvetica Neue"/>
              </a:defRPr>
            </a:pPr>
            <a:br/>
            <a:r>
              <a:rPr b="1"/>
              <a:t>Abstract</a:t>
            </a:r>
            <a:r>
              <a:t>:</a:t>
            </a:r>
            <a:br/>
            <a:r>
              <a:t>The AIAA Information Command and Control Systems (IC2S) Technical Committee (TC) seeks to address end-to-end solutions for decision making via integration of distributed and heterogeneous set of systems, resources, processes, and policies. IC2S applications are seen in a variety of domains, including both military and commercial applications. For example, in a military context, IC2S may provide operations personnel, warfighters, and decision makers with a common operating picture (COP) of the battlefield, decision aids and synchronization mechanisms; similarly, in a commercial context, IC2S may enable management of air transportation systems or establish space situational awareness by tracking satellites and debris. Command-and-Control (C2) principles remain at the core of modern complex systems and system of systems.</a:t>
            </a:r>
          </a:p>
          <a:p>
            <a:pPr defTabSz="355600">
              <a:spcBef>
                <a:spcPts val="0"/>
              </a:spcBef>
              <a:defRPr sz="2400">
                <a:latin typeface="Helvetica Neue"/>
                <a:ea typeface="Helvetica Neue"/>
                <a:cs typeface="Helvetica Neue"/>
                <a:sym typeface="Helvetica Neue"/>
              </a:defRPr>
            </a:pPr>
            <a:br/>
            <a:r>
              <a:rPr b="1"/>
              <a:t>About Dr. Raz</a:t>
            </a:r>
            <a:br/>
            <a:r>
              <a:t>Dr. Ali Raz is an Assistant Professor at George Mason University Systems Engineering and Operations Research department and an Assistant Director of Intelligent Systems and Integration at the C4I and Cyber Center. Dr. Raz research and teaching interests are in understanding collaborative autonomy and developing systems engineering methodologies for integrating autonomous systems. Raz’s research brings a Systems Engineering perspective, particularly inspired by complex adaptive systems, to information fusion and artificial intelligence/machine learning technologies that form the foundations of collaborative and integrated autonomous systems.</a:t>
            </a:r>
          </a:p>
          <a:p>
            <a:pPr defTabSz="355600">
              <a:spcBef>
                <a:spcPts val="0"/>
              </a:spcBef>
              <a:defRPr sz="2400">
                <a:latin typeface="Helvetica Neue"/>
                <a:ea typeface="Helvetica Neue"/>
                <a:cs typeface="Helvetica Neue"/>
                <a:sym typeface="Helvetica Neue"/>
              </a:defRPr>
            </a:pPr>
            <a:br/>
            <a:r>
              <a:rPr b="1"/>
              <a:t>About AIAA Houston</a:t>
            </a:r>
            <a:br/>
            <a:r>
              <a:t>AIAA Houston advances the American Institute of Aeronautics and Astronautics (AIAA) mission across the Houston, Texas metropolitan area. The Houston section executes a set of high-quality programs throughout the year to provide AIAA members — and the Houston aerospace community at large — with opportunities for continuing education, professional growth, and accomplishment recognition. Events are generally open to the public but may include AIAA member-only perks.</a:t>
            </a:r>
          </a:p>
        </p:txBody>
      </p:sp>
      <p:sp>
        <p:nvSpPr>
          <p:cNvPr id="222" name="[2025 05 15] Thursday, May 15, 2025. Extreme Weather &amp; Changing Climate Town Hall."/>
          <p:cNvSpPr txBox="1"/>
          <p:nvPr/>
        </p:nvSpPr>
        <p:spPr>
          <a:xfrm>
            <a:off x="1663954" y="182107"/>
            <a:ext cx="2105609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a:latin typeface="Graphik Semibold"/>
                <a:ea typeface="Graphik Semibold"/>
                <a:cs typeface="Graphik Semibold"/>
                <a:sym typeface="Graphik Semibold"/>
              </a:rPr>
              <a:t>[2025 05 15]</a:t>
            </a:r>
            <a:r>
              <a:t> Thursday, May 15, 2025. </a:t>
            </a:r>
            <a:r>
              <a:rPr b="1">
                <a:latin typeface="Graphik"/>
                <a:ea typeface="Graphik"/>
                <a:cs typeface="Graphik"/>
                <a:sym typeface="Graphik"/>
              </a:rPr>
              <a:t>Extreme Weather &amp; Changing Climate Town Hall</a:t>
            </a:r>
            <a:r>
              <a:t>.</a:t>
            </a:r>
          </a:p>
        </p:txBody>
      </p:sp>
      <p:sp>
        <p:nvSpPr>
          <p:cNvPr id="223" name="2024-2025…"/>
          <p:cNvSpPr txBox="1"/>
          <p:nvPr/>
        </p:nvSpPr>
        <p:spPr>
          <a:xfrm>
            <a:off x="21950426" y="12891643"/>
            <a:ext cx="2355749" cy="734315"/>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2024-2025</a:t>
            </a:r>
          </a:p>
          <a:p>
            <a:pPr>
              <a:spcBef>
                <a:spcPts val="0"/>
              </a:spcBef>
              <a:defRPr sz="1800"/>
            </a:pPr>
            <a:r>
              <a:t>Events &amp; Publications</a:t>
            </a:r>
          </a:p>
        </p:txBody>
      </p:sp>
      <p:pic>
        <p:nvPicPr>
          <p:cNvPr id="224" name="Image" descr="Image"/>
          <p:cNvPicPr>
            <a:picLocks noChangeAspect="1"/>
          </p:cNvPicPr>
          <p:nvPr/>
        </p:nvPicPr>
        <p:blipFill>
          <a:blip r:embed="rId2">
            <a:extLst/>
          </a:blip>
          <a:srcRect l="0" t="0" r="0" b="59776"/>
          <a:stretch>
            <a:fillRect/>
          </a:stretch>
        </p:blipFill>
        <p:spPr>
          <a:xfrm>
            <a:off x="15201106" y="3514879"/>
            <a:ext cx="6989297" cy="2356739"/>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7_MinimalistDark">
  <a:themeElements>
    <a:clrScheme name="37_MinimalistDark">
      <a:dk1>
        <a:srgbClr val="4B6079"/>
      </a:dk1>
      <a:lt1>
        <a:srgbClr val="FFFFFF"/>
      </a:lt1>
      <a:dk2>
        <a:srgbClr val="6F6F6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7_MinimalistDark">
      <a:majorFont>
        <a:latin typeface="Produkt Extralight"/>
        <a:ea typeface="Produkt Extralight"/>
        <a:cs typeface="Produkt Extralight"/>
      </a:majorFont>
      <a:minorFont>
        <a:latin typeface="Produkt Extralight"/>
        <a:ea typeface="Produkt Extralight"/>
        <a:cs typeface="Produkt Extralight"/>
      </a:minorFont>
    </a:fontScheme>
    <a:fmtScheme name="37_Minimalist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7_MinimalistDark">
  <a:themeElements>
    <a:clrScheme name="37_MinimalistDark">
      <a:dk1>
        <a:srgbClr val="000000"/>
      </a:dk1>
      <a:lt1>
        <a:srgbClr val="FFFFFF"/>
      </a:lt1>
      <a:dk2>
        <a:srgbClr val="6F6F6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7_MinimalistDark">
      <a:majorFont>
        <a:latin typeface="Produkt Extralight"/>
        <a:ea typeface="Produkt Extralight"/>
        <a:cs typeface="Produkt Extralight"/>
      </a:majorFont>
      <a:minorFont>
        <a:latin typeface="Produkt Extralight"/>
        <a:ea typeface="Produkt Extralight"/>
        <a:cs typeface="Produkt Extralight"/>
      </a:minorFont>
    </a:fontScheme>
    <a:fmtScheme name="37_Minimalist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