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257" r:id="rId3"/>
    <p:sldId id="260" r:id="rId4"/>
    <p:sldId id="258" r:id="rId5"/>
    <p:sldId id="343" r:id="rId6"/>
    <p:sldId id="273" r:id="rId7"/>
    <p:sldId id="274" r:id="rId8"/>
    <p:sldId id="272" r:id="rId9"/>
    <p:sldId id="300" r:id="rId10"/>
    <p:sldId id="326" r:id="rId11"/>
    <p:sldId id="276" r:id="rId12"/>
    <p:sldId id="317" r:id="rId13"/>
    <p:sldId id="320" r:id="rId14"/>
    <p:sldId id="323" r:id="rId15"/>
    <p:sldId id="321" r:id="rId16"/>
    <p:sldId id="309" r:id="rId17"/>
    <p:sldId id="311" r:id="rId18"/>
    <p:sldId id="312" r:id="rId19"/>
    <p:sldId id="328" r:id="rId20"/>
    <p:sldId id="284" r:id="rId21"/>
    <p:sldId id="315" r:id="rId22"/>
    <p:sldId id="333" r:id="rId23"/>
    <p:sldId id="275" r:id="rId24"/>
    <p:sldId id="314" r:id="rId25"/>
    <p:sldId id="324" r:id="rId26"/>
    <p:sldId id="266" r:id="rId27"/>
    <p:sldId id="267" r:id="rId28"/>
    <p:sldId id="263" r:id="rId29"/>
    <p:sldId id="259" r:id="rId30"/>
    <p:sldId id="264" r:id="rId31"/>
    <p:sldId id="262" r:id="rId32"/>
    <p:sldId id="265" r:id="rId33"/>
    <p:sldId id="329" r:id="rId34"/>
    <p:sldId id="294" r:id="rId35"/>
    <p:sldId id="279" r:id="rId36"/>
    <p:sldId id="280" r:id="rId37"/>
    <p:sldId id="298" r:id="rId38"/>
    <p:sldId id="339" r:id="rId39"/>
    <p:sldId id="287" r:id="rId40"/>
    <p:sldId id="289" r:id="rId41"/>
    <p:sldId id="335" r:id="rId42"/>
    <p:sldId id="299" r:id="rId43"/>
    <p:sldId id="332" r:id="rId44"/>
    <p:sldId id="338" r:id="rId45"/>
    <p:sldId id="293" r:id="rId46"/>
    <p:sldId id="331" r:id="rId47"/>
    <p:sldId id="334" r:id="rId48"/>
    <p:sldId id="296" r:id="rId49"/>
    <p:sldId id="330" r:id="rId50"/>
    <p:sldId id="301" r:id="rId51"/>
    <p:sldId id="302" r:id="rId52"/>
    <p:sldId id="340" r:id="rId53"/>
    <p:sldId id="341" r:id="rId54"/>
    <p:sldId id="291" r:id="rId55"/>
    <p:sldId id="292" r:id="rId56"/>
    <p:sldId id="277" r:id="rId57"/>
    <p:sldId id="337" r:id="rId58"/>
    <p:sldId id="313" r:id="rId59"/>
    <p:sldId id="319" r:id="rId60"/>
    <p:sldId id="336" r:id="rId61"/>
    <p:sldId id="261" r:id="rId62"/>
    <p:sldId id="327" r:id="rId63"/>
    <p:sldId id="295" r:id="rId64"/>
    <p:sldId id="290" r:id="rId65"/>
    <p:sldId id="325" r:id="rId66"/>
    <p:sldId id="344" r:id="rId67"/>
    <p:sldId id="285" r:id="rId68"/>
    <p:sldId id="286" r:id="rId69"/>
    <p:sldId id="297" r:id="rId70"/>
    <p:sldId id="306" r:id="rId71"/>
    <p:sldId id="308" r:id="rId72"/>
    <p:sldId id="307" r:id="rId73"/>
    <p:sldId id="303" r:id="rId74"/>
    <p:sldId id="304" r:id="rId75"/>
    <p:sldId id="305" r:id="rId76"/>
    <p:sldId id="347" r:id="rId77"/>
    <p:sldId id="34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9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290DA-0725-4142-BBB6-DDC42B5757BB}" type="datetimeFigureOut">
              <a:rPr lang="en-US" smtClean="0"/>
              <a:t>10/23/2020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97EAD-518B-4C88-BD24-5BF2BF44D6D3}" type="slidenum">
              <a:rPr lang="en-US" smtClean="0"/>
              <a:t>‹#›</a:t>
            </a:fld>
            <a:endParaRPr lang="en-US"/>
          </a:p>
        </p:txBody>
      </p:sp>
    </p:spTree>
    <p:extLst>
      <p:ext uri="{BB962C8B-B14F-4D97-AF65-F5344CB8AC3E}">
        <p14:creationId xmlns:p14="http://schemas.microsoft.com/office/powerpoint/2010/main" val="301602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7EAD-518B-4C88-BD24-5BF2BF44D6D3}" type="slidenum">
              <a:rPr lang="en-US" smtClean="0"/>
              <a:t>1</a:t>
            </a:fld>
            <a:endParaRPr lang="en-US"/>
          </a:p>
        </p:txBody>
      </p:sp>
    </p:spTree>
    <p:extLst>
      <p:ext uri="{BB962C8B-B14F-4D97-AF65-F5344CB8AC3E}">
        <p14:creationId xmlns:p14="http://schemas.microsoft.com/office/powerpoint/2010/main" val="242927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7EAD-518B-4C88-BD24-5BF2BF44D6D3}" type="slidenum">
              <a:rPr lang="en-US" smtClean="0"/>
              <a:t>4</a:t>
            </a:fld>
            <a:endParaRPr lang="en-US"/>
          </a:p>
        </p:txBody>
      </p:sp>
    </p:spTree>
    <p:extLst>
      <p:ext uri="{BB962C8B-B14F-4D97-AF65-F5344CB8AC3E}">
        <p14:creationId xmlns:p14="http://schemas.microsoft.com/office/powerpoint/2010/main" val="145253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7EAD-518B-4C88-BD24-5BF2BF44D6D3}" type="slidenum">
              <a:rPr lang="en-US" smtClean="0"/>
              <a:t>22</a:t>
            </a:fld>
            <a:endParaRPr lang="en-US"/>
          </a:p>
        </p:txBody>
      </p:sp>
    </p:spTree>
    <p:extLst>
      <p:ext uri="{BB962C8B-B14F-4D97-AF65-F5344CB8AC3E}">
        <p14:creationId xmlns:p14="http://schemas.microsoft.com/office/powerpoint/2010/main" val="85458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7EAD-518B-4C88-BD24-5BF2BF44D6D3}" type="slidenum">
              <a:rPr lang="en-US" smtClean="0"/>
              <a:t>23</a:t>
            </a:fld>
            <a:endParaRPr lang="en-US"/>
          </a:p>
        </p:txBody>
      </p:sp>
    </p:spTree>
    <p:extLst>
      <p:ext uri="{BB962C8B-B14F-4D97-AF65-F5344CB8AC3E}">
        <p14:creationId xmlns:p14="http://schemas.microsoft.com/office/powerpoint/2010/main" val="369380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7EAD-518B-4C88-BD24-5BF2BF44D6D3}" type="slidenum">
              <a:rPr lang="en-US" smtClean="0"/>
              <a:t>62</a:t>
            </a:fld>
            <a:endParaRPr lang="en-US"/>
          </a:p>
        </p:txBody>
      </p:sp>
    </p:spTree>
    <p:extLst>
      <p:ext uri="{BB962C8B-B14F-4D97-AF65-F5344CB8AC3E}">
        <p14:creationId xmlns:p14="http://schemas.microsoft.com/office/powerpoint/2010/main" val="409950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228600" y="1981200"/>
            <a:ext cx="8610600" cy="34252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5441" y="2133600"/>
            <a:ext cx="8341360" cy="241807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5441" y="4559276"/>
            <a:ext cx="8341359"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5441" y="2133600"/>
            <a:ext cx="8341360" cy="308356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5441" y="4648200"/>
            <a:ext cx="834136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345442" y="2133600"/>
            <a:ext cx="8341360" cy="2285999"/>
          </a:xfrm>
        </p:spPr>
        <p:txBody>
          <a:bodyPr anchor="ctr" anchorCtr="0">
            <a:noAutofit/>
          </a:bodyPr>
          <a:lstStyle>
            <a:lvl1pPr>
              <a:defRPr sz="4000">
                <a:solidFill>
                  <a:schemeClr val="accent1">
                    <a:lumMod val="50000"/>
                  </a:schemeClr>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FF0B6-15F0-4725-88D0-D3F738961BB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FF0B6-15F0-4725-88D0-D3F738961B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FF0B6-15F0-4725-88D0-D3F738961BB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ED8FF0B6-15F0-4725-88D0-D3F738961BB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userDrawn="1"/>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143000" y="6400800"/>
            <a:ext cx="6781800" cy="320675"/>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077200" y="6477000"/>
            <a:ext cx="609600" cy="244475"/>
          </a:xfrm>
          <a:prstGeom prst="rect">
            <a:avLst/>
          </a:prstGeom>
        </p:spPr>
        <p:txBody>
          <a:bodyPr vert="horz" lIns="91440" tIns="45720" rIns="91440" bIns="45720" rtlCol="0" anchor="ctr"/>
          <a:lstStyle>
            <a:lvl1pPr algn="r">
              <a:defRPr sz="1100">
                <a:solidFill>
                  <a:schemeClr val="tx2"/>
                </a:solidFill>
              </a:defRPr>
            </a:lvl1pPr>
          </a:lstStyle>
          <a:p>
            <a:fld id="{ED8FF0B6-15F0-4725-88D0-D3F738961BB9}"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performity.com/Resources/Space/space.html" TargetMode="External"/><Relationship Id="rId2" Type="http://schemas.openxmlformats.org/officeDocument/2006/relationships/hyperlink" Target="https://gregstanleyandassociates.com/whitepapers/whitepaper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38401"/>
            <a:ext cx="8305800" cy="2007834"/>
          </a:xfrm>
        </p:spPr>
        <p:txBody>
          <a:bodyPr/>
          <a:lstStyle/>
          <a:p>
            <a:r>
              <a:rPr lang="en-US" dirty="0"/>
              <a:t>Biosphere 2: a space settlement prototype 30 years ahead of its time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368" y="117088"/>
            <a:ext cx="5714999" cy="1915868"/>
          </a:xfrm>
          <a:prstGeom prst="rect">
            <a:avLst/>
          </a:prstGeom>
        </p:spPr>
      </p:pic>
      <p:sp>
        <p:nvSpPr>
          <p:cNvPr id="6" name="Subtitle 2"/>
          <p:cNvSpPr txBox="1">
            <a:spLocks/>
          </p:cNvSpPr>
          <p:nvPr/>
        </p:nvSpPr>
        <p:spPr>
          <a:xfrm>
            <a:off x="497841" y="4800600"/>
            <a:ext cx="8341360" cy="4572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1800" kern="1200" cap="all" spc="30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a:t>SYSTEMS Biology for sustainable life outside earth</a:t>
            </a:r>
            <a:endParaRPr lang="en-US" dirty="0"/>
          </a:p>
        </p:txBody>
      </p:sp>
      <p:sp>
        <p:nvSpPr>
          <p:cNvPr id="3" name="Subtitle 2"/>
          <p:cNvSpPr>
            <a:spLocks noGrp="1"/>
          </p:cNvSpPr>
          <p:nvPr>
            <p:ph type="subTitle" idx="1"/>
          </p:nvPr>
        </p:nvSpPr>
        <p:spPr>
          <a:xfrm>
            <a:off x="304800" y="5562600"/>
            <a:ext cx="8341360" cy="1066800"/>
          </a:xfrm>
        </p:spPr>
        <p:txBody>
          <a:bodyPr>
            <a:normAutofit/>
          </a:bodyPr>
          <a:lstStyle/>
          <a:p>
            <a:r>
              <a:rPr lang="en-US" dirty="0">
                <a:solidFill>
                  <a:schemeClr val="tx1"/>
                </a:solidFill>
              </a:rPr>
              <a:t>Dr. Greg Stanley</a:t>
            </a:r>
          </a:p>
          <a:p>
            <a:r>
              <a:rPr lang="en-US" dirty="0">
                <a:solidFill>
                  <a:schemeClr val="tx1"/>
                </a:solidFill>
              </a:rPr>
              <a:t>Presentation OCT 24, 2020, to</a:t>
            </a:r>
          </a:p>
          <a:p>
            <a:r>
              <a:rPr lang="en-US" dirty="0">
                <a:solidFill>
                  <a:schemeClr val="tx1"/>
                </a:solidFill>
              </a:rPr>
              <a:t>AIAA HOUSTON – Annual TECHNICAL SYMPOSIUM 2020</a:t>
            </a:r>
          </a:p>
          <a:p>
            <a:endParaRPr lang="en-US" dirty="0">
              <a:solidFill>
                <a:schemeClr val="tx1"/>
              </a:solidFill>
            </a:endParaRPr>
          </a:p>
        </p:txBody>
      </p:sp>
    </p:spTree>
    <p:extLst>
      <p:ext uri="{BB962C8B-B14F-4D97-AF65-F5344CB8AC3E}">
        <p14:creationId xmlns:p14="http://schemas.microsoft.com/office/powerpoint/2010/main" val="19614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overview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476545"/>
            <a:ext cx="8839200" cy="5253241"/>
          </a:xfrm>
          <a:prstGeom prst="rect">
            <a:avLst/>
          </a:prstGeom>
        </p:spPr>
      </p:pic>
    </p:spTree>
    <p:extLst>
      <p:ext uri="{BB962C8B-B14F-4D97-AF65-F5344CB8AC3E}">
        <p14:creationId xmlns:p14="http://schemas.microsoft.com/office/powerpoint/2010/main" val="37075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rainforest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123950"/>
            <a:ext cx="7543800" cy="5657850"/>
          </a:xfrm>
        </p:spPr>
      </p:pic>
    </p:spTree>
    <p:extLst>
      <p:ext uri="{BB962C8B-B14F-4D97-AF65-F5344CB8AC3E}">
        <p14:creationId xmlns:p14="http://schemas.microsoft.com/office/powerpoint/2010/main" val="176414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Rainforest lowlands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27" y="2354960"/>
            <a:ext cx="8956839" cy="3664840"/>
          </a:xfrm>
        </p:spPr>
      </p:pic>
    </p:spTree>
    <p:extLst>
      <p:ext uri="{BB962C8B-B14F-4D97-AF65-F5344CB8AC3E}">
        <p14:creationId xmlns:p14="http://schemas.microsoft.com/office/powerpoint/2010/main" val="367315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Ocean, view towards marsh and wave maker, savannah at right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585" y="1752600"/>
            <a:ext cx="6822830" cy="4572000"/>
          </a:xfrm>
        </p:spPr>
      </p:pic>
    </p:spTree>
    <p:extLst>
      <p:ext uri="{BB962C8B-B14F-4D97-AF65-F5344CB8AC3E}">
        <p14:creationId xmlns:p14="http://schemas.microsoft.com/office/powerpoint/2010/main" val="119375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Mangrove Marsh, with terracing somewhat visible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1428750"/>
            <a:ext cx="7086600" cy="5314950"/>
          </a:xfrm>
          <a:prstGeom prst="rect">
            <a:avLst/>
          </a:prstGeom>
        </p:spPr>
      </p:pic>
    </p:spTree>
    <p:extLst>
      <p:ext uri="{BB962C8B-B14F-4D97-AF65-F5344CB8AC3E}">
        <p14:creationId xmlns:p14="http://schemas.microsoft.com/office/powerpoint/2010/main" val="111750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savannah towards rainforest, overlooking marsh, ocean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52550"/>
            <a:ext cx="7239000" cy="5429250"/>
          </a:xfrm>
        </p:spPr>
      </p:pic>
    </p:spTree>
    <p:extLst>
      <p:ext uri="{BB962C8B-B14F-4D97-AF65-F5344CB8AC3E}">
        <p14:creationId xmlns:p14="http://schemas.microsoft.com/office/powerpoint/2010/main" val="106053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Savannah thorn scrub overlooking desert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09700"/>
            <a:ext cx="7162800" cy="5372100"/>
          </a:xfrm>
        </p:spPr>
      </p:pic>
    </p:spTree>
    <p:extLst>
      <p:ext uri="{BB962C8B-B14F-4D97-AF65-F5344CB8AC3E}">
        <p14:creationId xmlns:p14="http://schemas.microsoft.com/office/powerpoint/2010/main" val="223926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Fog desert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09700"/>
            <a:ext cx="7162800" cy="5372100"/>
          </a:xfrm>
        </p:spPr>
      </p:pic>
    </p:spTree>
    <p:extLst>
      <p:ext uri="{BB962C8B-B14F-4D97-AF65-F5344CB8AC3E}">
        <p14:creationId xmlns:p14="http://schemas.microsoft.com/office/powerpoint/2010/main" val="408633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Intensive agricultural biome (IAB)</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752600"/>
            <a:ext cx="7162801" cy="4867623"/>
          </a:xfrm>
        </p:spPr>
      </p:pic>
    </p:spTree>
    <p:extLst>
      <p:ext uri="{BB962C8B-B14F-4D97-AF65-F5344CB8AC3E}">
        <p14:creationId xmlns:p14="http://schemas.microsoft.com/office/powerpoint/2010/main" val="241229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Pygmy goats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52600"/>
            <a:ext cx="8534401" cy="4790277"/>
          </a:xfrm>
          <a:prstGeom prst="rect">
            <a:avLst/>
          </a:prstGeom>
        </p:spPr>
      </p:pic>
    </p:spTree>
    <p:extLst>
      <p:ext uri="{BB962C8B-B14F-4D97-AF65-F5344CB8AC3E}">
        <p14:creationId xmlns:p14="http://schemas.microsoft.com/office/powerpoint/2010/main" val="162108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biosphere</a:t>
            </a:r>
          </a:p>
        </p:txBody>
      </p:sp>
      <p:sp>
        <p:nvSpPr>
          <p:cNvPr id="3" name="Content Placeholder 2"/>
          <p:cNvSpPr>
            <a:spLocks noGrp="1"/>
          </p:cNvSpPr>
          <p:nvPr>
            <p:ph idx="1"/>
          </p:nvPr>
        </p:nvSpPr>
        <p:spPr/>
        <p:txBody>
          <a:bodyPr/>
          <a:lstStyle/>
          <a:p>
            <a:r>
              <a:rPr lang="en-US" dirty="0"/>
              <a:t>All ecosystems inside an “enclosed” volume</a:t>
            </a:r>
          </a:p>
          <a:p>
            <a:r>
              <a:rPr lang="en-US" dirty="0"/>
              <a:t>Closed system materially (or almost)</a:t>
            </a:r>
          </a:p>
          <a:p>
            <a:r>
              <a:rPr lang="en-US" dirty="0"/>
              <a:t>Open system for energy and information</a:t>
            </a:r>
          </a:p>
          <a:p>
            <a:r>
              <a:rPr lang="en-US" dirty="0"/>
              <a:t>Includes atmosphere, seas, geological processes</a:t>
            </a:r>
          </a:p>
          <a:p>
            <a:r>
              <a:rPr lang="en-US" dirty="0"/>
              <a:t>Sustainable, self regulating given just energy input</a:t>
            </a:r>
          </a:p>
          <a:p>
            <a:pPr marL="11430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114188"/>
            <a:ext cx="2025544" cy="20445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973" y="4648200"/>
            <a:ext cx="3124200" cy="971550"/>
          </a:xfrm>
          <a:prstGeom prst="rect">
            <a:avLst/>
          </a:prstGeom>
        </p:spPr>
      </p:pic>
      <p:sp>
        <p:nvSpPr>
          <p:cNvPr id="6" name="TextBox 5"/>
          <p:cNvSpPr txBox="1"/>
          <p:nvPr/>
        </p:nvSpPr>
        <p:spPr>
          <a:xfrm>
            <a:off x="1600200" y="6210463"/>
            <a:ext cx="609600" cy="369332"/>
          </a:xfrm>
          <a:prstGeom prst="rect">
            <a:avLst/>
          </a:prstGeom>
          <a:noFill/>
        </p:spPr>
        <p:txBody>
          <a:bodyPr wrap="square" rtlCol="0">
            <a:spAutoFit/>
          </a:bodyPr>
          <a:lstStyle/>
          <a:p>
            <a:r>
              <a:rPr lang="en-US" b="1" dirty="0"/>
              <a:t>1</a:t>
            </a:r>
          </a:p>
        </p:txBody>
      </p:sp>
      <p:sp>
        <p:nvSpPr>
          <p:cNvPr id="7" name="TextBox 6"/>
          <p:cNvSpPr txBox="1"/>
          <p:nvPr/>
        </p:nvSpPr>
        <p:spPr>
          <a:xfrm>
            <a:off x="4555273" y="6177157"/>
            <a:ext cx="609600" cy="369332"/>
          </a:xfrm>
          <a:prstGeom prst="rect">
            <a:avLst/>
          </a:prstGeom>
          <a:noFill/>
        </p:spPr>
        <p:txBody>
          <a:bodyPr wrap="square" rtlCol="0">
            <a:spAutoFit/>
          </a:bodyPr>
          <a:lstStyle/>
          <a:p>
            <a:r>
              <a:rPr lang="en-US" b="1" dirty="0"/>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861" y="4246747"/>
            <a:ext cx="1250288" cy="1779420"/>
          </a:xfrm>
          <a:prstGeom prst="rect">
            <a:avLst/>
          </a:prstGeom>
        </p:spPr>
      </p:pic>
      <p:sp>
        <p:nvSpPr>
          <p:cNvPr id="9" name="TextBox 8"/>
          <p:cNvSpPr txBox="1"/>
          <p:nvPr/>
        </p:nvSpPr>
        <p:spPr>
          <a:xfrm>
            <a:off x="6781800" y="6210463"/>
            <a:ext cx="1828801" cy="369332"/>
          </a:xfrm>
          <a:prstGeom prst="rect">
            <a:avLst/>
          </a:prstGeom>
          <a:noFill/>
        </p:spPr>
        <p:txBody>
          <a:bodyPr wrap="square" rtlCol="0">
            <a:spAutoFit/>
          </a:bodyPr>
          <a:lstStyle/>
          <a:p>
            <a:r>
              <a:rPr lang="en-US" dirty="0"/>
              <a:t>“</a:t>
            </a:r>
            <a:r>
              <a:rPr lang="en-US" dirty="0" err="1"/>
              <a:t>EcoSphere</a:t>
            </a:r>
            <a:r>
              <a:rPr lang="en-US" baseline="30000" dirty="0"/>
              <a:t>®</a:t>
            </a:r>
            <a:r>
              <a:rPr lang="en-US" dirty="0"/>
              <a:t>”</a:t>
            </a:r>
          </a:p>
        </p:txBody>
      </p:sp>
    </p:spTree>
    <p:extLst>
      <p:ext uri="{BB962C8B-B14F-4D97-AF65-F5344CB8AC3E}">
        <p14:creationId xmlns:p14="http://schemas.microsoft.com/office/powerpoint/2010/main" val="1251667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Technosphere</a:t>
            </a:r>
            <a:r>
              <a:rPr lang="en-US" dirty="0"/>
              <a:t>” </a:t>
            </a:r>
            <a:br>
              <a:rPr lang="en-US" dirty="0"/>
            </a:br>
            <a:r>
              <a:rPr lang="en-US" dirty="0" err="1"/>
              <a:t>a.k.a</a:t>
            </a:r>
            <a:r>
              <a:rPr lang="en-US" dirty="0"/>
              <a:t> infrastructure in basement</a:t>
            </a:r>
          </a:p>
        </p:txBody>
      </p:sp>
      <p:sp>
        <p:nvSpPr>
          <p:cNvPr id="3" name="Content Placeholder 2"/>
          <p:cNvSpPr>
            <a:spLocks noGrp="1"/>
          </p:cNvSpPr>
          <p:nvPr>
            <p:ph idx="1"/>
          </p:nvPr>
        </p:nvSpPr>
        <p:spPr>
          <a:xfrm>
            <a:off x="457200" y="1752600"/>
            <a:ext cx="8229600" cy="4724400"/>
          </a:xfrm>
        </p:spPr>
        <p:txBody>
          <a:bodyPr>
            <a:normAutofit/>
          </a:bodyPr>
          <a:lstStyle/>
          <a:p>
            <a:r>
              <a:rPr lang="en-US" dirty="0">
                <a:sym typeface="Wingdings" panose="05000000000000000000" pitchFamily="2" charset="2"/>
              </a:rPr>
              <a:t>HVAC (Heating, Ventilating, Air Conditioning)</a:t>
            </a:r>
          </a:p>
          <a:p>
            <a:pPr lvl="1"/>
            <a:r>
              <a:rPr lang="en-US" dirty="0">
                <a:sym typeface="Wingdings" panose="05000000000000000000" pitchFamily="2" charset="2"/>
              </a:rPr>
              <a:t>26 AHUs (Air Handling Units) – 14 large, 12 smaller cooling-only</a:t>
            </a:r>
          </a:p>
          <a:p>
            <a:pPr lvl="1"/>
            <a:r>
              <a:rPr lang="en-US" dirty="0">
                <a:sym typeface="Wingdings" panose="05000000000000000000" pitchFamily="2" charset="2"/>
              </a:rPr>
              <a:t>Heating, cooling, condensing water for drinking and “rain”</a:t>
            </a:r>
          </a:p>
          <a:p>
            <a:pPr lvl="1"/>
            <a:r>
              <a:rPr lang="en-US" dirty="0"/>
              <a:t>Peak air recirculation rate of 1 million </a:t>
            </a:r>
            <a:r>
              <a:rPr lang="en-US" dirty="0" err="1"/>
              <a:t>cu.ft</a:t>
            </a:r>
            <a:r>
              <a:rPr lang="en-US" dirty="0"/>
              <a:t>./min.</a:t>
            </a:r>
            <a:endParaRPr lang="en-US" dirty="0">
              <a:sym typeface="Wingdings" panose="05000000000000000000" pitchFamily="2" charset="2"/>
            </a:endParaRPr>
          </a:p>
          <a:p>
            <a:r>
              <a:rPr lang="en-US" dirty="0">
                <a:sym typeface="Wingdings" panose="05000000000000000000" pitchFamily="2" charset="2"/>
              </a:rPr>
              <a:t>120 pumps, plumbing, wiring</a:t>
            </a:r>
          </a:p>
          <a:p>
            <a:r>
              <a:rPr lang="en-US" dirty="0">
                <a:sym typeface="Wingdings" panose="05000000000000000000" pitchFamily="2" charset="2"/>
              </a:rPr>
              <a:t>Tanks for water storage</a:t>
            </a:r>
          </a:p>
          <a:p>
            <a:r>
              <a:rPr lang="en-US" dirty="0">
                <a:sym typeface="Wingdings" panose="05000000000000000000" pitchFamily="2" charset="2"/>
              </a:rPr>
              <a:t>Crop storage</a:t>
            </a:r>
          </a:p>
          <a:p>
            <a:r>
              <a:rPr lang="en-US" dirty="0">
                <a:sym typeface="Wingdings" panose="05000000000000000000" pitchFamily="2" charset="2"/>
              </a:rPr>
              <a:t>Machine shop</a:t>
            </a:r>
          </a:p>
          <a:p>
            <a:r>
              <a:rPr lang="en-US" dirty="0">
                <a:sym typeface="Wingdings" panose="05000000000000000000" pitchFamily="2" charset="2"/>
              </a:rPr>
              <a:t>Algae-based nutrient removal system for ocean</a:t>
            </a:r>
          </a:p>
        </p:txBody>
      </p:sp>
    </p:spTree>
    <p:extLst>
      <p:ext uri="{BB962C8B-B14F-4D97-AF65-F5344CB8AC3E}">
        <p14:creationId xmlns:p14="http://schemas.microsoft.com/office/powerpoint/2010/main" val="1220779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Technosphere</a:t>
            </a:r>
            <a:r>
              <a:rPr lang="en-US" dirty="0"/>
              <a:t> (basement)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100" y="1676400"/>
            <a:ext cx="6527800" cy="4895850"/>
          </a:xfrm>
        </p:spPr>
      </p:pic>
    </p:spTree>
    <p:extLst>
      <p:ext uri="{BB962C8B-B14F-4D97-AF65-F5344CB8AC3E}">
        <p14:creationId xmlns:p14="http://schemas.microsoft.com/office/powerpoint/2010/main" val="397455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a:t>
            </a:r>
            <a:r>
              <a:rPr lang="en-US" baseline="-25000" dirty="0"/>
              <a:t>2</a:t>
            </a:r>
            <a:r>
              <a:rPr lang="en-US" dirty="0"/>
              <a:t> scrubber </a:t>
            </a:r>
          </a:p>
        </p:txBody>
      </p:sp>
      <p:sp>
        <p:nvSpPr>
          <p:cNvPr id="3" name="Content Placeholder 2"/>
          <p:cNvSpPr>
            <a:spLocks noGrp="1"/>
          </p:cNvSpPr>
          <p:nvPr>
            <p:ph idx="1"/>
          </p:nvPr>
        </p:nvSpPr>
        <p:spPr>
          <a:xfrm>
            <a:off x="457200" y="1600200"/>
            <a:ext cx="8229600" cy="5105400"/>
          </a:xfrm>
        </p:spPr>
        <p:txBody>
          <a:bodyPr>
            <a:normAutofit/>
          </a:bodyPr>
          <a:lstStyle/>
          <a:p>
            <a:r>
              <a:rPr lang="en-US" dirty="0">
                <a:sym typeface="Wingdings" panose="05000000000000000000" pitchFamily="2" charset="2"/>
              </a:rPr>
              <a:t>CO</a:t>
            </a:r>
            <a:r>
              <a:rPr lang="en-US" baseline="-25000" dirty="0">
                <a:sym typeface="Wingdings" panose="05000000000000000000" pitchFamily="2" charset="2"/>
              </a:rPr>
              <a:t>2</a:t>
            </a:r>
            <a:r>
              <a:rPr lang="en-US" dirty="0">
                <a:sym typeface="Wingdings" panose="05000000000000000000" pitchFamily="2" charset="2"/>
              </a:rPr>
              <a:t> scrubber secretly added very late in project</a:t>
            </a:r>
          </a:p>
          <a:p>
            <a:pPr lvl="1"/>
            <a:r>
              <a:rPr lang="en-US" dirty="0">
                <a:sym typeface="Wingdings" panose="05000000000000000000" pitchFamily="2" charset="2"/>
              </a:rPr>
              <a:t>Chemical, not the metal oxide as in space shuttle</a:t>
            </a:r>
          </a:p>
          <a:p>
            <a:r>
              <a:rPr lang="en-US" dirty="0">
                <a:sym typeface="Wingdings" panose="05000000000000000000" pitchFamily="2" charset="2"/>
              </a:rPr>
              <a:t>Controversial when revealed later</a:t>
            </a:r>
          </a:p>
          <a:p>
            <a:pPr lvl="1"/>
            <a:r>
              <a:rPr lang="en-US" dirty="0">
                <a:sym typeface="Wingdings" panose="05000000000000000000" pitchFamily="2" charset="2"/>
              </a:rPr>
              <a:t>Many thought it violated “sustainability” spirit of the project</a:t>
            </a:r>
          </a:p>
          <a:p>
            <a:pPr lvl="1"/>
            <a:r>
              <a:rPr lang="en-US" dirty="0">
                <a:sym typeface="Wingdings" panose="05000000000000000000" pitchFamily="2" charset="2"/>
              </a:rPr>
              <a:t>Secrecy vs transparency issue</a:t>
            </a:r>
          </a:p>
          <a:p>
            <a:r>
              <a:rPr lang="en-US" dirty="0">
                <a:sym typeface="Wingdings" panose="05000000000000000000" pitchFamily="2" charset="2"/>
              </a:rPr>
              <a:t>Sustainability purist vs today’s pragmatist issue</a:t>
            </a:r>
          </a:p>
          <a:p>
            <a:pPr lvl="1"/>
            <a:r>
              <a:rPr lang="en-US" dirty="0">
                <a:sym typeface="Wingdings" panose="05000000000000000000" pitchFamily="2" charset="2"/>
              </a:rPr>
              <a:t>Now, space travel is ALL “</a:t>
            </a:r>
            <a:r>
              <a:rPr lang="en-US" dirty="0" err="1">
                <a:sym typeface="Wingdings" panose="05000000000000000000" pitchFamily="2" charset="2"/>
              </a:rPr>
              <a:t>technosphere</a:t>
            </a:r>
            <a:r>
              <a:rPr lang="en-US" dirty="0">
                <a:sym typeface="Wingdings" panose="05000000000000000000" pitchFamily="2" charset="2"/>
              </a:rPr>
              <a:t>”, and we need to start introducing biology to increase sustainability</a:t>
            </a:r>
          </a:p>
          <a:p>
            <a:pPr lvl="1"/>
            <a:r>
              <a:rPr lang="en-US" dirty="0">
                <a:sym typeface="Wingdings" panose="05000000000000000000" pitchFamily="2" charset="2"/>
              </a:rPr>
              <a:t>This project started at the other extreme:  get as close as possible to a sustainable biosphere </a:t>
            </a:r>
          </a:p>
          <a:p>
            <a:pPr lvl="1"/>
            <a:r>
              <a:rPr lang="en-US" dirty="0">
                <a:sym typeface="Wingdings" panose="05000000000000000000" pitchFamily="2" charset="2"/>
              </a:rPr>
              <a:t>Reality:  future systems will be hybrid for a long time</a:t>
            </a:r>
          </a:p>
        </p:txBody>
      </p:sp>
    </p:spTree>
    <p:extLst>
      <p:ext uri="{BB962C8B-B14F-4D97-AF65-F5344CB8AC3E}">
        <p14:creationId xmlns:p14="http://schemas.microsoft.com/office/powerpoint/2010/main" val="126381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Biosphere 2:  other features</a:t>
            </a:r>
          </a:p>
        </p:txBody>
      </p:sp>
      <p:sp>
        <p:nvSpPr>
          <p:cNvPr id="3" name="Content Placeholder 2"/>
          <p:cNvSpPr>
            <a:spLocks noGrp="1"/>
          </p:cNvSpPr>
          <p:nvPr>
            <p:ph idx="1"/>
          </p:nvPr>
        </p:nvSpPr>
        <p:spPr>
          <a:xfrm>
            <a:off x="457200" y="1752600"/>
            <a:ext cx="8229600" cy="4876800"/>
          </a:xfrm>
        </p:spPr>
        <p:txBody>
          <a:bodyPr>
            <a:normAutofit/>
          </a:bodyPr>
          <a:lstStyle/>
          <a:p>
            <a:r>
              <a:rPr lang="en-US" dirty="0">
                <a:sym typeface="Wingdings" panose="05000000000000000000" pitchFamily="2" charset="2"/>
              </a:rPr>
              <a:t>Ponds, streams, waterfalls</a:t>
            </a:r>
          </a:p>
          <a:p>
            <a:r>
              <a:rPr lang="en-US" dirty="0">
                <a:sym typeface="Wingdings" panose="05000000000000000000" pitchFamily="2" charset="2"/>
              </a:rPr>
              <a:t>Monitoring systems for air, water, soil (2500 sensors, analyzers, lab)</a:t>
            </a:r>
          </a:p>
          <a:p>
            <a:r>
              <a:rPr lang="en-US" dirty="0"/>
              <a:t>Two “Lungs” (1 million </a:t>
            </a:r>
            <a:r>
              <a:rPr lang="en-US" dirty="0" err="1"/>
              <a:t>cu.ft</a:t>
            </a:r>
            <a:r>
              <a:rPr lang="en-US" dirty="0"/>
              <a:t>. each)</a:t>
            </a:r>
          </a:p>
          <a:p>
            <a:pPr lvl="1"/>
            <a:r>
              <a:rPr lang="en-US" dirty="0"/>
              <a:t>Provide constant pressure slightly above atmospheric</a:t>
            </a:r>
          </a:p>
          <a:p>
            <a:pPr lvl="1"/>
            <a:r>
              <a:rPr lang="en-US" dirty="0"/>
              <a:t>Avoid blowing out or imploding glass due to temperature changes </a:t>
            </a:r>
            <a:r>
              <a:rPr lang="en-US" i="1" dirty="0"/>
              <a:t>(remember the ideal gas law!)</a:t>
            </a:r>
          </a:p>
          <a:p>
            <a:pPr lvl="1"/>
            <a:r>
              <a:rPr lang="en-US" dirty="0"/>
              <a:t>Ensure leaks are outward, not inward (contaminate experiment)</a:t>
            </a:r>
          </a:p>
          <a:p>
            <a:pPr lvl="1"/>
            <a:r>
              <a:rPr lang="en-US" dirty="0"/>
              <a:t>Like a floating roof tank</a:t>
            </a:r>
          </a:p>
          <a:p>
            <a:pPr lvl="2"/>
            <a:r>
              <a:rPr lang="en-US" dirty="0">
                <a:sym typeface="Wingdings" panose="05000000000000000000" pitchFamily="2" charset="2"/>
              </a:rPr>
              <a:t>16-ton aluminum disk, 4 tons of synthetic rubber membrane</a:t>
            </a:r>
            <a:endParaRPr lang="en-US" dirty="0"/>
          </a:p>
          <a:p>
            <a:pPr lvl="2"/>
            <a:r>
              <a:rPr lang="en-US" dirty="0">
                <a:sym typeface="Wingdings" panose="05000000000000000000" pitchFamily="2" charset="2"/>
              </a:rPr>
              <a:t>Disk level goes up and down during the day</a:t>
            </a:r>
          </a:p>
        </p:txBody>
      </p:sp>
    </p:spTree>
    <p:extLst>
      <p:ext uri="{BB962C8B-B14F-4D97-AF65-F5344CB8AC3E}">
        <p14:creationId xmlns:p14="http://schemas.microsoft.com/office/powerpoint/2010/main" val="71239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400" y="1676400"/>
            <a:ext cx="6807200" cy="5105400"/>
          </a:xfrm>
        </p:spPr>
      </p:pic>
      <p:sp>
        <p:nvSpPr>
          <p:cNvPr id="2" name="Title 1"/>
          <p:cNvSpPr>
            <a:spLocks noGrp="1"/>
          </p:cNvSpPr>
          <p:nvPr>
            <p:ph type="title"/>
          </p:nvPr>
        </p:nvSpPr>
        <p:spPr/>
        <p:txBody>
          <a:bodyPr/>
          <a:lstStyle/>
          <a:p>
            <a:r>
              <a:rPr lang="en-US" dirty="0"/>
              <a:t>South Lung, inside view</a:t>
            </a:r>
          </a:p>
        </p:txBody>
      </p:sp>
    </p:spTree>
    <p:extLst>
      <p:ext uri="{BB962C8B-B14F-4D97-AF65-F5344CB8AC3E}">
        <p14:creationId xmlns:p14="http://schemas.microsoft.com/office/powerpoint/2010/main" val="3577836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400174"/>
            <a:ext cx="7124700" cy="5343525"/>
          </a:xfrm>
          <a:prstGeom prst="rect">
            <a:avLst/>
          </a:prstGeom>
        </p:spPr>
      </p:pic>
      <p:sp>
        <p:nvSpPr>
          <p:cNvPr id="2" name="Title 1"/>
          <p:cNvSpPr>
            <a:spLocks noGrp="1"/>
          </p:cNvSpPr>
          <p:nvPr>
            <p:ph type="title"/>
          </p:nvPr>
        </p:nvSpPr>
        <p:spPr/>
        <p:txBody>
          <a:bodyPr>
            <a:normAutofit fontScale="90000"/>
          </a:bodyPr>
          <a:lstStyle/>
          <a:p>
            <a:r>
              <a:rPr lang="en-US" dirty="0"/>
              <a:t>Tunnel between lung and main buildings</a:t>
            </a:r>
          </a:p>
        </p:txBody>
      </p:sp>
    </p:spTree>
    <p:extLst>
      <p:ext uri="{BB962C8B-B14F-4D97-AF65-F5344CB8AC3E}">
        <p14:creationId xmlns:p14="http://schemas.microsoft.com/office/powerpoint/2010/main" val="3815715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Design a biosphere?</a:t>
            </a:r>
          </a:p>
        </p:txBody>
      </p:sp>
      <p:sp>
        <p:nvSpPr>
          <p:cNvPr id="3" name="Content Placeholder 2"/>
          <p:cNvSpPr>
            <a:spLocks noGrp="1"/>
          </p:cNvSpPr>
          <p:nvPr>
            <p:ph idx="1"/>
          </p:nvPr>
        </p:nvSpPr>
        <p:spPr/>
        <p:txBody>
          <a:bodyPr/>
          <a:lstStyle/>
          <a:p>
            <a:r>
              <a:rPr lang="en-US" dirty="0"/>
              <a:t>What were the goals?</a:t>
            </a:r>
          </a:p>
          <a:p>
            <a:r>
              <a:rPr lang="en-US" dirty="0"/>
              <a:t>What were the constraints?</a:t>
            </a:r>
          </a:p>
          <a:p>
            <a:endParaRPr lang="en-US" dirty="0"/>
          </a:p>
        </p:txBody>
      </p:sp>
    </p:spTree>
    <p:extLst>
      <p:ext uri="{BB962C8B-B14F-4D97-AF65-F5344CB8AC3E}">
        <p14:creationId xmlns:p14="http://schemas.microsoft.com/office/powerpoint/2010/main" val="273293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biosphere 2</a:t>
            </a:r>
          </a:p>
        </p:txBody>
      </p:sp>
      <p:sp>
        <p:nvSpPr>
          <p:cNvPr id="3" name="Content Placeholder 2"/>
          <p:cNvSpPr>
            <a:spLocks noGrp="1"/>
          </p:cNvSpPr>
          <p:nvPr>
            <p:ph idx="1"/>
          </p:nvPr>
        </p:nvSpPr>
        <p:spPr>
          <a:xfrm>
            <a:off x="228600" y="1752600"/>
            <a:ext cx="8610600" cy="4953000"/>
          </a:xfrm>
        </p:spPr>
        <p:txBody>
          <a:bodyPr>
            <a:normAutofit fontScale="92500" lnSpcReduction="10000"/>
          </a:bodyPr>
          <a:lstStyle/>
          <a:p>
            <a:r>
              <a:rPr lang="en-US" dirty="0"/>
              <a:t>Demonstrate feasibility of long-term life in a sealed environment (plants, animals, 8 people)</a:t>
            </a:r>
          </a:p>
          <a:p>
            <a:pPr lvl="1"/>
            <a:r>
              <a:rPr lang="en-US" dirty="0"/>
              <a:t>Complete material isolation:  sustain air, soil, water, etc.</a:t>
            </a:r>
          </a:p>
          <a:p>
            <a:pPr lvl="1"/>
            <a:r>
              <a:rPr lang="en-US" dirty="0"/>
              <a:t>Diet with self sufficiency in food production</a:t>
            </a:r>
          </a:p>
          <a:p>
            <a:pPr lvl="1"/>
            <a:r>
              <a:rPr lang="en-US" dirty="0"/>
              <a:t>Design as a miniature version of Earth (Biosphere I)</a:t>
            </a:r>
          </a:p>
          <a:p>
            <a:pPr lvl="2"/>
            <a:r>
              <a:rPr lang="en-US" dirty="0"/>
              <a:t>Better understand earth (global warming, effect of CO2, faster recycling, etc.)</a:t>
            </a:r>
          </a:p>
          <a:p>
            <a:r>
              <a:rPr lang="en-US" dirty="0"/>
              <a:t>Develop technology usable in space or on Earth</a:t>
            </a:r>
          </a:p>
          <a:p>
            <a:pPr lvl="1"/>
            <a:r>
              <a:rPr lang="en-US" dirty="0"/>
              <a:t>Technology to help settle the Moon, Mars, … </a:t>
            </a:r>
          </a:p>
          <a:p>
            <a:pPr lvl="1"/>
            <a:r>
              <a:rPr lang="en-US" dirty="0"/>
              <a:t>Recycling technologies such as soil-bed reactors, algal scrubbers, sewage treatment, … </a:t>
            </a:r>
          </a:p>
          <a:p>
            <a:pPr lvl="1"/>
            <a:r>
              <a:rPr lang="en-US" dirty="0"/>
              <a:t>Highly productive agriculture</a:t>
            </a:r>
          </a:p>
          <a:p>
            <a:pPr lvl="1"/>
            <a:r>
              <a:rPr lang="en-US" dirty="0"/>
              <a:t>Building techniques to minimize losses</a:t>
            </a:r>
          </a:p>
          <a:p>
            <a:r>
              <a:rPr lang="en-US" dirty="0"/>
              <a:t>Study human factors of small isolated workgroups</a:t>
            </a:r>
          </a:p>
          <a:p>
            <a:r>
              <a:rPr lang="en-US" dirty="0"/>
              <a:t>Tourism and education:  an </a:t>
            </a:r>
            <a:r>
              <a:rPr lang="en-US" dirty="0" err="1"/>
              <a:t>ecopark</a:t>
            </a:r>
            <a:endParaRPr lang="en-US" dirty="0"/>
          </a:p>
        </p:txBody>
      </p:sp>
    </p:spTree>
    <p:extLst>
      <p:ext uri="{BB962C8B-B14F-4D97-AF65-F5344CB8AC3E}">
        <p14:creationId xmlns:p14="http://schemas.microsoft.com/office/powerpoint/2010/main" val="86597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CONSTRAINTS - examples</a:t>
            </a:r>
          </a:p>
        </p:txBody>
      </p:sp>
      <p:sp>
        <p:nvSpPr>
          <p:cNvPr id="3" name="Content Placeholder 2"/>
          <p:cNvSpPr>
            <a:spLocks noGrp="1"/>
          </p:cNvSpPr>
          <p:nvPr>
            <p:ph idx="1"/>
          </p:nvPr>
        </p:nvSpPr>
        <p:spPr/>
        <p:txBody>
          <a:bodyPr>
            <a:normAutofit/>
          </a:bodyPr>
          <a:lstStyle/>
          <a:p>
            <a:r>
              <a:rPr lang="en-US" dirty="0"/>
              <a:t>Closed loop material cycles - EVERYTHING is recycled</a:t>
            </a:r>
          </a:p>
          <a:p>
            <a:pPr lvl="1"/>
            <a:r>
              <a:rPr lang="en-US" dirty="0"/>
              <a:t>Food self sufficiency</a:t>
            </a:r>
          </a:p>
          <a:p>
            <a:pPr lvl="1"/>
            <a:r>
              <a:rPr lang="en-US" dirty="0"/>
              <a:t>Breathable atmosphere</a:t>
            </a:r>
          </a:p>
          <a:p>
            <a:pPr lvl="1"/>
            <a:r>
              <a:rPr lang="en-US" dirty="0"/>
              <a:t>Water: drinking, waste water, irrigation, “rain”, streams</a:t>
            </a:r>
          </a:p>
          <a:p>
            <a:pPr lvl="1"/>
            <a:r>
              <a:rPr lang="en-US" dirty="0"/>
              <a:t>No toxic chemicals, including pesticides or herbicides</a:t>
            </a:r>
          </a:p>
          <a:p>
            <a:pPr lvl="1"/>
            <a:r>
              <a:rPr lang="en-US" dirty="0"/>
              <a:t>Tightly sealed to minimize exchanges with Earth</a:t>
            </a:r>
          </a:p>
          <a:p>
            <a:pPr lvl="2"/>
            <a:r>
              <a:rPr lang="en-US" dirty="0"/>
              <a:t>Positive pressure (slightly higher than outside atmospheric pressure) </a:t>
            </a:r>
          </a:p>
          <a:p>
            <a:pPr lvl="2"/>
            <a:r>
              <a:rPr lang="en-US" dirty="0"/>
              <a:t>Ensure any leaks are out of Biosphere 2, not into it</a:t>
            </a:r>
          </a:p>
          <a:p>
            <a:pPr lvl="2"/>
            <a:r>
              <a:rPr lang="en-US" dirty="0"/>
              <a:t>Avoid large pressure difference blowing out windows</a:t>
            </a:r>
          </a:p>
          <a:p>
            <a:r>
              <a:rPr lang="en-US" dirty="0"/>
              <a:t>2 years for first closure experiment,100 year life</a:t>
            </a:r>
          </a:p>
        </p:txBody>
      </p:sp>
    </p:spTree>
    <p:extLst>
      <p:ext uri="{BB962C8B-B14F-4D97-AF65-F5344CB8AC3E}">
        <p14:creationId xmlns:p14="http://schemas.microsoft.com/office/powerpoint/2010/main" val="39975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the Gaia hypothesis</a:t>
            </a:r>
          </a:p>
        </p:txBody>
      </p:sp>
      <p:sp>
        <p:nvSpPr>
          <p:cNvPr id="3" name="Content Placeholder 2"/>
          <p:cNvSpPr>
            <a:spLocks noGrp="1"/>
          </p:cNvSpPr>
          <p:nvPr>
            <p:ph idx="1"/>
          </p:nvPr>
        </p:nvSpPr>
        <p:spPr>
          <a:xfrm>
            <a:off x="304800" y="1752600"/>
            <a:ext cx="8382000" cy="4572000"/>
          </a:xfrm>
        </p:spPr>
        <p:txBody>
          <a:bodyPr/>
          <a:lstStyle/>
          <a:p>
            <a:r>
              <a:rPr lang="en-US" dirty="0"/>
              <a:t>A biosphere should be self-regulating, like Earth</a:t>
            </a:r>
          </a:p>
          <a:p>
            <a:r>
              <a:rPr lang="en-US" dirty="0"/>
              <a:t>Doesn’t require any mystical belief – it’s an emergent property of interactions among species</a:t>
            </a:r>
          </a:p>
          <a:p>
            <a:r>
              <a:rPr lang="en-US" dirty="0"/>
              <a:t>Examples predator/prey cycles</a:t>
            </a:r>
          </a:p>
        </p:txBody>
      </p:sp>
    </p:spTree>
    <p:extLst>
      <p:ext uri="{BB962C8B-B14F-4D97-AF65-F5344CB8AC3E}">
        <p14:creationId xmlns:p14="http://schemas.microsoft.com/office/powerpoint/2010/main" val="173954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small can a biosphere be?</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Earth (Biosphere 1) works, but is complex and hard to model</a:t>
            </a:r>
          </a:p>
          <a:p>
            <a:pPr lvl="1"/>
            <a:r>
              <a:rPr lang="en-US" dirty="0"/>
              <a:t>Many species &amp; interactions</a:t>
            </a:r>
          </a:p>
          <a:p>
            <a:pPr lvl="1"/>
            <a:r>
              <a:rPr lang="en-US" dirty="0"/>
              <a:t>Many closed material cycles: water, carbon, nutrients, etc.</a:t>
            </a:r>
          </a:p>
          <a:p>
            <a:pPr marL="685800" lvl="2" indent="0">
              <a:buNone/>
            </a:pPr>
            <a:r>
              <a:rPr lang="en-US" dirty="0"/>
              <a:t>   Includes geological processes</a:t>
            </a:r>
          </a:p>
          <a:p>
            <a:pPr lvl="1"/>
            <a:r>
              <a:rPr lang="en-US" dirty="0"/>
              <a:t>Roughly self regulating over all time scales, with adaptation</a:t>
            </a:r>
          </a:p>
          <a:p>
            <a:pPr lvl="2"/>
            <a:r>
              <a:rPr lang="en-US" dirty="0"/>
              <a:t>Sun is 25% to 30% brighter than at start of life</a:t>
            </a:r>
          </a:p>
          <a:p>
            <a:pPr lvl="2"/>
            <a:r>
              <a:rPr lang="en-US" dirty="0"/>
              <a:t>Survived ice ages, warm periods, meteor impacts, rise of photosynthesizing organisms/oxygen in atmosphere, etc.</a:t>
            </a:r>
          </a:p>
          <a:p>
            <a:pPr lvl="2"/>
            <a:r>
              <a:rPr lang="en-US" dirty="0"/>
              <a:t>Individual species arrive, 99% go extinct, but Biosphere survives</a:t>
            </a:r>
          </a:p>
          <a:p>
            <a:r>
              <a:rPr lang="en-US" dirty="0"/>
              <a:t>How small a biosphere could support people?</a:t>
            </a:r>
          </a:p>
          <a:p>
            <a:pPr marL="114300" indent="0">
              <a:buNone/>
            </a:pPr>
            <a:endParaRPr lang="en-US" dirty="0"/>
          </a:p>
          <a:p>
            <a:endParaRPr lang="en-US" dirty="0"/>
          </a:p>
        </p:txBody>
      </p:sp>
    </p:spTree>
    <p:extLst>
      <p:ext uri="{BB962C8B-B14F-4D97-AF65-F5344CB8AC3E}">
        <p14:creationId xmlns:p14="http://schemas.microsoft.com/office/powerpoint/2010/main" val="202359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524000"/>
            <a:ext cx="52863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Predator/prey cycles</a:t>
            </a:r>
            <a:br>
              <a:rPr lang="en-US" dirty="0"/>
            </a:br>
            <a:r>
              <a:rPr lang="en-US" dirty="0"/>
              <a:t>Hare and Lynx example</a:t>
            </a:r>
          </a:p>
        </p:txBody>
      </p:sp>
      <p:sp>
        <p:nvSpPr>
          <p:cNvPr id="5" name="Content Placeholder 4"/>
          <p:cNvSpPr>
            <a:spLocks noGrp="1"/>
          </p:cNvSpPr>
          <p:nvPr>
            <p:ph idx="1"/>
          </p:nvPr>
        </p:nvSpPr>
        <p:spPr>
          <a:xfrm>
            <a:off x="457200" y="5486400"/>
            <a:ext cx="8229600" cy="1295400"/>
          </a:xfrm>
        </p:spPr>
        <p:txBody>
          <a:bodyPr/>
          <a:lstStyle/>
          <a:p>
            <a:r>
              <a:rPr lang="en-US" dirty="0"/>
              <a:t>Biosphere 2 eliminated this for large animals</a:t>
            </a:r>
          </a:p>
          <a:p>
            <a:pPr lvl="1"/>
            <a:r>
              <a:rPr lang="en-US" dirty="0"/>
              <a:t>Too much risk of extinctions with small populations</a:t>
            </a:r>
          </a:p>
          <a:p>
            <a:pPr lvl="1"/>
            <a:r>
              <a:rPr lang="en-US" dirty="0"/>
              <a:t>Humans as “keystone predator”</a:t>
            </a:r>
          </a:p>
        </p:txBody>
      </p:sp>
    </p:spTree>
    <p:extLst>
      <p:ext uri="{BB962C8B-B14F-4D97-AF65-F5344CB8AC3E}">
        <p14:creationId xmlns:p14="http://schemas.microsoft.com/office/powerpoint/2010/main" val="80060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stability for biospheres</a:t>
            </a:r>
          </a:p>
        </p:txBody>
      </p:sp>
      <p:sp>
        <p:nvSpPr>
          <p:cNvPr id="3" name="Content Placeholder 2"/>
          <p:cNvSpPr>
            <a:spLocks noGrp="1"/>
          </p:cNvSpPr>
          <p:nvPr>
            <p:ph idx="1"/>
          </p:nvPr>
        </p:nvSpPr>
        <p:spPr>
          <a:xfrm>
            <a:off x="304800" y="1600200"/>
            <a:ext cx="8534400" cy="5181600"/>
          </a:xfrm>
        </p:spPr>
        <p:txBody>
          <a:bodyPr>
            <a:normAutofit/>
          </a:bodyPr>
          <a:lstStyle/>
          <a:p>
            <a:r>
              <a:rPr lang="en-US" dirty="0"/>
              <a:t>Control theory has definitions of stability for systems</a:t>
            </a:r>
          </a:p>
          <a:p>
            <a:pPr lvl="1"/>
            <a:r>
              <a:rPr lang="en-US" dirty="0"/>
              <a:t> Bounded input, bounded output: allows cycles as long as they stay within bounds for given external disturbances </a:t>
            </a:r>
          </a:p>
          <a:p>
            <a:r>
              <a:rPr lang="en-US" dirty="0"/>
              <a:t>Complex web of species interactions dominates</a:t>
            </a:r>
          </a:p>
          <a:p>
            <a:pPr lvl="1"/>
            <a:r>
              <a:rPr lang="en-US" dirty="0"/>
              <a:t>System behavior is determined by interactions, not just one species by itself</a:t>
            </a:r>
          </a:p>
          <a:p>
            <a:pPr lvl="1"/>
            <a:r>
              <a:rPr lang="en-US" dirty="0"/>
              <a:t>Analogous example:  understanding individual neurons provides almost no understanding of what the brain does</a:t>
            </a:r>
          </a:p>
          <a:p>
            <a:r>
              <a:rPr lang="en-US" dirty="0"/>
              <a:t>Different system behavior with each added species</a:t>
            </a:r>
          </a:p>
          <a:p>
            <a:pPr lvl="1"/>
            <a:r>
              <a:rPr lang="en-US" dirty="0"/>
              <a:t>Case with no predators has very different cycles</a:t>
            </a:r>
          </a:p>
          <a:p>
            <a:pPr lvl="2"/>
            <a:r>
              <a:rPr lang="en-US" dirty="0"/>
              <a:t>Too many hares, at risk of collapse in years of bad weather</a:t>
            </a:r>
          </a:p>
          <a:p>
            <a:pPr lvl="2"/>
            <a:r>
              <a:rPr lang="en-US" dirty="0"/>
              <a:t>Diseases may limit populations</a:t>
            </a:r>
          </a:p>
          <a:p>
            <a:r>
              <a:rPr lang="en-US" dirty="0"/>
              <a:t>System robustness should improve with more species</a:t>
            </a:r>
          </a:p>
          <a:p>
            <a:endParaRPr lang="en-US" dirty="0"/>
          </a:p>
        </p:txBody>
      </p:sp>
    </p:spTree>
    <p:extLst>
      <p:ext uri="{BB962C8B-B14F-4D97-AF65-F5344CB8AC3E}">
        <p14:creationId xmlns:p14="http://schemas.microsoft.com/office/powerpoint/2010/main" val="286612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Species packing</a:t>
            </a:r>
          </a:p>
        </p:txBody>
      </p:sp>
      <p:sp>
        <p:nvSpPr>
          <p:cNvPr id="3" name="Content Placeholder 2"/>
          <p:cNvSpPr>
            <a:spLocks noGrp="1"/>
          </p:cNvSpPr>
          <p:nvPr>
            <p:ph idx="1"/>
          </p:nvPr>
        </p:nvSpPr>
        <p:spPr/>
        <p:txBody>
          <a:bodyPr>
            <a:normAutofit/>
          </a:bodyPr>
          <a:lstStyle/>
          <a:p>
            <a:r>
              <a:rPr lang="en-US" dirty="0"/>
              <a:t>Too hard to accurately model and simulate complex systems like a biosphere.</a:t>
            </a:r>
          </a:p>
          <a:p>
            <a:pPr marL="411480" lvl="1" indent="0">
              <a:buNone/>
            </a:pPr>
            <a:r>
              <a:rPr lang="en-US" dirty="0"/>
              <a:t>   Accept that you’ll never know everything.  Then what? </a:t>
            </a:r>
          </a:p>
          <a:p>
            <a:r>
              <a:rPr lang="en-US" dirty="0"/>
              <a:t>Led Biosphere 2 to “species packing”</a:t>
            </a:r>
          </a:p>
          <a:p>
            <a:pPr lvl="1"/>
            <a:r>
              <a:rPr lang="en-US" dirty="0"/>
              <a:t>If you don’t know exactly what you need, fill a big suitcase!</a:t>
            </a:r>
          </a:p>
          <a:p>
            <a:pPr lvl="1"/>
            <a:r>
              <a:rPr lang="en-US" dirty="0"/>
              <a:t>Add many species, not knowing which ones will survive</a:t>
            </a:r>
          </a:p>
          <a:p>
            <a:pPr lvl="1"/>
            <a:r>
              <a:rPr lang="en-US" dirty="0"/>
              <a:t>Expect the system to self-organize, with some extinctions</a:t>
            </a:r>
          </a:p>
          <a:p>
            <a:pPr lvl="1"/>
            <a:r>
              <a:rPr lang="en-US" dirty="0"/>
              <a:t>Use some actual seawater, soil, etc. to ensure microbes, which could be considered the most important species</a:t>
            </a:r>
          </a:p>
          <a:p>
            <a:pPr lvl="1"/>
            <a:r>
              <a:rPr lang="en-US" dirty="0"/>
              <a:t>Started with 3800 species </a:t>
            </a:r>
          </a:p>
        </p:txBody>
      </p:sp>
    </p:spTree>
    <p:extLst>
      <p:ext uri="{BB962C8B-B14F-4D97-AF65-F5344CB8AC3E}">
        <p14:creationId xmlns:p14="http://schemas.microsoft.com/office/powerpoint/2010/main" val="146521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Agriculture </a:t>
            </a:r>
            <a:br>
              <a:rPr lang="en-US" dirty="0"/>
            </a:br>
            <a:r>
              <a:rPr lang="en-US" dirty="0"/>
              <a:t>(intensive agriculture biome)</a:t>
            </a:r>
          </a:p>
        </p:txBody>
      </p:sp>
      <p:sp>
        <p:nvSpPr>
          <p:cNvPr id="3" name="Content Placeholder 2"/>
          <p:cNvSpPr>
            <a:spLocks noGrp="1"/>
          </p:cNvSpPr>
          <p:nvPr>
            <p:ph idx="1"/>
          </p:nvPr>
        </p:nvSpPr>
        <p:spPr/>
        <p:txBody>
          <a:bodyPr>
            <a:normAutofit/>
          </a:bodyPr>
          <a:lstStyle/>
          <a:p>
            <a:r>
              <a:rPr lang="en-US" dirty="0"/>
              <a:t>18 plots, producing 3 crops per year</a:t>
            </a:r>
          </a:p>
          <a:p>
            <a:r>
              <a:rPr lang="en-US" dirty="0"/>
              <a:t>86 crops (including herbs)</a:t>
            </a:r>
          </a:p>
          <a:p>
            <a:pPr lvl="1"/>
            <a:r>
              <a:rPr lang="en-US" dirty="0"/>
              <a:t>Beans, potatoes, peanuts for protein</a:t>
            </a:r>
          </a:p>
          <a:p>
            <a:pPr lvl="1"/>
            <a:r>
              <a:rPr lang="en-US" dirty="0"/>
              <a:t>Oats, barley, rice, wheat, millet, sorghum, maize, soybeans</a:t>
            </a:r>
          </a:p>
          <a:p>
            <a:pPr lvl="1"/>
            <a:r>
              <a:rPr lang="en-US" dirty="0"/>
              <a:t>Sweet potatoes, beets, taro, rape, mustard, safflower, tomatoes, cabbage, carrots, eggplant, peppers, leafy vegetables</a:t>
            </a:r>
          </a:p>
          <a:p>
            <a:pPr lvl="1"/>
            <a:r>
              <a:rPr lang="en-US" dirty="0"/>
              <a:t>Bananas (in rainforest), papayas, pineapple, guava, apples, grapes, strawberries, oranges, sugar cane</a:t>
            </a:r>
          </a:p>
          <a:p>
            <a:r>
              <a:rPr lang="en-US" dirty="0"/>
              <a:t>Initially, animals included African pygmy goats (for milk), 35 hens for eggs, 3 pigs for limited meat, fish (tilapia grown in rice paddies)</a:t>
            </a:r>
          </a:p>
          <a:p>
            <a:endParaRPr lang="en-US" dirty="0"/>
          </a:p>
          <a:p>
            <a:pPr lvl="1"/>
            <a:endParaRPr lang="en-US" dirty="0"/>
          </a:p>
        </p:txBody>
      </p:sp>
    </p:spTree>
    <p:extLst>
      <p:ext uri="{BB962C8B-B14F-4D97-AF65-F5344CB8AC3E}">
        <p14:creationId xmlns:p14="http://schemas.microsoft.com/office/powerpoint/2010/main" val="295203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 approach</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Soil-based, not hydroponic</a:t>
            </a:r>
          </a:p>
          <a:p>
            <a:pPr lvl="1"/>
            <a:r>
              <a:rPr lang="en-US" dirty="0"/>
              <a:t>Sustainable: no separate chemicals produced elsewhere</a:t>
            </a:r>
          </a:p>
          <a:p>
            <a:pPr lvl="1"/>
            <a:r>
              <a:rPr lang="en-US" dirty="0"/>
              <a:t>Able to process human and animal waste, inedible parts of food</a:t>
            </a:r>
          </a:p>
          <a:p>
            <a:pPr lvl="1"/>
            <a:r>
              <a:rPr lang="en-US" dirty="0"/>
              <a:t>Energy efficient,  proven on earth</a:t>
            </a:r>
          </a:p>
          <a:p>
            <a:pPr lvl="1"/>
            <a:r>
              <a:rPr lang="en-US" dirty="0"/>
              <a:t>Soil and marsh microbes capture toxic trace compounds</a:t>
            </a:r>
          </a:p>
          <a:p>
            <a:r>
              <a:rPr lang="en-US" dirty="0"/>
              <a:t>Integrated Pest Management</a:t>
            </a:r>
          </a:p>
          <a:p>
            <a:pPr lvl="1"/>
            <a:r>
              <a:rPr lang="en-US" dirty="0"/>
              <a:t>Selection of pest-resistant crops</a:t>
            </a:r>
          </a:p>
          <a:p>
            <a:pPr lvl="1"/>
            <a:r>
              <a:rPr lang="en-US" dirty="0"/>
              <a:t>Small plots with frequent replanting of different crops</a:t>
            </a:r>
          </a:p>
          <a:p>
            <a:pPr lvl="1"/>
            <a:r>
              <a:rPr lang="en-US" dirty="0"/>
              <a:t>Variations in varieties of major crops</a:t>
            </a:r>
          </a:p>
          <a:p>
            <a:pPr lvl="1"/>
            <a:r>
              <a:rPr lang="en-US" dirty="0"/>
              <a:t>Maintaining beneficial insects</a:t>
            </a:r>
          </a:p>
          <a:p>
            <a:pPr lvl="1"/>
            <a:r>
              <a:rPr lang="en-US" dirty="0"/>
              <a:t>Manual control</a:t>
            </a:r>
          </a:p>
        </p:txBody>
      </p:sp>
    </p:spTree>
    <p:extLst>
      <p:ext uri="{BB962C8B-B14F-4D97-AF65-F5344CB8AC3E}">
        <p14:creationId xmlns:p14="http://schemas.microsoft.com/office/powerpoint/2010/main" val="197001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module” built before </a:t>
            </a:r>
            <a:br>
              <a:rPr lang="en-US" dirty="0"/>
            </a:br>
            <a:r>
              <a:rPr lang="en-US" dirty="0"/>
              <a:t>full-sized biosphere 2 (1986)</a:t>
            </a:r>
          </a:p>
        </p:txBody>
      </p:sp>
      <p:sp>
        <p:nvSpPr>
          <p:cNvPr id="3" name="Content Placeholder 2"/>
          <p:cNvSpPr>
            <a:spLocks noGrp="1"/>
          </p:cNvSpPr>
          <p:nvPr>
            <p:ph idx="1"/>
          </p:nvPr>
        </p:nvSpPr>
        <p:spPr>
          <a:xfrm>
            <a:off x="304800" y="1752600"/>
            <a:ext cx="8534400" cy="4572000"/>
          </a:xfrm>
        </p:spPr>
        <p:txBody>
          <a:bodyPr>
            <a:normAutofit lnSpcReduction="10000"/>
          </a:bodyPr>
          <a:lstStyle/>
          <a:p>
            <a:r>
              <a:rPr lang="en-US" dirty="0"/>
              <a:t>480 cubic meters (1/400) scale, about 20ft. X 20ft</a:t>
            </a:r>
          </a:p>
          <a:p>
            <a:r>
              <a:rPr lang="en-US" dirty="0"/>
              <a:t>At the time, the largest closed ecology ever built</a:t>
            </a:r>
          </a:p>
          <a:p>
            <a:r>
              <a:rPr lang="en-US" dirty="0"/>
              <a:t>Tested major systems</a:t>
            </a:r>
          </a:p>
          <a:p>
            <a:pPr lvl="1"/>
            <a:r>
              <a:rPr lang="en-US" dirty="0"/>
              <a:t>Feasibility of closed system, ecology of recycling, treating waste in a marsh (water hyacinth, microbes)</a:t>
            </a:r>
          </a:p>
          <a:p>
            <a:pPr lvl="1"/>
            <a:r>
              <a:rPr lang="en-US" dirty="0"/>
              <a:t>Soil bed reactors  to remove trace impurities like methane</a:t>
            </a:r>
          </a:p>
          <a:p>
            <a:pPr lvl="1"/>
            <a:r>
              <a:rPr lang="en-US" dirty="0"/>
              <a:t>Technical systems (HVAC, computer systems)</a:t>
            </a:r>
          </a:p>
          <a:p>
            <a:pPr lvl="1"/>
            <a:r>
              <a:rPr lang="en-US" dirty="0"/>
              <a:t>Structure, sealants, stainless steel liner, lung</a:t>
            </a:r>
          </a:p>
          <a:p>
            <a:pPr lvl="1"/>
            <a:r>
              <a:rPr lang="en-US" dirty="0"/>
              <a:t>Agriculture:  sugar cane, sweet potatoes, rice paddies, tilapia</a:t>
            </a:r>
          </a:p>
          <a:p>
            <a:r>
              <a:rPr lang="en-US" dirty="0"/>
              <a:t>Closures with plants only up to 5 weeks</a:t>
            </a:r>
          </a:p>
          <a:p>
            <a:r>
              <a:rPr lang="en-US" dirty="0"/>
              <a:t>Three closures with one person, up to 3 weeks (1986-1989)</a:t>
            </a:r>
          </a:p>
          <a:p>
            <a:endParaRPr lang="en-US" dirty="0"/>
          </a:p>
        </p:txBody>
      </p:sp>
    </p:spTree>
    <p:extLst>
      <p:ext uri="{BB962C8B-B14F-4D97-AF65-F5344CB8AC3E}">
        <p14:creationId xmlns:p14="http://schemas.microsoft.com/office/powerpoint/2010/main" val="2084723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module</a:t>
            </a:r>
          </a:p>
        </p:txBody>
      </p:sp>
      <p:sp>
        <p:nvSpPr>
          <p:cNvPr id="3" name="Content Placeholder 2"/>
          <p:cNvSpPr>
            <a:spLocks noGrp="1"/>
          </p:cNvSpPr>
          <p:nvPr>
            <p:ph idx="1"/>
          </p:nvPr>
        </p:nvSpPr>
        <p:spPr>
          <a:xfrm>
            <a:off x="457200" y="1752600"/>
            <a:ext cx="8229600" cy="50292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r>
              <a:rPr lang="en-US" dirty="0"/>
              <a:t>                                                  (Not visible to right:  lung)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167" y="1120242"/>
            <a:ext cx="7785666" cy="5128158"/>
          </a:xfrm>
          <a:prstGeom prst="rect">
            <a:avLst/>
          </a:prstGeom>
        </p:spPr>
      </p:pic>
    </p:spTree>
    <p:extLst>
      <p:ext uri="{BB962C8B-B14F-4D97-AF65-F5344CB8AC3E}">
        <p14:creationId xmlns:p14="http://schemas.microsoft.com/office/powerpoint/2010/main" val="3676502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F\gms\MyOrganizations\NSS\Bio2OverheadPix\BiospheriansEnt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2" y="2286000"/>
            <a:ext cx="5012266"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BIOSPHERE 2 Full closures: Missions 1 and 2</a:t>
            </a:r>
          </a:p>
        </p:txBody>
      </p:sp>
      <p:sp>
        <p:nvSpPr>
          <p:cNvPr id="3" name="Content Placeholder 2"/>
          <p:cNvSpPr>
            <a:spLocks noGrp="1"/>
          </p:cNvSpPr>
          <p:nvPr>
            <p:ph idx="1"/>
          </p:nvPr>
        </p:nvSpPr>
        <p:spPr>
          <a:xfrm>
            <a:off x="457200" y="1524000"/>
            <a:ext cx="8229600" cy="5181600"/>
          </a:xfrm>
        </p:spPr>
        <p:txBody>
          <a:bodyPr>
            <a:normAutofit fontScale="92500"/>
          </a:bodyPr>
          <a:lstStyle/>
          <a:p>
            <a:r>
              <a:rPr lang="en-US" dirty="0"/>
              <a:t>Mission 1: huge media event with an Indian chief, Buddhist monks, ceremonies, speeches</a:t>
            </a:r>
          </a:p>
          <a:p>
            <a:endParaRPr lang="en-US" dirty="0"/>
          </a:p>
          <a:p>
            <a:endParaRPr lang="en-US" dirty="0"/>
          </a:p>
          <a:p>
            <a:endParaRPr lang="en-US" dirty="0"/>
          </a:p>
          <a:p>
            <a:endParaRPr lang="en-US" dirty="0"/>
          </a:p>
          <a:p>
            <a:endParaRPr lang="en-US" dirty="0"/>
          </a:p>
          <a:p>
            <a:pPr marL="114300" indent="0">
              <a:buNone/>
            </a:pPr>
            <a:endParaRPr lang="en-US" dirty="0"/>
          </a:p>
          <a:p>
            <a:endParaRPr lang="en-US" dirty="0"/>
          </a:p>
          <a:p>
            <a:r>
              <a:rPr lang="en-US" dirty="0"/>
              <a:t>Mission 1 (Sept. 1991- Sept. 1993) - had controversies, problems, but was completed and a lot was learned.  </a:t>
            </a:r>
          </a:p>
          <a:p>
            <a:r>
              <a:rPr lang="en-US" dirty="0"/>
              <a:t>Mission 2 (Mar. 1994 – Sept. 1994) ended prematurely in chaos</a:t>
            </a:r>
          </a:p>
        </p:txBody>
      </p:sp>
    </p:spTree>
    <p:extLst>
      <p:ext uri="{BB962C8B-B14F-4D97-AF65-F5344CB8AC3E}">
        <p14:creationId xmlns:p14="http://schemas.microsoft.com/office/powerpoint/2010/main" val="146731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happened in mission 1?</a:t>
            </a:r>
          </a:p>
        </p:txBody>
      </p:sp>
    </p:spTree>
    <p:extLst>
      <p:ext uri="{BB962C8B-B14F-4D97-AF65-F5344CB8AC3E}">
        <p14:creationId xmlns:p14="http://schemas.microsoft.com/office/powerpoint/2010/main" val="190094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t>
            </a:r>
            <a:r>
              <a:rPr lang="en-US" baseline="-25000" dirty="0"/>
              <a:t>2</a:t>
            </a:r>
            <a:r>
              <a:rPr lang="en-US" dirty="0"/>
              <a:t> was a huge concern before closure, and a major focus</a:t>
            </a:r>
          </a:p>
        </p:txBody>
      </p:sp>
      <p:sp>
        <p:nvSpPr>
          <p:cNvPr id="3" name="Content Placeholder 2"/>
          <p:cNvSpPr>
            <a:spLocks noGrp="1"/>
          </p:cNvSpPr>
          <p:nvPr>
            <p:ph idx="1"/>
          </p:nvPr>
        </p:nvSpPr>
        <p:spPr>
          <a:xfrm>
            <a:off x="457200" y="1752600"/>
            <a:ext cx="8229600" cy="4953000"/>
          </a:xfrm>
        </p:spPr>
        <p:txBody>
          <a:bodyPr>
            <a:normAutofit/>
          </a:bodyPr>
          <a:lstStyle/>
          <a:p>
            <a:r>
              <a:rPr lang="en-US" dirty="0"/>
              <a:t>CO</a:t>
            </a:r>
            <a:r>
              <a:rPr lang="en-US" baseline="-25000" dirty="0"/>
              <a:t>2</a:t>
            </a:r>
            <a:r>
              <a:rPr lang="en-US" dirty="0"/>
              <a:t> levels on earth 350 ppm then, 400 ppm now</a:t>
            </a:r>
          </a:p>
          <a:p>
            <a:r>
              <a:rPr lang="en-US" dirty="0"/>
              <a:t>CO</a:t>
            </a:r>
            <a:r>
              <a:rPr lang="en-US" baseline="-25000" dirty="0"/>
              <a:t>2</a:t>
            </a:r>
            <a:r>
              <a:rPr lang="en-US" dirty="0"/>
              <a:t> levels in Biosphere 2</a:t>
            </a:r>
          </a:p>
          <a:p>
            <a:pPr lvl="1"/>
            <a:r>
              <a:rPr lang="en-US" dirty="0"/>
              <a:t>1000 ppm in summer</a:t>
            </a:r>
          </a:p>
          <a:p>
            <a:pPr marL="1051560" lvl="3" indent="0">
              <a:buNone/>
            </a:pPr>
            <a:r>
              <a:rPr lang="en-US" dirty="0"/>
              <a:t>14.5 daylight hours</a:t>
            </a:r>
          </a:p>
          <a:p>
            <a:pPr lvl="1"/>
            <a:r>
              <a:rPr lang="en-US" dirty="0"/>
              <a:t>5000 ppm maximum in winter</a:t>
            </a:r>
          </a:p>
          <a:p>
            <a:pPr marL="1051560" lvl="3" indent="0">
              <a:buNone/>
            </a:pPr>
            <a:r>
              <a:rPr lang="en-US" dirty="0"/>
              <a:t>9.5 daylight hours</a:t>
            </a:r>
          </a:p>
          <a:p>
            <a:pPr lvl="1"/>
            <a:r>
              <a:rPr lang="en-US" dirty="0"/>
              <a:t>600 ppm daily fluctuation</a:t>
            </a:r>
          </a:p>
          <a:p>
            <a:pPr marL="1051560" lvl="3" indent="0">
              <a:buNone/>
            </a:pPr>
            <a:r>
              <a:rPr lang="en-US" dirty="0"/>
              <a:t>Due to high ratio of biomass </a:t>
            </a:r>
          </a:p>
          <a:p>
            <a:pPr marL="1051560" lvl="3" indent="0">
              <a:buNone/>
            </a:pPr>
            <a:r>
              <a:rPr lang="en-US" dirty="0"/>
              <a:t>carbon to atmospheric carbon</a:t>
            </a:r>
          </a:p>
          <a:p>
            <a:pPr marL="1051560" lvl="3" indent="0">
              <a:buNone/>
            </a:pPr>
            <a:r>
              <a:rPr lang="en-US" dirty="0"/>
              <a:t>(2 orders of magnitude vs. earth)</a:t>
            </a:r>
          </a:p>
          <a:p>
            <a:pPr marL="114300" indent="0">
              <a:buNone/>
            </a:pPr>
            <a:endParaRPr lang="en-US" dirty="0"/>
          </a:p>
          <a:p>
            <a:r>
              <a:rPr lang="en-US" dirty="0"/>
              <a:t>CO</a:t>
            </a:r>
            <a:r>
              <a:rPr lang="en-US" baseline="-25000" dirty="0"/>
              <a:t>2</a:t>
            </a:r>
            <a:r>
              <a:rPr lang="en-US" dirty="0"/>
              <a:t> levels on Space shuttle: 5,000 ppm</a:t>
            </a:r>
          </a:p>
          <a:p>
            <a:r>
              <a:rPr lang="en-US" dirty="0"/>
              <a:t>CO</a:t>
            </a:r>
            <a:r>
              <a:rPr lang="en-US" baseline="-25000" dirty="0"/>
              <a:t>2</a:t>
            </a:r>
            <a:r>
              <a:rPr lang="en-US" dirty="0"/>
              <a:t> levels unhealthy at 10,000 ppm</a:t>
            </a:r>
          </a:p>
          <a:p>
            <a:endParaRPr lang="en-US" dirty="0"/>
          </a:p>
        </p:txBody>
      </p:sp>
      <p:pic>
        <p:nvPicPr>
          <p:cNvPr id="3074" name="Picture 2" descr="C:\F\gms\MyOrganizations\NSS\Bio2OverheadPix\CO2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873" y="2209800"/>
            <a:ext cx="35052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sp>
        <p:nvSpPr>
          <p:cNvPr id="3" name="Content Placeholder 2"/>
          <p:cNvSpPr>
            <a:spLocks noGrp="1"/>
          </p:cNvSpPr>
          <p:nvPr>
            <p:ph idx="1"/>
          </p:nvPr>
        </p:nvSpPr>
        <p:spPr>
          <a:xfrm>
            <a:off x="304800" y="1752600"/>
            <a:ext cx="8534400" cy="4953000"/>
          </a:xfrm>
        </p:spPr>
        <p:txBody>
          <a:bodyPr>
            <a:normAutofit/>
          </a:bodyPr>
          <a:lstStyle/>
          <a:p>
            <a:r>
              <a:rPr lang="en-US" dirty="0"/>
              <a:t>Space settlements benefit by being as close to sustainable as possible</a:t>
            </a:r>
          </a:p>
          <a:p>
            <a:pPr lvl="1"/>
            <a:r>
              <a:rPr lang="en-US" dirty="0"/>
              <a:t>High cost of importing anything, especially from Earth</a:t>
            </a:r>
          </a:p>
          <a:p>
            <a:pPr lvl="1"/>
            <a:r>
              <a:rPr lang="en-US" dirty="0"/>
              <a:t>Risk of adequate, timely resupply</a:t>
            </a:r>
          </a:p>
          <a:p>
            <a:pPr lvl="1"/>
            <a:r>
              <a:rPr lang="en-US" dirty="0"/>
              <a:t>Expansion beyond our solar system will require long trips and bringing enough Earth with us</a:t>
            </a:r>
          </a:p>
          <a:p>
            <a:r>
              <a:rPr lang="en-US" dirty="0"/>
              <a:t>We need space settlement: life on Earth is temporary</a:t>
            </a:r>
          </a:p>
          <a:p>
            <a:pPr lvl="1"/>
            <a:r>
              <a:rPr lang="en-US" dirty="0"/>
              <a:t>Biosphere 1 will be boiled off by our expanding, dying sun</a:t>
            </a:r>
          </a:p>
          <a:p>
            <a:pPr marL="685800" lvl="2" indent="0">
              <a:buNone/>
            </a:pPr>
            <a:r>
              <a:rPr lang="en-US" dirty="0"/>
              <a:t>(Even if we survive other potential catastrophes like asteroids, genetically-engineered plagues, war, etc.)</a:t>
            </a:r>
          </a:p>
          <a:p>
            <a:pPr lvl="1"/>
            <a:r>
              <a:rPr lang="en-US" dirty="0"/>
              <a:t>We’re maybe a third to half of the way through the useful life of the earth.  We better get going!</a:t>
            </a:r>
          </a:p>
          <a:p>
            <a:pPr lvl="1"/>
            <a:endParaRPr lang="en-US" dirty="0"/>
          </a:p>
          <a:p>
            <a:pPr lvl="1"/>
            <a:endParaRPr lang="en-US" dirty="0"/>
          </a:p>
        </p:txBody>
      </p:sp>
    </p:spTree>
    <p:extLst>
      <p:ext uri="{BB962C8B-B14F-4D97-AF65-F5344CB8AC3E}">
        <p14:creationId xmlns:p14="http://schemas.microsoft.com/office/powerpoint/2010/main" val="312465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t>
            </a:r>
            <a:r>
              <a:rPr lang="en-US" baseline="-25000" dirty="0"/>
              <a:t>2</a:t>
            </a:r>
            <a:r>
              <a:rPr lang="en-US" dirty="0"/>
              <a:t> MANAGEMENT</a:t>
            </a:r>
          </a:p>
        </p:txBody>
      </p:sp>
      <p:sp>
        <p:nvSpPr>
          <p:cNvPr id="3" name="Content Placeholder 2"/>
          <p:cNvSpPr>
            <a:spLocks noGrp="1"/>
          </p:cNvSpPr>
          <p:nvPr>
            <p:ph idx="1"/>
          </p:nvPr>
        </p:nvSpPr>
        <p:spPr/>
        <p:txBody>
          <a:bodyPr>
            <a:normAutofit fontScale="92500" lnSpcReduction="10000"/>
          </a:bodyPr>
          <a:lstStyle/>
          <a:p>
            <a:r>
              <a:rPr lang="en-US" dirty="0"/>
              <a:t>Lowering temperatures at night (reducing plant respiration)</a:t>
            </a:r>
          </a:p>
          <a:p>
            <a:r>
              <a:rPr lang="en-US" dirty="0"/>
              <a:t>Suspending composting during low-light season</a:t>
            </a:r>
          </a:p>
          <a:p>
            <a:r>
              <a:rPr lang="en-US" dirty="0"/>
              <a:t>Activating and deactivating desert and savannah by controlling irrigation</a:t>
            </a:r>
          </a:p>
          <a:p>
            <a:r>
              <a:rPr lang="en-US" dirty="0"/>
              <a:t>Cutting, drying, storing biomass to sequester carbon</a:t>
            </a:r>
          </a:p>
          <a:p>
            <a:r>
              <a:rPr lang="en-US" dirty="0"/>
              <a:t>Planting fast-growing plants to increase photosynthesis</a:t>
            </a:r>
          </a:p>
          <a:p>
            <a:r>
              <a:rPr lang="en-US" dirty="0"/>
              <a:t>Some use of CO</a:t>
            </a:r>
            <a:r>
              <a:rPr lang="en-US" baseline="-25000" dirty="0"/>
              <a:t>2</a:t>
            </a:r>
            <a:r>
              <a:rPr lang="en-US" dirty="0"/>
              <a:t> scrubber in winter (100 ppm effect)</a:t>
            </a:r>
          </a:p>
          <a:p>
            <a:r>
              <a:rPr lang="en-US" dirty="0"/>
              <a:t>Could be considered successful, but a lot of work</a:t>
            </a:r>
          </a:p>
          <a:p>
            <a:r>
              <a:rPr lang="en-US" dirty="0"/>
              <a:t>Made harder by unusually-overcast winters, and starting with too much carbon (compounds) in the soil  (more coming… ) </a:t>
            </a:r>
          </a:p>
          <a:p>
            <a:endParaRPr lang="en-US" dirty="0"/>
          </a:p>
        </p:txBody>
      </p:sp>
    </p:spTree>
    <p:extLst>
      <p:ext uri="{BB962C8B-B14F-4D97-AF65-F5344CB8AC3E}">
        <p14:creationId xmlns:p14="http://schemas.microsoft.com/office/powerpoint/2010/main" val="66852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UNEXPECTED O</a:t>
            </a:r>
            <a:r>
              <a:rPr lang="en-US" baseline="-25000" dirty="0"/>
              <a:t>2</a:t>
            </a:r>
            <a:r>
              <a:rPr lang="en-US" dirty="0"/>
              <a:t> decline</a:t>
            </a:r>
          </a:p>
        </p:txBody>
      </p:sp>
      <p:pic>
        <p:nvPicPr>
          <p:cNvPr id="2050" name="Picture 2" descr="C:\F\gms\MyOrganizations\NSS\Bio2OverheadPix\Biosphere2_oxy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08" y="2133600"/>
            <a:ext cx="7105185" cy="399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3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a:t>
            </a:r>
            <a:r>
              <a:rPr lang="en-US" baseline="-25000" dirty="0"/>
              <a:t>2</a:t>
            </a:r>
            <a:r>
              <a:rPr lang="en-US" dirty="0"/>
              <a:t> decline cause</a:t>
            </a:r>
          </a:p>
        </p:txBody>
      </p:sp>
      <p:sp>
        <p:nvSpPr>
          <p:cNvPr id="3" name="Content Placeholder 2"/>
          <p:cNvSpPr>
            <a:spLocks noGrp="1"/>
          </p:cNvSpPr>
          <p:nvPr>
            <p:ph idx="1"/>
          </p:nvPr>
        </p:nvSpPr>
        <p:spPr>
          <a:xfrm>
            <a:off x="457200" y="1676400"/>
            <a:ext cx="8229600" cy="4953000"/>
          </a:xfrm>
        </p:spPr>
        <p:txBody>
          <a:bodyPr>
            <a:normAutofit/>
          </a:bodyPr>
          <a:lstStyle/>
          <a:p>
            <a:r>
              <a:rPr lang="en-US" dirty="0"/>
              <a:t>Due to rich soil, fresh concrete</a:t>
            </a:r>
          </a:p>
          <a:p>
            <a:pPr lvl="1"/>
            <a:r>
              <a:rPr lang="en-US" dirty="0"/>
              <a:t>Unusually rich soil (high in organics) placed in Biosphere 2</a:t>
            </a:r>
          </a:p>
          <a:p>
            <a:pPr lvl="1"/>
            <a:r>
              <a:rPr lang="en-US" dirty="0"/>
              <a:t>Led to high O</a:t>
            </a:r>
            <a:r>
              <a:rPr lang="en-US" baseline="-25000" dirty="0"/>
              <a:t>2</a:t>
            </a:r>
            <a:r>
              <a:rPr lang="en-US" dirty="0"/>
              <a:t> consumption by soil microbes consuming it</a:t>
            </a:r>
          </a:p>
          <a:p>
            <a:pPr lvl="1"/>
            <a:r>
              <a:rPr lang="en-US" dirty="0"/>
              <a:t>Resulting CO</a:t>
            </a:r>
            <a:r>
              <a:rPr lang="en-US" baseline="-25000" dirty="0"/>
              <a:t>2</a:t>
            </a:r>
            <a:r>
              <a:rPr lang="en-US" dirty="0"/>
              <a:t> wasn’t all absorbed by plants</a:t>
            </a:r>
          </a:p>
          <a:p>
            <a:pPr lvl="1"/>
            <a:r>
              <a:rPr lang="en-US" dirty="0"/>
              <a:t>Resulting CO</a:t>
            </a:r>
            <a:r>
              <a:rPr lang="en-US" baseline="-25000" dirty="0"/>
              <a:t>2</a:t>
            </a:r>
            <a:r>
              <a:rPr lang="en-US" dirty="0"/>
              <a:t> absorbed as calcium carbonate on fresh concrete</a:t>
            </a:r>
          </a:p>
          <a:p>
            <a:r>
              <a:rPr lang="en-US" dirty="0"/>
              <a:t>For second mission, they coated concrete to avoid the first mission O</a:t>
            </a:r>
            <a:r>
              <a:rPr lang="en-US" baseline="-25000" dirty="0"/>
              <a:t>2</a:t>
            </a:r>
            <a:r>
              <a:rPr lang="en-US" dirty="0"/>
              <a:t> problem (and didn’t need O</a:t>
            </a:r>
            <a:r>
              <a:rPr lang="en-US" baseline="-25000" dirty="0"/>
              <a:t>2</a:t>
            </a:r>
            <a:r>
              <a:rPr lang="en-US" dirty="0"/>
              <a:t> injection)</a:t>
            </a:r>
          </a:p>
          <a:p>
            <a:pPr lvl="1"/>
            <a:r>
              <a:rPr lang="en-US" dirty="0"/>
              <a:t>Soil didn’t stabilize until around 1998, long after missions</a:t>
            </a:r>
          </a:p>
        </p:txBody>
      </p:sp>
    </p:spTree>
    <p:extLst>
      <p:ext uri="{BB962C8B-B14F-4D97-AF65-F5344CB8AC3E}">
        <p14:creationId xmlns:p14="http://schemas.microsoft.com/office/powerpoint/2010/main" val="2724575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a:t>
            </a:r>
            <a:r>
              <a:rPr lang="en-US" baseline="-25000" dirty="0"/>
              <a:t>2</a:t>
            </a:r>
            <a:r>
              <a:rPr lang="en-US" dirty="0"/>
              <a:t> problem as a reminder of biology/geology interactions</a:t>
            </a:r>
          </a:p>
        </p:txBody>
      </p:sp>
      <p:sp>
        <p:nvSpPr>
          <p:cNvPr id="3" name="Content Placeholder 2"/>
          <p:cNvSpPr>
            <a:spLocks noGrp="1"/>
          </p:cNvSpPr>
          <p:nvPr>
            <p:ph idx="1"/>
          </p:nvPr>
        </p:nvSpPr>
        <p:spPr>
          <a:xfrm>
            <a:off x="457200" y="1676400"/>
            <a:ext cx="8229600" cy="5029200"/>
          </a:xfrm>
        </p:spPr>
        <p:txBody>
          <a:bodyPr>
            <a:normAutofit/>
          </a:bodyPr>
          <a:lstStyle/>
          <a:p>
            <a:r>
              <a:rPr lang="en-US" dirty="0"/>
              <a:t>On earth, calcium carbonate (limestone) was created by life (coral and marine shell), and the largest repository of carbon on earth (by far) is in rock</a:t>
            </a:r>
          </a:p>
          <a:p>
            <a:pPr lvl="2"/>
            <a:r>
              <a:rPr lang="en-US" dirty="0"/>
              <a:t>Rock (limestone, etc.) :                   60,000,000 gigatons </a:t>
            </a:r>
          </a:p>
          <a:p>
            <a:pPr lvl="2"/>
            <a:r>
              <a:rPr lang="en-US" dirty="0"/>
              <a:t>Kerogens (e.g., oil, also from life):  15,000,000</a:t>
            </a:r>
          </a:p>
          <a:p>
            <a:pPr lvl="2"/>
            <a:r>
              <a:rPr lang="en-US" dirty="0"/>
              <a:t>Ocean:                                              38,400 </a:t>
            </a:r>
          </a:p>
          <a:p>
            <a:pPr lvl="2"/>
            <a:r>
              <a:rPr lang="en-US" dirty="0"/>
              <a:t>Biomass (living and dead):               2,000  </a:t>
            </a:r>
          </a:p>
          <a:p>
            <a:pPr lvl="2"/>
            <a:r>
              <a:rPr lang="en-US" dirty="0"/>
              <a:t>Atmosphere:                                         720</a:t>
            </a:r>
          </a:p>
          <a:p>
            <a:r>
              <a:rPr lang="en-US" dirty="0"/>
              <a:t>So, as on earth, carbon went into rock, unfortunately taking O</a:t>
            </a:r>
            <a:r>
              <a:rPr lang="en-US" baseline="-25000" dirty="0"/>
              <a:t>2</a:t>
            </a:r>
            <a:r>
              <a:rPr lang="en-US" dirty="0"/>
              <a:t> with it.</a:t>
            </a:r>
          </a:p>
          <a:p>
            <a:endParaRPr lang="en-US" dirty="0"/>
          </a:p>
        </p:txBody>
      </p:sp>
    </p:spTree>
    <p:extLst>
      <p:ext uri="{BB962C8B-B14F-4D97-AF65-F5344CB8AC3E}">
        <p14:creationId xmlns:p14="http://schemas.microsoft.com/office/powerpoint/2010/main" val="3028670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 results</a:t>
            </a:r>
          </a:p>
        </p:txBody>
      </p:sp>
      <p:sp>
        <p:nvSpPr>
          <p:cNvPr id="3" name="Content Placeholder 2"/>
          <p:cNvSpPr>
            <a:spLocks noGrp="1"/>
          </p:cNvSpPr>
          <p:nvPr>
            <p:ph idx="1"/>
          </p:nvPr>
        </p:nvSpPr>
        <p:spPr/>
        <p:txBody>
          <a:bodyPr/>
          <a:lstStyle/>
          <a:p>
            <a:r>
              <a:rPr lang="en-US" dirty="0"/>
              <a:t>Highly productive (claimed most efficient ever), but still not quite enough</a:t>
            </a:r>
          </a:p>
          <a:p>
            <a:r>
              <a:rPr lang="en-US" dirty="0"/>
              <a:t>81% of food was grown inside for Mission 1 </a:t>
            </a:r>
          </a:p>
          <a:p>
            <a:pPr lvl="1"/>
            <a:r>
              <a:rPr lang="en-US" dirty="0"/>
              <a:t>Remaining 19% from seed stock and food grown inside system prior to closure</a:t>
            </a:r>
          </a:p>
          <a:p>
            <a:pPr lvl="1"/>
            <a:r>
              <a:rPr lang="en-US" dirty="0"/>
              <a:t>Low-calorie starvation diet – this was subsistence agriculture </a:t>
            </a:r>
          </a:p>
          <a:p>
            <a:pPr lvl="1"/>
            <a:r>
              <a:rPr lang="en-US" dirty="0"/>
              <a:t>Relied only on natural light (reduced by 50% by glass/space frame)</a:t>
            </a:r>
          </a:p>
          <a:p>
            <a:pPr lvl="1"/>
            <a:r>
              <a:rPr lang="en-US" dirty="0"/>
              <a:t>Mission 2 achieved 100%, partly by adding artificial light (high-pressure sodium lamps) </a:t>
            </a:r>
          </a:p>
          <a:p>
            <a:r>
              <a:rPr lang="en-US" dirty="0"/>
              <a:t>Pigs and chickens took too much food, so were  eaten</a:t>
            </a:r>
          </a:p>
          <a:p>
            <a:endParaRPr lang="en-US" dirty="0"/>
          </a:p>
        </p:txBody>
      </p:sp>
    </p:spTree>
    <p:extLst>
      <p:ext uri="{BB962C8B-B14F-4D97-AF65-F5344CB8AC3E}">
        <p14:creationId xmlns:p14="http://schemas.microsoft.com/office/powerpoint/2010/main" val="1665781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Diet and health</a:t>
            </a:r>
          </a:p>
        </p:txBody>
      </p:sp>
      <p:sp>
        <p:nvSpPr>
          <p:cNvPr id="3" name="Content Placeholder 2"/>
          <p:cNvSpPr>
            <a:spLocks noGrp="1"/>
          </p:cNvSpPr>
          <p:nvPr>
            <p:ph idx="1"/>
          </p:nvPr>
        </p:nvSpPr>
        <p:spPr/>
        <p:txBody>
          <a:bodyPr/>
          <a:lstStyle/>
          <a:p>
            <a:r>
              <a:rPr lang="en-US" dirty="0"/>
              <a:t>Low calorie nutrient dense diet advocated by Dr. Roy </a:t>
            </a:r>
            <a:r>
              <a:rPr lang="en-US" dirty="0" err="1"/>
              <a:t>Walford</a:t>
            </a:r>
            <a:r>
              <a:rPr lang="en-US" dirty="0"/>
              <a:t> (UCLA) in previous work on diet and aging</a:t>
            </a:r>
          </a:p>
          <a:p>
            <a:pPr marL="411480" lvl="1" indent="0">
              <a:buNone/>
            </a:pPr>
            <a:r>
              <a:rPr lang="en-US" dirty="0"/>
              <a:t>He wrote the book and got to live the dream as a </a:t>
            </a:r>
            <a:r>
              <a:rPr lang="en-US" dirty="0" err="1"/>
              <a:t>biospherian</a:t>
            </a:r>
            <a:endParaRPr lang="en-US" dirty="0"/>
          </a:p>
          <a:p>
            <a:r>
              <a:rPr lang="en-US" dirty="0"/>
              <a:t>Carefully tracked entire diet by computer</a:t>
            </a:r>
          </a:p>
          <a:p>
            <a:r>
              <a:rPr lang="en-US" dirty="0"/>
              <a:t>Lost 16% of their body weight in first year, stabilized and recovered some in second year</a:t>
            </a:r>
          </a:p>
          <a:p>
            <a:r>
              <a:rPr lang="en-US" dirty="0"/>
              <a:t>Overall health good, improved cholesterol, blood pressure</a:t>
            </a:r>
          </a:p>
          <a:p>
            <a:r>
              <a:rPr lang="en-US" dirty="0"/>
              <a:t>System supplied all vitamins except D</a:t>
            </a:r>
          </a:p>
        </p:txBody>
      </p:sp>
    </p:spTree>
    <p:extLst>
      <p:ext uri="{BB962C8B-B14F-4D97-AF65-F5344CB8AC3E}">
        <p14:creationId xmlns:p14="http://schemas.microsoft.com/office/powerpoint/2010/main" val="2901153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Species packing: survival results</a:t>
            </a:r>
          </a:p>
        </p:txBody>
      </p:sp>
      <p:sp>
        <p:nvSpPr>
          <p:cNvPr id="3" name="Content Placeholder 2"/>
          <p:cNvSpPr>
            <a:spLocks noGrp="1"/>
          </p:cNvSpPr>
          <p:nvPr>
            <p:ph idx="1"/>
          </p:nvPr>
        </p:nvSpPr>
        <p:spPr>
          <a:xfrm>
            <a:off x="457200" y="1752600"/>
            <a:ext cx="8229600" cy="4953000"/>
          </a:xfrm>
        </p:spPr>
        <p:txBody>
          <a:bodyPr>
            <a:normAutofit fontScale="92500" lnSpcReduction="20000"/>
          </a:bodyPr>
          <a:lstStyle/>
          <a:p>
            <a:r>
              <a:rPr lang="en-US" dirty="0"/>
              <a:t>Started with 3800 species.  </a:t>
            </a:r>
          </a:p>
          <a:p>
            <a:pPr lvl="1"/>
            <a:r>
              <a:rPr lang="en-US" dirty="0"/>
              <a:t>As expected, not all survived. </a:t>
            </a:r>
          </a:p>
          <a:p>
            <a:pPr lvl="1"/>
            <a:r>
              <a:rPr lang="en-US" dirty="0"/>
              <a:t>Example:  in the rainforest, 61% of 282 species of plants survived the 2 year experiment</a:t>
            </a:r>
          </a:p>
          <a:p>
            <a:pPr lvl="1"/>
            <a:r>
              <a:rPr lang="en-US" dirty="0"/>
              <a:t>Plants were individually tagged and tracked</a:t>
            </a:r>
          </a:p>
          <a:p>
            <a:r>
              <a:rPr lang="en-US" dirty="0"/>
              <a:t>Proved self-organization and adaptation happens</a:t>
            </a:r>
          </a:p>
          <a:p>
            <a:pPr lvl="1"/>
            <a:r>
              <a:rPr lang="en-US" dirty="0"/>
              <a:t>Explosion of ants, cockroaches, katydids </a:t>
            </a:r>
          </a:p>
          <a:p>
            <a:pPr lvl="1"/>
            <a:r>
              <a:rPr lang="en-US" dirty="0"/>
              <a:t>Rainforest overgrown with morning glories, other </a:t>
            </a:r>
            <a:r>
              <a:rPr lang="en-US" dirty="0" err="1"/>
              <a:t>invasives</a:t>
            </a:r>
            <a:r>
              <a:rPr lang="en-US" dirty="0"/>
              <a:t>, requiring manual intervention</a:t>
            </a:r>
          </a:p>
          <a:p>
            <a:pPr lvl="1"/>
            <a:r>
              <a:rPr lang="en-US" dirty="0"/>
              <a:t>Rainforest grew rapidly, doubling size</a:t>
            </a:r>
          </a:p>
          <a:p>
            <a:pPr lvl="1"/>
            <a:r>
              <a:rPr lang="en-US" dirty="0"/>
              <a:t>Pollinating insects died, several bird species</a:t>
            </a:r>
          </a:p>
          <a:p>
            <a:pPr lvl="1"/>
            <a:r>
              <a:rPr lang="en-US" dirty="0"/>
              <a:t>Desert Biome shifted considerably towards species adapted to humid conditions</a:t>
            </a:r>
          </a:p>
          <a:p>
            <a:r>
              <a:rPr lang="en-US" dirty="0"/>
              <a:t>Suggests the “Gaia hypothesis”, but time was too short to see all the cycles play out, and humans did have to intervene.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97650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sustainability results</a:t>
            </a:r>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r>
              <a:rPr lang="en-US" dirty="0"/>
              <a:t>Proved feasibility of a sustainable biosphere(more or less)</a:t>
            </a:r>
          </a:p>
          <a:p>
            <a:pPr lvl="1"/>
            <a:r>
              <a:rPr lang="en-US" dirty="0"/>
              <a:t>Notable problems like O</a:t>
            </a:r>
            <a:r>
              <a:rPr lang="en-US" baseline="-25000" dirty="0"/>
              <a:t>2</a:t>
            </a:r>
            <a:r>
              <a:rPr lang="en-US" dirty="0"/>
              <a:t> were explained and preventable</a:t>
            </a:r>
          </a:p>
          <a:p>
            <a:pPr lvl="1"/>
            <a:r>
              <a:rPr lang="en-US" dirty="0"/>
              <a:t>People came out alive and healthy after 2 years</a:t>
            </a:r>
          </a:p>
          <a:p>
            <a:pPr marL="685800" lvl="2" indent="0">
              <a:buNone/>
            </a:pPr>
            <a:r>
              <a:rPr lang="en-US" dirty="0"/>
              <a:t>   It wasn’t a given that this was possible before this</a:t>
            </a:r>
          </a:p>
          <a:p>
            <a:r>
              <a:rPr lang="en-US" dirty="0"/>
              <a:t>System removed harmful compounds without toxic buildup</a:t>
            </a:r>
          </a:p>
          <a:p>
            <a:pPr lvl="1"/>
            <a:r>
              <a:rPr lang="en-US" dirty="0"/>
              <a:t>Soil bed reactors for the atmosphere, algae scrubbers for the ocean</a:t>
            </a:r>
          </a:p>
          <a:p>
            <a:pPr lvl="1"/>
            <a:r>
              <a:rPr lang="en-US" dirty="0"/>
              <a:t>CO</a:t>
            </a:r>
            <a:r>
              <a:rPr lang="en-US" baseline="-25000" dirty="0"/>
              <a:t>2</a:t>
            </a:r>
            <a:r>
              <a:rPr lang="en-US" dirty="0"/>
              <a:t>, NO</a:t>
            </a:r>
            <a:r>
              <a:rPr lang="en-US" baseline="-25000" dirty="0"/>
              <a:t>x</a:t>
            </a:r>
            <a:r>
              <a:rPr lang="en-US" dirty="0"/>
              <a:t>, H2S, ethylene, CO, methane, ozone</a:t>
            </a:r>
          </a:p>
          <a:p>
            <a:pPr lvl="1"/>
            <a:r>
              <a:rPr lang="en-US" dirty="0"/>
              <a:t>Exception:  N</a:t>
            </a:r>
            <a:r>
              <a:rPr lang="en-US" baseline="-25000" dirty="0"/>
              <a:t>2</a:t>
            </a:r>
            <a:r>
              <a:rPr lang="en-US" dirty="0"/>
              <a:t>O, which is normally decomposed by radiation in the stratosphere</a:t>
            </a:r>
          </a:p>
          <a:p>
            <a:r>
              <a:rPr lang="en-US" dirty="0"/>
              <a:t>They were able to track and model elements in closed loop cycles</a:t>
            </a:r>
          </a:p>
          <a:p>
            <a:pPr lvl="1"/>
            <a:r>
              <a:rPr lang="en-US" dirty="0"/>
              <a:t>Accelerated cycles vs. earth, e.g., daily and seasonal  CO</a:t>
            </a:r>
            <a:r>
              <a:rPr lang="en-US" baseline="-25000" dirty="0"/>
              <a:t>2</a:t>
            </a:r>
            <a:r>
              <a:rPr lang="en-US" dirty="0"/>
              <a:t> cycles</a:t>
            </a:r>
          </a:p>
          <a:p>
            <a:r>
              <a:rPr lang="en-US" dirty="0"/>
              <a:t>Small closed systems are vulnerable</a:t>
            </a:r>
          </a:p>
          <a:p>
            <a:endParaRPr lang="en-US" dirty="0"/>
          </a:p>
        </p:txBody>
      </p:sp>
    </p:spTree>
    <p:extLst>
      <p:ext uri="{BB962C8B-B14F-4D97-AF65-F5344CB8AC3E}">
        <p14:creationId xmlns:p14="http://schemas.microsoft.com/office/powerpoint/2010/main" val="1402251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did they spend their time inside biosphere 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515824" cy="345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64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dynamics</a:t>
            </a:r>
          </a:p>
        </p:txBody>
      </p:sp>
      <p:sp>
        <p:nvSpPr>
          <p:cNvPr id="3" name="Content Placeholder 2"/>
          <p:cNvSpPr>
            <a:spLocks noGrp="1"/>
          </p:cNvSpPr>
          <p:nvPr>
            <p:ph idx="1"/>
          </p:nvPr>
        </p:nvSpPr>
        <p:spPr/>
        <p:txBody>
          <a:bodyPr>
            <a:normAutofit fontScale="92500" lnSpcReduction="10000"/>
          </a:bodyPr>
          <a:lstStyle/>
          <a:p>
            <a:r>
              <a:rPr lang="en-US" dirty="0"/>
              <a:t>External relationships suffered</a:t>
            </a:r>
          </a:p>
          <a:p>
            <a:r>
              <a:rPr lang="en-US" dirty="0"/>
              <a:t>Halfway through first mission, group had split into 2 factions, barely on speaking terms</a:t>
            </a:r>
          </a:p>
          <a:p>
            <a:r>
              <a:rPr lang="en-US" dirty="0"/>
              <a:t>Power struggles outside on how to proceed were reflected inside</a:t>
            </a:r>
          </a:p>
          <a:p>
            <a:pPr lvl="1"/>
            <a:r>
              <a:rPr lang="en-US" dirty="0"/>
              <a:t>Importance of maintaining closure vs other research</a:t>
            </a:r>
          </a:p>
          <a:p>
            <a:pPr lvl="1"/>
            <a:r>
              <a:rPr lang="en-US" dirty="0"/>
              <a:t>Decisions on importing air or food </a:t>
            </a:r>
          </a:p>
          <a:p>
            <a:pPr lvl="1"/>
            <a:r>
              <a:rPr lang="en-US" dirty="0"/>
              <a:t>“Holistic” view vs. “reductionist” view of science. </a:t>
            </a:r>
          </a:p>
          <a:p>
            <a:r>
              <a:rPr lang="en-US" dirty="0"/>
              <a:t>Made worse by effects of O</a:t>
            </a:r>
            <a:r>
              <a:rPr lang="en-US" baseline="-25000" dirty="0"/>
              <a:t>2</a:t>
            </a:r>
            <a:r>
              <a:rPr lang="en-US" dirty="0"/>
              <a:t> deprivation</a:t>
            </a:r>
          </a:p>
          <a:p>
            <a:pPr lvl="1"/>
            <a:r>
              <a:rPr lang="en-US" dirty="0"/>
              <a:t>Equivalent to elevation of 13,400 ft.</a:t>
            </a:r>
          </a:p>
          <a:p>
            <a:pPr lvl="1"/>
            <a:r>
              <a:rPr lang="en-US" dirty="0"/>
              <a:t>Fatigue, sleep apnea</a:t>
            </a:r>
          </a:p>
          <a:p>
            <a:r>
              <a:rPr lang="en-US" dirty="0"/>
              <a:t>Still worked together as a team to achieve their goals</a:t>
            </a:r>
          </a:p>
          <a:p>
            <a:r>
              <a:rPr lang="en-US" dirty="0"/>
              <a:t>2 team members got married right after exiting</a:t>
            </a:r>
          </a:p>
        </p:txBody>
      </p:sp>
    </p:spTree>
    <p:extLst>
      <p:ext uri="{BB962C8B-B14F-4D97-AF65-F5344CB8AC3E}">
        <p14:creationId xmlns:p14="http://schemas.microsoft.com/office/powerpoint/2010/main" val="266597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Biosphere 2</a:t>
            </a:r>
            <a:endParaRPr lang="en-US" sz="2000" dirty="0"/>
          </a:p>
        </p:txBody>
      </p:sp>
      <p:sp>
        <p:nvSpPr>
          <p:cNvPr id="3" name="Content Placeholder 2"/>
          <p:cNvSpPr>
            <a:spLocks noGrp="1"/>
          </p:cNvSpPr>
          <p:nvPr>
            <p:ph idx="1"/>
          </p:nvPr>
        </p:nvSpPr>
        <p:spPr>
          <a:xfrm>
            <a:off x="304800" y="1600200"/>
            <a:ext cx="8534400" cy="5029200"/>
          </a:xfrm>
        </p:spPr>
        <p:txBody>
          <a:bodyPr>
            <a:normAutofit fontScale="92500" lnSpcReduction="10000"/>
          </a:bodyPr>
          <a:lstStyle/>
          <a:p>
            <a:r>
              <a:rPr lang="en-US" dirty="0"/>
              <a:t>Engineering prototype and research tool for sustainable space settlement </a:t>
            </a:r>
          </a:p>
          <a:p>
            <a:pPr lvl="1"/>
            <a:r>
              <a:rPr lang="en-US" dirty="0"/>
              <a:t>(Unlike, say the ISS which needs resupply)</a:t>
            </a:r>
          </a:p>
          <a:p>
            <a:r>
              <a:rPr lang="en-US" dirty="0"/>
              <a:t>Holds record as largest and longest-running closed environment test</a:t>
            </a:r>
          </a:p>
          <a:p>
            <a:pPr lvl="1"/>
            <a:r>
              <a:rPr lang="en-US" dirty="0"/>
              <a:t>7.2 million </a:t>
            </a:r>
            <a:r>
              <a:rPr lang="en-US" dirty="0" err="1"/>
              <a:t>cu.ft</a:t>
            </a:r>
            <a:r>
              <a:rPr lang="en-US" dirty="0"/>
              <a:t>.  </a:t>
            </a:r>
          </a:p>
          <a:p>
            <a:pPr lvl="2"/>
            <a:r>
              <a:rPr lang="en-US" dirty="0"/>
              <a:t>(compare: 223x pressurized volume of ISS)</a:t>
            </a:r>
          </a:p>
          <a:p>
            <a:pPr lvl="1"/>
            <a:r>
              <a:rPr lang="en-US" dirty="0"/>
              <a:t>8 people, 3800 species</a:t>
            </a:r>
          </a:p>
          <a:p>
            <a:pPr lvl="1"/>
            <a:r>
              <a:rPr lang="en-US" dirty="0"/>
              <a:t>Sealed for 2 years starting in1991</a:t>
            </a:r>
          </a:p>
          <a:p>
            <a:r>
              <a:rPr lang="en-US" dirty="0"/>
              <a:t>Cost:  around $200M</a:t>
            </a:r>
          </a:p>
          <a:p>
            <a:r>
              <a:rPr lang="en-US" dirty="0"/>
              <a:t>Facility still there (University of Arizona research lab), open to the public (and the atmosphere --no longer sealed)</a:t>
            </a:r>
          </a:p>
          <a:p>
            <a:r>
              <a:rPr lang="en-US" dirty="0"/>
              <a:t>This talk is a retrospective on the experiment, the ideas behind it, and the results</a:t>
            </a:r>
          </a:p>
          <a:p>
            <a:r>
              <a:rPr lang="en-US" dirty="0"/>
              <a:t>At least 30 years ahead of its time</a:t>
            </a:r>
          </a:p>
        </p:txBody>
      </p:sp>
    </p:spTree>
    <p:extLst>
      <p:ext uri="{BB962C8B-B14F-4D97-AF65-F5344CB8AC3E}">
        <p14:creationId xmlns:p14="http://schemas.microsoft.com/office/powerpoint/2010/main" val="1076804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SYSTEMS Biology for sustainable life outside earth</a:t>
            </a:r>
          </a:p>
        </p:txBody>
      </p:sp>
      <p:sp>
        <p:nvSpPr>
          <p:cNvPr id="2" name="Title 1"/>
          <p:cNvSpPr>
            <a:spLocks noGrp="1"/>
          </p:cNvSpPr>
          <p:nvPr>
            <p:ph type="ctrTitle"/>
          </p:nvPr>
        </p:nvSpPr>
        <p:spPr>
          <a:xfrm>
            <a:off x="381000" y="2438401"/>
            <a:ext cx="8305800" cy="2007834"/>
          </a:xfrm>
        </p:spPr>
        <p:txBody>
          <a:bodyPr/>
          <a:lstStyle/>
          <a:p>
            <a:r>
              <a:rPr lang="en-US" dirty="0"/>
              <a:t>end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368" y="117088"/>
            <a:ext cx="5714999" cy="1915868"/>
          </a:xfrm>
          <a:prstGeom prst="rect">
            <a:avLst/>
          </a:prstGeom>
        </p:spPr>
      </p:pic>
    </p:spTree>
    <p:extLst>
      <p:ext uri="{BB962C8B-B14F-4D97-AF65-F5344CB8AC3E}">
        <p14:creationId xmlns:p14="http://schemas.microsoft.com/office/powerpoint/2010/main" val="639185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SYSTEMS Biology for sustainable life outside earth</a:t>
            </a:r>
          </a:p>
        </p:txBody>
      </p:sp>
      <p:sp>
        <p:nvSpPr>
          <p:cNvPr id="2" name="Title 1"/>
          <p:cNvSpPr>
            <a:spLocks noGrp="1"/>
          </p:cNvSpPr>
          <p:nvPr>
            <p:ph type="ctrTitle"/>
          </p:nvPr>
        </p:nvSpPr>
        <p:spPr>
          <a:xfrm>
            <a:off x="381000" y="2438401"/>
            <a:ext cx="8305800" cy="2007834"/>
          </a:xfrm>
        </p:spPr>
        <p:txBody>
          <a:bodyPr/>
          <a:lstStyle/>
          <a:p>
            <a:r>
              <a:rPr lang="en-US" dirty="0" err="1"/>
              <a:t>SUPPLEMENTAl</a:t>
            </a:r>
            <a:r>
              <a:rPr lang="en-US" dirty="0"/>
              <a:t> material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368" y="117088"/>
            <a:ext cx="5714999" cy="1915868"/>
          </a:xfrm>
          <a:prstGeom prst="rect">
            <a:avLst/>
          </a:prstGeom>
        </p:spPr>
      </p:pic>
    </p:spTree>
    <p:extLst>
      <p:ext uri="{BB962C8B-B14F-4D97-AF65-F5344CB8AC3E}">
        <p14:creationId xmlns:p14="http://schemas.microsoft.com/office/powerpoint/2010/main" val="2990193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put a greenhouse in the </a:t>
            </a:r>
            <a:r>
              <a:rPr lang="en-US" dirty="0" err="1"/>
              <a:t>arizona</a:t>
            </a:r>
            <a:r>
              <a:rPr lang="en-US" dirty="0"/>
              <a:t> desert?</a:t>
            </a:r>
          </a:p>
        </p:txBody>
      </p:sp>
      <p:sp>
        <p:nvSpPr>
          <p:cNvPr id="3" name="Content Placeholder 2"/>
          <p:cNvSpPr>
            <a:spLocks noGrp="1"/>
          </p:cNvSpPr>
          <p:nvPr>
            <p:ph idx="1"/>
          </p:nvPr>
        </p:nvSpPr>
        <p:spPr/>
        <p:txBody>
          <a:bodyPr>
            <a:normAutofit lnSpcReduction="10000"/>
          </a:bodyPr>
          <a:lstStyle/>
          <a:p>
            <a:r>
              <a:rPr lang="en-US" dirty="0"/>
              <a:t>Photosynthesis is key to maintaining O</a:t>
            </a:r>
            <a:r>
              <a:rPr lang="en-US" baseline="-25000" dirty="0"/>
              <a:t>2</a:t>
            </a:r>
            <a:r>
              <a:rPr lang="en-US" dirty="0"/>
              <a:t> &amp; CO</a:t>
            </a:r>
            <a:r>
              <a:rPr lang="en-US" baseline="-25000" dirty="0"/>
              <a:t>2</a:t>
            </a:r>
          </a:p>
          <a:p>
            <a:r>
              <a:rPr lang="en-US" dirty="0"/>
              <a:t>Glass blocks ultraviolet light, part of “PAR” – Photosynthetically Active Radiation</a:t>
            </a:r>
          </a:p>
          <a:p>
            <a:pPr lvl="1"/>
            <a:r>
              <a:rPr lang="en-US" dirty="0"/>
              <a:t>Glass and the space frame structure block about 50%</a:t>
            </a:r>
          </a:p>
          <a:p>
            <a:r>
              <a:rPr lang="en-US" dirty="0"/>
              <a:t>So, a lot of sunlight/clear sky is needed</a:t>
            </a:r>
          </a:p>
          <a:p>
            <a:pPr lvl="1"/>
            <a:r>
              <a:rPr lang="en-US" dirty="0"/>
              <a:t>Want many days without clouds, rain, haze, smog</a:t>
            </a:r>
          </a:p>
          <a:p>
            <a:pPr lvl="1"/>
            <a:r>
              <a:rPr lang="en-US" dirty="0"/>
              <a:t> Higher elevations of Arizona are perfect!</a:t>
            </a:r>
          </a:p>
          <a:p>
            <a:pPr lvl="1"/>
            <a:r>
              <a:rPr lang="en-US" dirty="0"/>
              <a:t>Outweighs the additional costs of air conditioning (and some heating in winter)</a:t>
            </a:r>
          </a:p>
          <a:p>
            <a:r>
              <a:rPr lang="en-US" dirty="0"/>
              <a:t>At first, they didn’t consider artificial lights</a:t>
            </a:r>
          </a:p>
          <a:p>
            <a:pPr lvl="1"/>
            <a:r>
              <a:rPr lang="en-US" dirty="0"/>
              <a:t>Despite the fact that on Mars there’s less sunlight, and you’d need to mostly be buried to avoid radiation anyway</a:t>
            </a:r>
          </a:p>
        </p:txBody>
      </p:sp>
    </p:spTree>
    <p:extLst>
      <p:ext uri="{BB962C8B-B14F-4D97-AF65-F5344CB8AC3E}">
        <p14:creationId xmlns:p14="http://schemas.microsoft.com/office/powerpoint/2010/main" val="1207382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Biosphere 2 project milestones </a:t>
            </a:r>
            <a:br>
              <a:rPr lang="en-US" dirty="0"/>
            </a:br>
            <a:r>
              <a:rPr lang="en-US" dirty="0"/>
              <a:t>through mission 1</a:t>
            </a:r>
          </a:p>
        </p:txBody>
      </p:sp>
      <p:sp>
        <p:nvSpPr>
          <p:cNvPr id="3" name="Content Placeholder 2"/>
          <p:cNvSpPr>
            <a:spLocks noGrp="1"/>
          </p:cNvSpPr>
          <p:nvPr>
            <p:ph idx="1"/>
          </p:nvPr>
        </p:nvSpPr>
        <p:spPr>
          <a:xfrm>
            <a:off x="457200" y="1676400"/>
            <a:ext cx="8229600" cy="5029200"/>
          </a:xfrm>
        </p:spPr>
        <p:txBody>
          <a:bodyPr>
            <a:normAutofit lnSpcReduction="10000"/>
          </a:bodyPr>
          <a:lstStyle/>
          <a:p>
            <a:r>
              <a:rPr lang="en-US" dirty="0"/>
              <a:t>Space Biospheres Ventures (SBV) started July 1984</a:t>
            </a:r>
          </a:p>
          <a:p>
            <a:pPr marL="411480" lvl="1" indent="0">
              <a:buNone/>
            </a:pPr>
            <a:r>
              <a:rPr lang="en-US" dirty="0"/>
              <a:t>   Owned by Decisions Investment (Ed Bass), initial $30M</a:t>
            </a:r>
          </a:p>
          <a:p>
            <a:r>
              <a:rPr lang="en-US" dirty="0"/>
              <a:t>Conference on vision and feasibility: Dec., 1984</a:t>
            </a:r>
          </a:p>
          <a:p>
            <a:pPr marL="411480" lvl="1" indent="0">
              <a:buNone/>
            </a:pPr>
            <a:r>
              <a:rPr lang="en-US" dirty="0"/>
              <a:t>   Signed up outside scientific advisory committee</a:t>
            </a:r>
          </a:p>
          <a:p>
            <a:r>
              <a:rPr lang="en-US" dirty="0"/>
              <a:t>Basic design &amp; engineering done: 1986</a:t>
            </a:r>
          </a:p>
          <a:p>
            <a:r>
              <a:rPr lang="en-US" dirty="0"/>
              <a:t>Test module construction done: 1986</a:t>
            </a:r>
          </a:p>
          <a:p>
            <a:r>
              <a:rPr lang="en-US" dirty="0"/>
              <a:t>Test module closed experiments: 1986-1989</a:t>
            </a:r>
          </a:p>
          <a:p>
            <a:r>
              <a:rPr lang="en-US" dirty="0"/>
              <a:t>Construction start: Jan, 1987</a:t>
            </a:r>
          </a:p>
          <a:p>
            <a:r>
              <a:rPr lang="en-US" dirty="0"/>
              <a:t>Support buildings completed: Mar.,1989</a:t>
            </a:r>
          </a:p>
          <a:p>
            <a:r>
              <a:rPr lang="en-US" dirty="0"/>
              <a:t>Plants, animals, agriculture in place before closure</a:t>
            </a:r>
          </a:p>
          <a:p>
            <a:r>
              <a:rPr lang="en-US" dirty="0"/>
              <a:t>9 one-week test closures before Mission 1</a:t>
            </a:r>
          </a:p>
          <a:p>
            <a:r>
              <a:rPr lang="en-US" dirty="0"/>
              <a:t>Mission 1: closure (8 people): Sep. 1991 – Sep. 1993</a:t>
            </a:r>
          </a:p>
        </p:txBody>
      </p:sp>
    </p:spTree>
    <p:extLst>
      <p:ext uri="{BB962C8B-B14F-4D97-AF65-F5344CB8AC3E}">
        <p14:creationId xmlns:p14="http://schemas.microsoft.com/office/powerpoint/2010/main" val="3705855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Biosphere 2 mission 2 ended in chaos</a:t>
            </a:r>
          </a:p>
        </p:txBody>
      </p:sp>
      <p:sp>
        <p:nvSpPr>
          <p:cNvPr id="3" name="Content Placeholder 2"/>
          <p:cNvSpPr>
            <a:spLocks noGrp="1"/>
          </p:cNvSpPr>
          <p:nvPr>
            <p:ph idx="1"/>
          </p:nvPr>
        </p:nvSpPr>
        <p:spPr>
          <a:xfrm>
            <a:off x="457200" y="1752600"/>
            <a:ext cx="8229600" cy="4953000"/>
          </a:xfrm>
        </p:spPr>
        <p:txBody>
          <a:bodyPr>
            <a:normAutofit/>
          </a:bodyPr>
          <a:lstStyle/>
          <a:p>
            <a:r>
              <a:rPr lang="en-US" dirty="0"/>
              <a:t>Mission 2 started March, 1994, intended 10 months</a:t>
            </a:r>
          </a:p>
          <a:p>
            <a:r>
              <a:rPr lang="en-US" dirty="0"/>
              <a:t>April 1994: dispute led to ousting of management</a:t>
            </a:r>
          </a:p>
          <a:p>
            <a:pPr lvl="1"/>
            <a:r>
              <a:rPr lang="en-US" dirty="0"/>
              <a:t>Federal marshals and police arrived with restraining order, took over the site, stopped communications</a:t>
            </a:r>
          </a:p>
          <a:p>
            <a:pPr lvl="1"/>
            <a:r>
              <a:rPr lang="en-US" dirty="0"/>
              <a:t>Ed Bass hired Steve Bannon (!) to run SBV</a:t>
            </a:r>
          </a:p>
          <a:p>
            <a:pPr lvl="1"/>
            <a:r>
              <a:rPr lang="en-US" dirty="0"/>
              <a:t>Two members of first crew broke in, unsealed the airlock, broke some windows</a:t>
            </a:r>
          </a:p>
          <a:p>
            <a:pPr lvl="1"/>
            <a:r>
              <a:rPr lang="en-US" dirty="0"/>
              <a:t>Team captain quit to join wife (the suspended SBV CEO)</a:t>
            </a:r>
          </a:p>
          <a:p>
            <a:r>
              <a:rPr lang="en-US" dirty="0"/>
              <a:t>Many in the Scientific Advisory Committee quit</a:t>
            </a:r>
          </a:p>
          <a:p>
            <a:r>
              <a:rPr lang="en-US" dirty="0"/>
              <a:t>June, 1994 SBV dissolved</a:t>
            </a:r>
          </a:p>
          <a:p>
            <a:r>
              <a:rPr lang="en-US" dirty="0"/>
              <a:t>September, 1994: Mission 2 ended prematurely</a:t>
            </a:r>
          </a:p>
          <a:p>
            <a:r>
              <a:rPr lang="en-US" dirty="0"/>
              <a:t>Scientific credibility at an all-time low at that point</a:t>
            </a:r>
          </a:p>
          <a:p>
            <a:endParaRPr lang="en-US" dirty="0"/>
          </a:p>
          <a:p>
            <a:endParaRPr lang="en-US" dirty="0"/>
          </a:p>
          <a:p>
            <a:endParaRPr lang="en-US" dirty="0"/>
          </a:p>
        </p:txBody>
      </p:sp>
    </p:spTree>
    <p:extLst>
      <p:ext uri="{BB962C8B-B14F-4D97-AF65-F5344CB8AC3E}">
        <p14:creationId xmlns:p14="http://schemas.microsoft.com/office/powerpoint/2010/main" val="1504319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mission 2 chaos</a:t>
            </a:r>
          </a:p>
        </p:txBody>
      </p:sp>
      <p:sp>
        <p:nvSpPr>
          <p:cNvPr id="3" name="Content Placeholder 2"/>
          <p:cNvSpPr>
            <a:spLocks noGrp="1"/>
          </p:cNvSpPr>
          <p:nvPr>
            <p:ph idx="1"/>
          </p:nvPr>
        </p:nvSpPr>
        <p:spPr/>
        <p:txBody>
          <a:bodyPr>
            <a:normAutofit fontScale="92500"/>
          </a:bodyPr>
          <a:lstStyle/>
          <a:p>
            <a:r>
              <a:rPr lang="en-US" dirty="0"/>
              <a:t>Columbia University ran it 1995 - 2003</a:t>
            </a:r>
          </a:p>
          <a:p>
            <a:pPr lvl="1"/>
            <a:r>
              <a:rPr lang="en-US" dirty="0"/>
              <a:t>Biosphere 2 modified from closed system to open air flow</a:t>
            </a:r>
          </a:p>
          <a:p>
            <a:pPr lvl="1"/>
            <a:r>
              <a:rPr lang="en-US" dirty="0"/>
              <a:t>No longer applicable for space habitats- focus on earth:  e.g., CO</a:t>
            </a:r>
            <a:r>
              <a:rPr lang="en-US" baseline="-25000" dirty="0"/>
              <a:t>2</a:t>
            </a:r>
            <a:r>
              <a:rPr lang="en-US" dirty="0"/>
              <a:t> effects on plants &amp; ocean acidification</a:t>
            </a:r>
          </a:p>
          <a:p>
            <a:r>
              <a:rPr lang="en-US" dirty="0"/>
              <a:t>Offered for sale in 2005 by Decisions Investments Corp (Ed Bass)</a:t>
            </a:r>
          </a:p>
          <a:p>
            <a:r>
              <a:rPr lang="en-US" dirty="0"/>
              <a:t>Sold  briefly to a real estate development company in 2007, leading to fears of subsequent demolition</a:t>
            </a:r>
          </a:p>
          <a:p>
            <a:r>
              <a:rPr lang="en-US" dirty="0"/>
              <a:t>University of Arizona took over running it in 2007</a:t>
            </a:r>
          </a:p>
          <a:p>
            <a:r>
              <a:rPr lang="en-US" dirty="0"/>
              <a:t>University of Arizona assumed ownership in 2011</a:t>
            </a:r>
          </a:p>
          <a:p>
            <a:r>
              <a:rPr lang="en-US" dirty="0"/>
              <a:t>Various earth science &amp; farming experiments ongoing </a:t>
            </a:r>
          </a:p>
          <a:p>
            <a:pPr lvl="1"/>
            <a:r>
              <a:rPr lang="en-US" dirty="0"/>
              <a:t>None sealed, but large, nearly-isolated facility is unique</a:t>
            </a:r>
          </a:p>
          <a:p>
            <a:endParaRPr lang="en-US" dirty="0"/>
          </a:p>
          <a:p>
            <a:endParaRPr lang="en-US" dirty="0"/>
          </a:p>
        </p:txBody>
      </p:sp>
    </p:spTree>
    <p:extLst>
      <p:ext uri="{BB962C8B-B14F-4D97-AF65-F5344CB8AC3E}">
        <p14:creationId xmlns:p14="http://schemas.microsoft.com/office/powerpoint/2010/main" val="3202908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a:t>
            </a:r>
          </a:p>
        </p:txBody>
      </p:sp>
      <p:sp>
        <p:nvSpPr>
          <p:cNvPr id="3" name="Content Placeholder 2"/>
          <p:cNvSpPr>
            <a:spLocks noGrp="1"/>
          </p:cNvSpPr>
          <p:nvPr>
            <p:ph idx="1"/>
          </p:nvPr>
        </p:nvSpPr>
        <p:spPr/>
        <p:txBody>
          <a:bodyPr>
            <a:normAutofit lnSpcReduction="10000"/>
          </a:bodyPr>
          <a:lstStyle/>
          <a:p>
            <a:r>
              <a:rPr lang="en-US" dirty="0"/>
              <a:t>Privately funded (Ed Bass – Texas billionaire)</a:t>
            </a:r>
          </a:p>
          <a:p>
            <a:r>
              <a:rPr lang="en-US" dirty="0"/>
              <a:t>SBV (Space Biospheres Ventures) set up as a for-profit corporation, initial $30M</a:t>
            </a:r>
          </a:p>
          <a:p>
            <a:pPr lvl="1"/>
            <a:r>
              <a:rPr lang="en-US" dirty="0"/>
              <a:t>Expected to sell technology</a:t>
            </a:r>
          </a:p>
          <a:p>
            <a:pPr lvl="1"/>
            <a:r>
              <a:rPr lang="en-US" dirty="0"/>
              <a:t>Tourism &amp; education – ecology theme park </a:t>
            </a:r>
          </a:p>
          <a:p>
            <a:r>
              <a:rPr lang="en-US" dirty="0"/>
              <a:t>Up through first 2-year experiment, estimates of $150M - $200M</a:t>
            </a:r>
          </a:p>
          <a:p>
            <a:r>
              <a:rPr lang="en-US" dirty="0"/>
              <a:t>Rumored yearly cost to run: $25M, of which $16M are energy costs</a:t>
            </a:r>
          </a:p>
          <a:p>
            <a:pPr lvl="1"/>
            <a:r>
              <a:rPr lang="en-US" dirty="0"/>
              <a:t>This is, after all, a greenhouse in the Arizona desert!  </a:t>
            </a:r>
          </a:p>
          <a:p>
            <a:r>
              <a:rPr lang="en-US" dirty="0"/>
              <a:t>Unnamed source on Wikipedia put total cost at $200M by 2007</a:t>
            </a:r>
          </a:p>
          <a:p>
            <a:endParaRPr lang="en-US" dirty="0"/>
          </a:p>
        </p:txBody>
      </p:sp>
    </p:spTree>
    <p:extLst>
      <p:ext uri="{BB962C8B-B14F-4D97-AF65-F5344CB8AC3E}">
        <p14:creationId xmlns:p14="http://schemas.microsoft.com/office/powerpoint/2010/main" val="2115469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habitat</a:t>
            </a:r>
          </a:p>
        </p:txBody>
      </p:sp>
      <p:sp>
        <p:nvSpPr>
          <p:cNvPr id="3" name="Content Placeholder 2"/>
          <p:cNvSpPr>
            <a:spLocks noGrp="1"/>
          </p:cNvSpPr>
          <p:nvPr>
            <p:ph idx="1"/>
          </p:nvPr>
        </p:nvSpPr>
        <p:spPr/>
        <p:txBody>
          <a:bodyPr/>
          <a:lstStyle/>
          <a:p>
            <a:r>
              <a:rPr lang="en-US" dirty="0"/>
              <a:t>Private apartment for each </a:t>
            </a:r>
            <a:r>
              <a:rPr lang="en-US" dirty="0" err="1"/>
              <a:t>biospherian</a:t>
            </a:r>
            <a:r>
              <a:rPr lang="en-US" dirty="0"/>
              <a:t> with upstairs and downstairs, shower &amp; toilet (but no toilet paper – bidets were used)</a:t>
            </a:r>
          </a:p>
          <a:p>
            <a:r>
              <a:rPr lang="en-US" dirty="0"/>
              <a:t>Kitchen, meeting area, recreation facilities, exercise room, communications center</a:t>
            </a:r>
          </a:p>
          <a:p>
            <a:r>
              <a:rPr lang="en-US" dirty="0"/>
              <a:t>Lab space, medical clinic</a:t>
            </a:r>
          </a:p>
        </p:txBody>
      </p:sp>
    </p:spTree>
    <p:extLst>
      <p:ext uri="{BB962C8B-B14F-4D97-AF65-F5344CB8AC3E}">
        <p14:creationId xmlns:p14="http://schemas.microsoft.com/office/powerpoint/2010/main" val="532515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habitat (meeting room)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82073"/>
            <a:ext cx="7467600" cy="5598793"/>
          </a:xfrm>
        </p:spPr>
      </p:pic>
    </p:spTree>
    <p:extLst>
      <p:ext uri="{BB962C8B-B14F-4D97-AF65-F5344CB8AC3E}">
        <p14:creationId xmlns:p14="http://schemas.microsoft.com/office/powerpoint/2010/main" val="488816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143000"/>
            <a:ext cx="7543800" cy="5657850"/>
          </a:xfrm>
          <a:prstGeom prst="rect">
            <a:avLst/>
          </a:prstGeom>
        </p:spPr>
      </p:pic>
    </p:spTree>
    <p:extLst>
      <p:ext uri="{BB962C8B-B14F-4D97-AF65-F5344CB8AC3E}">
        <p14:creationId xmlns:p14="http://schemas.microsoft.com/office/powerpoint/2010/main" val="139354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Biosphere 2 details</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3.14 acre building (plus basement)</a:t>
            </a:r>
          </a:p>
          <a:p>
            <a:r>
              <a:rPr lang="en-US" dirty="0"/>
              <a:t>91 foot maximum height at rainforest</a:t>
            </a:r>
          </a:p>
          <a:p>
            <a:r>
              <a:rPr lang="en-US" dirty="0"/>
              <a:t>40 acre site by Oracle, AZ (N. of Tucson), 3820 ft. el.</a:t>
            </a:r>
          </a:p>
          <a:p>
            <a:pPr lvl="1"/>
            <a:r>
              <a:rPr lang="en-US" dirty="0"/>
              <a:t>Support buildings, cooling towers</a:t>
            </a:r>
          </a:p>
          <a:p>
            <a:pPr lvl="1"/>
            <a:r>
              <a:rPr lang="en-US" dirty="0"/>
              <a:t>Energy center with 5.7 MW backup generators, boilers, water chillers</a:t>
            </a:r>
          </a:p>
          <a:p>
            <a:pPr lvl="2"/>
            <a:r>
              <a:rPr lang="en-US" dirty="0"/>
              <a:t>Power failure:  20 minutes until plants damaged</a:t>
            </a:r>
          </a:p>
          <a:p>
            <a:r>
              <a:rPr lang="en-US" dirty="0"/>
              <a:t>Closed to material flow, open to energy and information (as would be a space or Mars colony)</a:t>
            </a:r>
          </a:p>
          <a:p>
            <a:pPr lvl="1"/>
            <a:r>
              <a:rPr lang="en-US" dirty="0"/>
              <a:t>Low air leakage rate – about 10%/year </a:t>
            </a:r>
          </a:p>
          <a:p>
            <a:pPr lvl="1"/>
            <a:r>
              <a:rPr lang="en-US" dirty="0"/>
              <a:t>Energy input:  passive solar, power grid with backup</a:t>
            </a:r>
          </a:p>
          <a:p>
            <a:pPr lvl="1"/>
            <a:r>
              <a:rPr lang="en-US" dirty="0"/>
              <a:t>Energy removal: cooling tower water and chilled water</a:t>
            </a:r>
          </a:p>
          <a:p>
            <a:pPr lvl="1"/>
            <a:r>
              <a:rPr lang="en-US" dirty="0"/>
              <a:t>Special sealants for 6500 windows in space frame</a:t>
            </a:r>
          </a:p>
          <a:p>
            <a:pPr lvl="1"/>
            <a:r>
              <a:rPr lang="en-US" dirty="0"/>
              <a:t>500 ton welded stainless steel liner underneath</a:t>
            </a:r>
          </a:p>
        </p:txBody>
      </p:sp>
    </p:spTree>
    <p:extLst>
      <p:ext uri="{BB962C8B-B14F-4D97-AF65-F5344CB8AC3E}">
        <p14:creationId xmlns:p14="http://schemas.microsoft.com/office/powerpoint/2010/main" val="191878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Some of the species placed in the wilderness biomes</a:t>
            </a:r>
          </a:p>
        </p:txBody>
      </p:sp>
      <p:sp>
        <p:nvSpPr>
          <p:cNvPr id="3" name="Content Placeholder 2"/>
          <p:cNvSpPr>
            <a:spLocks noGrp="1"/>
          </p:cNvSpPr>
          <p:nvPr>
            <p:ph idx="1"/>
          </p:nvPr>
        </p:nvSpPr>
        <p:spPr/>
        <p:txBody>
          <a:bodyPr/>
          <a:lstStyle/>
          <a:p>
            <a:r>
              <a:rPr lang="en-US" dirty="0"/>
              <a:t>Hummingbirds, bees, bats, moths, butterflies</a:t>
            </a:r>
          </a:p>
          <a:p>
            <a:r>
              <a:rPr lang="en-US" dirty="0"/>
              <a:t>Snakes, reptiles, turtles, 40 geckos, 50 toads</a:t>
            </a:r>
          </a:p>
          <a:p>
            <a:r>
              <a:rPr lang="en-US" dirty="0"/>
              <a:t>Ants, termites, cockroaches</a:t>
            </a:r>
          </a:p>
          <a:p>
            <a:r>
              <a:rPr lang="en-US" dirty="0"/>
              <a:t>Predators for mites, mealy bug, cockroaches, </a:t>
            </a:r>
            <a:r>
              <a:rPr lang="en-US" dirty="0" err="1"/>
              <a:t>pillbugs</a:t>
            </a:r>
            <a:endParaRPr lang="en-US" dirty="0"/>
          </a:p>
          <a:p>
            <a:r>
              <a:rPr lang="en-US" dirty="0"/>
              <a:t>Oysters, crabs, coral</a:t>
            </a:r>
          </a:p>
          <a:p>
            <a:r>
              <a:rPr lang="en-US" dirty="0"/>
              <a:t>Agave, jojoba, rubber trees, mosses, ferns, trees producing gum and soaps.</a:t>
            </a:r>
          </a:p>
        </p:txBody>
      </p:sp>
    </p:spTree>
    <p:extLst>
      <p:ext uri="{BB962C8B-B14F-4D97-AF65-F5344CB8AC3E}">
        <p14:creationId xmlns:p14="http://schemas.microsoft.com/office/powerpoint/2010/main" val="1528902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Daisyworld</a:t>
            </a:r>
            <a:r>
              <a:rPr lang="en-US" dirty="0"/>
              <a:t>:  a toy “demo” of the </a:t>
            </a:r>
            <a:r>
              <a:rPr lang="en-US" dirty="0" err="1"/>
              <a:t>gaia</a:t>
            </a:r>
            <a:r>
              <a:rPr lang="en-US" dirty="0"/>
              <a:t> hypothesis</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A simple mathematical model of a “toy world” </a:t>
            </a:r>
          </a:p>
          <a:p>
            <a:pPr lvl="1"/>
            <a:r>
              <a:rPr lang="en-US" dirty="0"/>
              <a:t>Sun whose output is rising over time</a:t>
            </a:r>
          </a:p>
          <a:p>
            <a:pPr lvl="1"/>
            <a:r>
              <a:rPr lang="en-US" dirty="0"/>
              <a:t>Only 2 species:  black daisies and white daisies</a:t>
            </a:r>
          </a:p>
          <a:p>
            <a:r>
              <a:rPr lang="en-US" dirty="0"/>
              <a:t>Temperature regulation based on balance between black daisies and white daisies</a:t>
            </a:r>
          </a:p>
          <a:p>
            <a:pPr lvl="1"/>
            <a:r>
              <a:rPr lang="en-US" dirty="0"/>
              <a:t>Black daisies</a:t>
            </a:r>
          </a:p>
          <a:p>
            <a:pPr lvl="2"/>
            <a:r>
              <a:rPr lang="en-US" dirty="0"/>
              <a:t>absorb more light, warm the planet</a:t>
            </a:r>
          </a:p>
          <a:p>
            <a:pPr lvl="2"/>
            <a:r>
              <a:rPr lang="en-US" dirty="0"/>
              <a:t>do better at low temperatures because they get warmer</a:t>
            </a:r>
          </a:p>
          <a:p>
            <a:pPr lvl="2"/>
            <a:r>
              <a:rPr lang="en-US" dirty="0"/>
              <a:t>die off at higher temperature because they get too warm</a:t>
            </a:r>
          </a:p>
          <a:p>
            <a:pPr lvl="1"/>
            <a:r>
              <a:rPr lang="en-US" dirty="0"/>
              <a:t>White daisies</a:t>
            </a:r>
          </a:p>
          <a:p>
            <a:pPr lvl="2"/>
            <a:r>
              <a:rPr lang="en-US" dirty="0"/>
              <a:t> reflect more sun, cooling the planet</a:t>
            </a:r>
          </a:p>
          <a:p>
            <a:pPr lvl="2"/>
            <a:r>
              <a:rPr lang="en-US" dirty="0"/>
              <a:t>do better at higher temperature because they stay cooler due to reflecting the sun</a:t>
            </a:r>
          </a:p>
          <a:p>
            <a:endParaRPr lang="en-US" dirty="0"/>
          </a:p>
        </p:txBody>
      </p:sp>
    </p:spTree>
    <p:extLst>
      <p:ext uri="{BB962C8B-B14F-4D97-AF65-F5344CB8AC3E}">
        <p14:creationId xmlns:p14="http://schemas.microsoft.com/office/powerpoint/2010/main" val="279749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test module results</a:t>
            </a:r>
          </a:p>
        </p:txBody>
      </p:sp>
      <p:sp>
        <p:nvSpPr>
          <p:cNvPr id="3" name="Content Placeholder 2"/>
          <p:cNvSpPr>
            <a:spLocks noGrp="1"/>
          </p:cNvSpPr>
          <p:nvPr>
            <p:ph idx="1"/>
          </p:nvPr>
        </p:nvSpPr>
        <p:spPr>
          <a:xfrm>
            <a:off x="304800" y="1752600"/>
            <a:ext cx="8534400" cy="4572000"/>
          </a:xfrm>
        </p:spPr>
        <p:txBody>
          <a:bodyPr>
            <a:normAutofit/>
          </a:bodyPr>
          <a:lstStyle/>
          <a:p>
            <a:r>
              <a:rPr lang="en-US" dirty="0"/>
              <a:t>First facility to use biological means to simultaneously purify air (vs. catalytic burners), completely recycle water &amp; human waste, remove toxic trace compounds</a:t>
            </a:r>
          </a:p>
          <a:p>
            <a:r>
              <a:rPr lang="en-US" dirty="0"/>
              <a:t>Tested and modified technology</a:t>
            </a:r>
          </a:p>
          <a:p>
            <a:pPr lvl="1"/>
            <a:r>
              <a:rPr lang="en-US" dirty="0"/>
              <a:t>Leak rate of 24%/year</a:t>
            </a:r>
          </a:p>
          <a:p>
            <a:pPr lvl="1"/>
            <a:r>
              <a:rPr lang="en-US" dirty="0"/>
              <a:t>Estimated parameters in dynamic simulation models for O</a:t>
            </a:r>
            <a:r>
              <a:rPr lang="en-US" baseline="-25000" dirty="0"/>
              <a:t>2</a:t>
            </a:r>
            <a:r>
              <a:rPr lang="en-US" dirty="0"/>
              <a:t>, CO</a:t>
            </a:r>
            <a:r>
              <a:rPr lang="en-US" baseline="-25000" dirty="0"/>
              <a:t>2</a:t>
            </a:r>
          </a:p>
          <a:p>
            <a:r>
              <a:rPr lang="en-US" dirty="0"/>
              <a:t>Some food grown</a:t>
            </a:r>
          </a:p>
          <a:p>
            <a:pPr lvl="1"/>
            <a:r>
              <a:rPr lang="en-US" dirty="0"/>
              <a:t>Soil-based rather than hydroponic, </a:t>
            </a:r>
          </a:p>
          <a:p>
            <a:pPr lvl="1"/>
            <a:r>
              <a:rPr lang="en-US" dirty="0"/>
              <a:t>Not enough area for sustaining long-term human habitation</a:t>
            </a:r>
          </a:p>
        </p:txBody>
      </p:sp>
    </p:spTree>
    <p:extLst>
      <p:ext uri="{BB962C8B-B14F-4D97-AF65-F5344CB8AC3E}">
        <p14:creationId xmlns:p14="http://schemas.microsoft.com/office/powerpoint/2010/main" val="328814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Breaking the seal: The missing fingertip and the duffel bag</a:t>
            </a:r>
          </a:p>
        </p:txBody>
      </p:sp>
      <p:sp>
        <p:nvSpPr>
          <p:cNvPr id="3" name="Content Placeholder 2"/>
          <p:cNvSpPr>
            <a:spLocks noGrp="1"/>
          </p:cNvSpPr>
          <p:nvPr>
            <p:ph idx="1"/>
          </p:nvPr>
        </p:nvSpPr>
        <p:spPr/>
        <p:txBody>
          <a:bodyPr/>
          <a:lstStyle/>
          <a:p>
            <a:r>
              <a:rPr lang="en-US" dirty="0"/>
              <a:t>12 days into mission, Jane Poynter had a threshing machine accident, cutting off the tip of her finger</a:t>
            </a:r>
          </a:p>
          <a:p>
            <a:r>
              <a:rPr lang="en-US" dirty="0"/>
              <a:t>Evacuated for medical attention</a:t>
            </a:r>
          </a:p>
          <a:p>
            <a:r>
              <a:rPr lang="en-US" dirty="0"/>
              <a:t>Returned hours later with a duffel bag</a:t>
            </a:r>
          </a:p>
          <a:p>
            <a:pPr lvl="1"/>
            <a:r>
              <a:rPr lang="en-US" dirty="0"/>
              <a:t>She claimed it only had spare parts and plans</a:t>
            </a:r>
          </a:p>
          <a:p>
            <a:r>
              <a:rPr lang="en-US" dirty="0"/>
              <a:t>PR disaster, media claiming experiment was compromised, bringing in food, letting in air</a:t>
            </a:r>
          </a:p>
          <a:p>
            <a:endParaRPr lang="en-US" dirty="0"/>
          </a:p>
          <a:p>
            <a:r>
              <a:rPr lang="en-US" sz="2000" i="1" dirty="0"/>
              <a:t>(The lead programmer had a $1000 bet with a </a:t>
            </a:r>
            <a:r>
              <a:rPr lang="en-US" sz="2000" i="1" dirty="0" err="1"/>
              <a:t>biospherian</a:t>
            </a:r>
            <a:r>
              <a:rPr lang="en-US" sz="2000" i="1" dirty="0"/>
              <a:t> that Biosphere 2 would be opened within 100 days)</a:t>
            </a:r>
          </a:p>
        </p:txBody>
      </p:sp>
    </p:spTree>
    <p:extLst>
      <p:ext uri="{BB962C8B-B14F-4D97-AF65-F5344CB8AC3E}">
        <p14:creationId xmlns:p14="http://schemas.microsoft.com/office/powerpoint/2010/main" val="1620576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unexpected O</a:t>
            </a:r>
            <a:r>
              <a:rPr lang="en-US" baseline="-25000" dirty="0"/>
              <a:t>2</a:t>
            </a:r>
            <a:r>
              <a:rPr lang="en-US" dirty="0"/>
              <a:t> decline</a:t>
            </a:r>
          </a:p>
        </p:txBody>
      </p:sp>
      <p:sp>
        <p:nvSpPr>
          <p:cNvPr id="3" name="Content Placeholder 2"/>
          <p:cNvSpPr>
            <a:spLocks noGrp="1"/>
          </p:cNvSpPr>
          <p:nvPr>
            <p:ph idx="1"/>
          </p:nvPr>
        </p:nvSpPr>
        <p:spPr>
          <a:xfrm>
            <a:off x="457200" y="1752600"/>
            <a:ext cx="8229600" cy="4876800"/>
          </a:xfrm>
        </p:spPr>
        <p:txBody>
          <a:bodyPr>
            <a:normAutofit/>
          </a:bodyPr>
          <a:lstStyle/>
          <a:p>
            <a:r>
              <a:rPr lang="en-US" dirty="0"/>
              <a:t>Rapid, steady decline in O</a:t>
            </a:r>
            <a:r>
              <a:rPr lang="en-US" baseline="-25000" dirty="0"/>
              <a:t>2</a:t>
            </a:r>
            <a:r>
              <a:rPr lang="en-US" dirty="0"/>
              <a:t>, without correlated CO</a:t>
            </a:r>
            <a:r>
              <a:rPr lang="en-US" baseline="-25000" dirty="0"/>
              <a:t>2</a:t>
            </a:r>
            <a:r>
              <a:rPr lang="en-US" dirty="0"/>
              <a:t> increase</a:t>
            </a:r>
          </a:p>
          <a:p>
            <a:pPr lvl="1"/>
            <a:r>
              <a:rPr lang="en-US" dirty="0"/>
              <a:t>20.9% down to 14.5% after 16 months</a:t>
            </a:r>
          </a:p>
          <a:p>
            <a:pPr lvl="1"/>
            <a:r>
              <a:rPr lang="en-US" dirty="0"/>
              <a:t>Equivalent to being at 13,400 ft.</a:t>
            </a:r>
          </a:p>
          <a:p>
            <a:pPr lvl="1"/>
            <a:r>
              <a:rPr lang="en-US" dirty="0"/>
              <a:t>Unknown reason at the time, not seen in test module</a:t>
            </a:r>
          </a:p>
          <a:p>
            <a:pPr lvl="1"/>
            <a:r>
              <a:rPr lang="en-US" dirty="0"/>
              <a:t>Led to fatigue, sleep apnea</a:t>
            </a:r>
          </a:p>
          <a:p>
            <a:r>
              <a:rPr lang="en-US" dirty="0"/>
              <a:t>2 unusually dark, overcast el-Nino winters weren’t the cause, but didn’t help</a:t>
            </a:r>
          </a:p>
          <a:p>
            <a:r>
              <a:rPr lang="en-US" dirty="0"/>
              <a:t>31,000 </a:t>
            </a:r>
            <a:r>
              <a:rPr lang="en-US" dirty="0" err="1"/>
              <a:t>lbs</a:t>
            </a:r>
            <a:r>
              <a:rPr lang="en-US" dirty="0"/>
              <a:t> liquid O</a:t>
            </a:r>
            <a:r>
              <a:rPr lang="en-US" baseline="-25000" dirty="0"/>
              <a:t>2</a:t>
            </a:r>
            <a:r>
              <a:rPr lang="en-US" dirty="0"/>
              <a:t> added, returning atmosphere to 19%:  Jan, 1993</a:t>
            </a:r>
          </a:p>
          <a:p>
            <a:r>
              <a:rPr lang="en-US" dirty="0"/>
              <a:t>Another PR disaster!</a:t>
            </a:r>
          </a:p>
          <a:p>
            <a:endParaRPr lang="en-US" dirty="0"/>
          </a:p>
          <a:p>
            <a:pPr marL="114300" indent="0">
              <a:buNone/>
            </a:pPr>
            <a:endParaRPr lang="en-US" dirty="0"/>
          </a:p>
          <a:p>
            <a:endParaRPr lang="en-US" dirty="0"/>
          </a:p>
        </p:txBody>
      </p:sp>
    </p:spTree>
    <p:extLst>
      <p:ext uri="{BB962C8B-B14F-4D97-AF65-F5344CB8AC3E}">
        <p14:creationId xmlns:p14="http://schemas.microsoft.com/office/powerpoint/2010/main" val="288708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they a cult?</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Well, maybe yes, to some extent…    </a:t>
            </a:r>
          </a:p>
          <a:p>
            <a:pPr lvl="1"/>
            <a:r>
              <a:rPr lang="en-US" dirty="0"/>
              <a:t>Close-knit group for many years</a:t>
            </a:r>
          </a:p>
          <a:p>
            <a:pPr lvl="1"/>
            <a:r>
              <a:rPr lang="en-US" dirty="0"/>
              <a:t>Based on shared ideology and vision of going to Mars</a:t>
            </a:r>
          </a:p>
          <a:p>
            <a:pPr lvl="1"/>
            <a:r>
              <a:rPr lang="en-US" dirty="0"/>
              <a:t>Important roles closed to outsiders</a:t>
            </a:r>
          </a:p>
          <a:p>
            <a:pPr lvl="1"/>
            <a:r>
              <a:rPr lang="en-US" dirty="0"/>
              <a:t>Closed meetings, lots of rumors about what went on</a:t>
            </a:r>
          </a:p>
          <a:p>
            <a:pPr lvl="1"/>
            <a:r>
              <a:rPr lang="en-US" dirty="0"/>
              <a:t>John Allen, the leader, ran a commune in New Mexico (</a:t>
            </a:r>
            <a:r>
              <a:rPr lang="en-US" dirty="0" err="1"/>
              <a:t>Synergia</a:t>
            </a:r>
            <a:r>
              <a:rPr lang="en-US" dirty="0"/>
              <a:t>), and a theatre group (“Theatre of All Possibilities”)</a:t>
            </a:r>
          </a:p>
          <a:p>
            <a:pPr marL="685800" lvl="2" indent="0">
              <a:buNone/>
            </a:pPr>
            <a:r>
              <a:rPr lang="en-US" dirty="0"/>
              <a:t>   Accusations of psychological humiliation, corporal punishment</a:t>
            </a:r>
          </a:p>
          <a:p>
            <a:r>
              <a:rPr lang="en-US" dirty="0"/>
              <a:t>Accusations were somewhat overblown</a:t>
            </a:r>
          </a:p>
          <a:p>
            <a:pPr lvl="1"/>
            <a:r>
              <a:rPr lang="en-US" dirty="0"/>
              <a:t>“doomsday cult”, “western civilization is over”, “just a failed theatre group”, etc.</a:t>
            </a:r>
          </a:p>
          <a:p>
            <a:r>
              <a:rPr lang="en-US" dirty="0"/>
              <a:t>Accusations definitely hurt their scientific credibility</a:t>
            </a:r>
          </a:p>
        </p:txBody>
      </p:sp>
    </p:spTree>
    <p:extLst>
      <p:ext uri="{BB962C8B-B14F-4D97-AF65-F5344CB8AC3E}">
        <p14:creationId xmlns:p14="http://schemas.microsoft.com/office/powerpoint/2010/main" val="4238397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MAYBE Yes, KIND OF, but…</a:t>
            </a:r>
          </a:p>
        </p:txBody>
      </p:sp>
      <p:sp>
        <p:nvSpPr>
          <p:cNvPr id="3" name="Content Placeholder 2"/>
          <p:cNvSpPr>
            <a:spLocks noGrp="1"/>
          </p:cNvSpPr>
          <p:nvPr>
            <p:ph idx="1"/>
          </p:nvPr>
        </p:nvSpPr>
        <p:spPr/>
        <p:txBody>
          <a:bodyPr/>
          <a:lstStyle/>
          <a:p>
            <a:r>
              <a:rPr lang="en-US" dirty="0"/>
              <a:t>Accusations of lack of scientific training were overblown</a:t>
            </a:r>
          </a:p>
          <a:p>
            <a:pPr lvl="1"/>
            <a:r>
              <a:rPr lang="en-US" dirty="0"/>
              <a:t>There was expertise in their group, at least some with appropriate degrees</a:t>
            </a:r>
          </a:p>
          <a:p>
            <a:pPr lvl="1"/>
            <a:r>
              <a:rPr lang="en-US" dirty="0"/>
              <a:t>They tapped and managed outside scientists, expertise as well.</a:t>
            </a:r>
          </a:p>
          <a:p>
            <a:r>
              <a:rPr lang="en-US" dirty="0"/>
              <a:t>While there was some weirdness, this was a serious project</a:t>
            </a:r>
          </a:p>
          <a:p>
            <a:r>
              <a:rPr lang="en-US" dirty="0"/>
              <a:t>That’s probably what it took to get this unusual project done</a:t>
            </a:r>
          </a:p>
        </p:txBody>
      </p:sp>
    </p:spTree>
    <p:extLst>
      <p:ext uri="{BB962C8B-B14F-4D97-AF65-F5344CB8AC3E}">
        <p14:creationId xmlns:p14="http://schemas.microsoft.com/office/powerpoint/2010/main" val="303031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systems</a:t>
            </a:r>
          </a:p>
        </p:txBody>
      </p:sp>
      <p:sp>
        <p:nvSpPr>
          <p:cNvPr id="3" name="Content Placeholder 2"/>
          <p:cNvSpPr>
            <a:spLocks noGrp="1"/>
          </p:cNvSpPr>
          <p:nvPr>
            <p:ph idx="1"/>
          </p:nvPr>
        </p:nvSpPr>
        <p:spPr/>
        <p:txBody>
          <a:bodyPr>
            <a:normAutofit fontScale="92500"/>
          </a:bodyPr>
          <a:lstStyle/>
          <a:p>
            <a:r>
              <a:rPr lang="en-US" dirty="0">
                <a:sym typeface="Wingdings" panose="05000000000000000000" pitchFamily="2" charset="2"/>
              </a:rPr>
              <a:t>2500 sensors and automated analyzers, plus manual lab</a:t>
            </a:r>
          </a:p>
          <a:p>
            <a:pPr lvl="1"/>
            <a:r>
              <a:rPr lang="en-US" dirty="0"/>
              <a:t>Temperature, pressure, humidity, wind velocity, flow, water levels, fan status, pump status, power, PAR, etc.</a:t>
            </a:r>
          </a:p>
          <a:p>
            <a:pPr lvl="1"/>
            <a:r>
              <a:rPr lang="en-US" dirty="0"/>
              <a:t>Chemical compounds:  CO, CO</a:t>
            </a:r>
            <a:r>
              <a:rPr lang="en-US" baseline="-25000" dirty="0"/>
              <a:t>2</a:t>
            </a:r>
            <a:r>
              <a:rPr lang="en-US" dirty="0"/>
              <a:t>, O</a:t>
            </a:r>
            <a:r>
              <a:rPr lang="en-US" baseline="-25000" dirty="0"/>
              <a:t>2</a:t>
            </a:r>
            <a:r>
              <a:rPr lang="en-US" dirty="0"/>
              <a:t>, O</a:t>
            </a:r>
            <a:r>
              <a:rPr lang="en-US" baseline="-25000" dirty="0"/>
              <a:t>3</a:t>
            </a:r>
            <a:r>
              <a:rPr lang="en-US" dirty="0"/>
              <a:t>, NO</a:t>
            </a:r>
            <a:r>
              <a:rPr lang="en-US" baseline="-25000" dirty="0"/>
              <a:t>x</a:t>
            </a:r>
            <a:r>
              <a:rPr lang="en-US" dirty="0"/>
              <a:t>, N</a:t>
            </a:r>
            <a:r>
              <a:rPr lang="en-US" baseline="-25000" dirty="0"/>
              <a:t>2</a:t>
            </a:r>
            <a:r>
              <a:rPr lang="en-US" dirty="0"/>
              <a:t>O, NH</a:t>
            </a:r>
            <a:r>
              <a:rPr lang="en-US" baseline="-25000" dirty="0"/>
              <a:t>3</a:t>
            </a:r>
            <a:r>
              <a:rPr lang="en-US" dirty="0"/>
              <a:t>, H</a:t>
            </a:r>
            <a:r>
              <a:rPr lang="en-US" baseline="-25000" dirty="0"/>
              <a:t>2</a:t>
            </a:r>
            <a:r>
              <a:rPr lang="en-US" dirty="0"/>
              <a:t>S, SO</a:t>
            </a:r>
            <a:r>
              <a:rPr lang="en-US" baseline="-25000" dirty="0"/>
              <a:t>2</a:t>
            </a:r>
            <a:r>
              <a:rPr lang="en-US" dirty="0"/>
              <a:t>, CH4, total hydrocarbons, for air, potable water, other water, soil</a:t>
            </a:r>
          </a:p>
          <a:p>
            <a:r>
              <a:rPr lang="en-US" dirty="0">
                <a:sym typeface="Wingdings" panose="05000000000000000000" pitchFamily="2" charset="2"/>
              </a:rPr>
              <a:t>15 internal and external networked computers</a:t>
            </a:r>
          </a:p>
          <a:p>
            <a:r>
              <a:rPr lang="en-US" dirty="0">
                <a:sym typeface="Wingdings" panose="05000000000000000000" pitchFamily="2" charset="2"/>
              </a:rPr>
              <a:t>“Global Monitoring System”</a:t>
            </a:r>
          </a:p>
          <a:p>
            <a:pPr lvl="1"/>
            <a:r>
              <a:rPr lang="en-US" dirty="0">
                <a:sym typeface="Wingdings" panose="05000000000000000000" pitchFamily="2" charset="2"/>
              </a:rPr>
              <a:t>Computerized monitoring, analyzing, and storing data</a:t>
            </a:r>
          </a:p>
          <a:p>
            <a:pPr lvl="1"/>
            <a:r>
              <a:rPr lang="en-US" dirty="0"/>
              <a:t>Automated and manual chemical analyzers for air &amp; water</a:t>
            </a:r>
          </a:p>
          <a:p>
            <a:pPr lvl="1"/>
            <a:r>
              <a:rPr lang="en-US" dirty="0"/>
              <a:t>Health of the computers and networks</a:t>
            </a:r>
          </a:p>
          <a:p>
            <a:pPr lvl="1"/>
            <a:r>
              <a:rPr lang="en-US" dirty="0"/>
              <a:t>Comprehensive diagnostics postponed, never implemented</a:t>
            </a:r>
          </a:p>
        </p:txBody>
      </p:sp>
    </p:spTree>
    <p:extLst>
      <p:ext uri="{BB962C8B-B14F-4D97-AF65-F5344CB8AC3E}">
        <p14:creationId xmlns:p14="http://schemas.microsoft.com/office/powerpoint/2010/main" val="2803658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SYSTEMS</a:t>
            </a:r>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r>
              <a:rPr lang="en-US" dirty="0"/>
              <a:t>Control temperatures, </a:t>
            </a:r>
            <a:r>
              <a:rPr lang="en-US" dirty="0" err="1"/>
              <a:t>humidities</a:t>
            </a:r>
            <a:r>
              <a:rPr lang="en-US" dirty="0"/>
              <a:t>, wind velocities</a:t>
            </a:r>
          </a:p>
          <a:p>
            <a:r>
              <a:rPr lang="en-US" dirty="0"/>
              <a:t>Control via Air Handling Units (AHU’s) </a:t>
            </a:r>
          </a:p>
          <a:p>
            <a:pPr lvl="1"/>
            <a:r>
              <a:rPr lang="en-US" dirty="0"/>
              <a:t>Flows of cooling tower water and chilled water</a:t>
            </a:r>
          </a:p>
          <a:p>
            <a:pPr lvl="1"/>
            <a:r>
              <a:rPr lang="en-US" dirty="0"/>
              <a:t>Steam heating flow (heating, and reheat for humidity control)</a:t>
            </a:r>
          </a:p>
          <a:p>
            <a:pPr lvl="1"/>
            <a:r>
              <a:rPr lang="en-US" dirty="0"/>
              <a:t>Throttling of inlet air flow to blowers</a:t>
            </a:r>
          </a:p>
          <a:p>
            <a:r>
              <a:rPr lang="en-US" dirty="0"/>
              <a:t>Challenges</a:t>
            </a:r>
          </a:p>
          <a:p>
            <a:pPr lvl="1"/>
            <a:r>
              <a:rPr lang="en-US" dirty="0"/>
              <a:t>Wanted tight control – scientific experiment, not a house</a:t>
            </a:r>
          </a:p>
          <a:p>
            <a:pPr lvl="1"/>
            <a:r>
              <a:rPr lang="en-US" dirty="0"/>
              <a:t>Significant variations in targets across biomes, heights</a:t>
            </a:r>
          </a:p>
          <a:p>
            <a:pPr lvl="1"/>
            <a:r>
              <a:rPr lang="en-US" dirty="0"/>
              <a:t>Sun/shade variations inside</a:t>
            </a:r>
          </a:p>
          <a:p>
            <a:pPr lvl="1"/>
            <a:r>
              <a:rPr lang="en-US" dirty="0"/>
              <a:t>Weather variations outside (sun/shade , day/night)</a:t>
            </a:r>
          </a:p>
          <a:p>
            <a:pPr lvl="2"/>
            <a:r>
              <a:rPr lang="en-US" dirty="0"/>
              <a:t>All-glass, without shade, louvers, or tinting, for photosynthesis</a:t>
            </a:r>
          </a:p>
          <a:p>
            <a:pPr lvl="2"/>
            <a:r>
              <a:rPr lang="en-US" dirty="0"/>
              <a:t>Cloud passing overhead caused noticeable changes</a:t>
            </a:r>
          </a:p>
          <a:p>
            <a:pPr lvl="2"/>
            <a:r>
              <a:rPr lang="en-US" dirty="0"/>
              <a:t>Hot summer sun, winter snow</a:t>
            </a:r>
          </a:p>
          <a:p>
            <a:pPr lvl="1"/>
            <a:r>
              <a:rPr lang="en-US" dirty="0"/>
              <a:t>Interactions between AHUs &amp; biomes due to shared cooling water</a:t>
            </a:r>
          </a:p>
          <a:p>
            <a:pPr lvl="1"/>
            <a:r>
              <a:rPr lang="en-US" dirty="0"/>
              <a:t>Interactions between biomes due to open air boundaries</a:t>
            </a:r>
          </a:p>
          <a:p>
            <a:pPr lvl="1"/>
            <a:r>
              <a:rPr lang="en-US" dirty="0"/>
              <a:t>Need for condensation for potable water and utility water</a:t>
            </a:r>
          </a:p>
          <a:p>
            <a:pPr lvl="1"/>
            <a:r>
              <a:rPr lang="en-US" dirty="0"/>
              <a:t>Sensor &amp; valve reliability</a:t>
            </a:r>
          </a:p>
          <a:p>
            <a:pPr lvl="1"/>
            <a:r>
              <a:rPr lang="en-US" dirty="0"/>
              <a:t>Graceful degradation with failures.  Only some spare parts.</a:t>
            </a:r>
          </a:p>
        </p:txBody>
      </p:sp>
    </p:spTree>
    <p:extLst>
      <p:ext uri="{BB962C8B-B14F-4D97-AF65-F5344CB8AC3E}">
        <p14:creationId xmlns:p14="http://schemas.microsoft.com/office/powerpoint/2010/main" val="1691328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systems </a:t>
            </a:r>
            <a:r>
              <a:rPr lang="en-US" sz="2000" dirty="0"/>
              <a:t>(continued)</a:t>
            </a: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a:t>Optimization goals: economics and constraints</a:t>
            </a:r>
          </a:p>
          <a:p>
            <a:pPr lvl="1"/>
            <a:r>
              <a:rPr lang="en-US" dirty="0"/>
              <a:t>Humidity maximums, air velocity min &amp; max</a:t>
            </a:r>
          </a:p>
          <a:p>
            <a:pPr lvl="1"/>
            <a:r>
              <a:rPr lang="en-US" dirty="0"/>
              <a:t>Cooling tower water cheaper but less effective than chilled water</a:t>
            </a:r>
          </a:p>
          <a:p>
            <a:pPr lvl="1"/>
            <a:r>
              <a:rPr lang="en-US" dirty="0"/>
              <a:t>Number of AHUs used and airflow at each</a:t>
            </a:r>
          </a:p>
          <a:p>
            <a:pPr lvl="1"/>
            <a:r>
              <a:rPr lang="en-US" dirty="0"/>
              <a:t>Supervisory control for optimization, startup sequencing</a:t>
            </a:r>
          </a:p>
          <a:p>
            <a:r>
              <a:rPr lang="en-US" dirty="0"/>
              <a:t>Initial proposals used industrial-style controls</a:t>
            </a:r>
          </a:p>
          <a:p>
            <a:pPr lvl="1"/>
            <a:r>
              <a:rPr lang="en-US" dirty="0"/>
              <a:t>Temperature to energy flow cascade controls (feedback)</a:t>
            </a:r>
          </a:p>
          <a:p>
            <a:pPr lvl="1"/>
            <a:r>
              <a:rPr lang="en-US" dirty="0"/>
              <a:t>Feedforward for solar input energy and history, between biomes</a:t>
            </a:r>
          </a:p>
          <a:p>
            <a:r>
              <a:rPr lang="en-US" dirty="0"/>
              <a:t>Subcontractor never got sensors, valves, low-level controls to work very well </a:t>
            </a:r>
          </a:p>
          <a:p>
            <a:pPr lvl="1"/>
            <a:r>
              <a:rPr lang="en-US" dirty="0"/>
              <a:t>Local builder with little understanding of control systems</a:t>
            </a:r>
          </a:p>
          <a:p>
            <a:pPr lvl="1"/>
            <a:r>
              <a:rPr lang="en-US" dirty="0"/>
              <a:t>Abandoned tight control, optimization</a:t>
            </a:r>
          </a:p>
          <a:p>
            <a:pPr lvl="1"/>
            <a:r>
              <a:rPr lang="en-US" dirty="0"/>
              <a:t>Ended up with a set of templates for targets for simple controllers for different conditions </a:t>
            </a:r>
          </a:p>
          <a:p>
            <a:endParaRPr lang="en-US" dirty="0"/>
          </a:p>
          <a:p>
            <a:pPr lvl="1"/>
            <a:endParaRPr lang="en-US" dirty="0"/>
          </a:p>
          <a:p>
            <a:pPr lvl="1"/>
            <a:endParaRPr lang="en-US" dirty="0"/>
          </a:p>
        </p:txBody>
      </p:sp>
    </p:spTree>
    <p:extLst>
      <p:ext uri="{BB962C8B-B14F-4D97-AF65-F5344CB8AC3E}">
        <p14:creationId xmlns:p14="http://schemas.microsoft.com/office/powerpoint/2010/main" val="26817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Biosphere 2 organized as 7 connected “biomes”</a:t>
            </a:r>
          </a:p>
        </p:txBody>
      </p:sp>
      <p:sp>
        <p:nvSpPr>
          <p:cNvPr id="3" name="Content Placeholder 2"/>
          <p:cNvSpPr>
            <a:spLocks noGrp="1"/>
          </p:cNvSpPr>
          <p:nvPr>
            <p:ph idx="1"/>
          </p:nvPr>
        </p:nvSpPr>
        <p:spPr>
          <a:xfrm>
            <a:off x="457200" y="1752600"/>
            <a:ext cx="8229600" cy="5029200"/>
          </a:xfrm>
        </p:spPr>
        <p:txBody>
          <a:bodyPr>
            <a:normAutofit/>
          </a:bodyPr>
          <a:lstStyle/>
          <a:p>
            <a:r>
              <a:rPr lang="en-US" dirty="0"/>
              <a:t>5 Wilderness biomes</a:t>
            </a:r>
          </a:p>
          <a:p>
            <a:pPr lvl="1"/>
            <a:r>
              <a:rPr lang="en-US" dirty="0"/>
              <a:t>Rainforest </a:t>
            </a:r>
            <a:r>
              <a:rPr lang="en-US" i="1" dirty="0"/>
              <a:t>(Amazonian, with lowlands, 50 ft. mountain, and cloud forest with misters and condensers to generate rain)</a:t>
            </a:r>
          </a:p>
          <a:p>
            <a:pPr lvl="1"/>
            <a:r>
              <a:rPr lang="en-US" dirty="0"/>
              <a:t>Savannah </a:t>
            </a:r>
            <a:r>
              <a:rPr lang="en-US" i="1" dirty="0"/>
              <a:t>(from tropics to thorn scrub)</a:t>
            </a:r>
          </a:p>
          <a:p>
            <a:pPr lvl="1"/>
            <a:r>
              <a:rPr lang="en-US" dirty="0"/>
              <a:t>Marsh </a:t>
            </a:r>
            <a:r>
              <a:rPr lang="en-US" i="1" dirty="0"/>
              <a:t>(Fresh </a:t>
            </a:r>
            <a:r>
              <a:rPr lang="en-US" i="1" dirty="0">
                <a:sym typeface="Wingdings" panose="05000000000000000000" pitchFamily="2" charset="2"/>
              </a:rPr>
              <a:t> Salt, mangroves, Everglades)</a:t>
            </a:r>
          </a:p>
          <a:p>
            <a:pPr lvl="1"/>
            <a:r>
              <a:rPr lang="en-US" dirty="0">
                <a:sym typeface="Wingdings" panose="05000000000000000000" pitchFamily="2" charset="2"/>
              </a:rPr>
              <a:t>Ocean </a:t>
            </a:r>
            <a:r>
              <a:rPr lang="en-US" i="1" dirty="0">
                <a:sym typeface="Wingdings" panose="05000000000000000000" pitchFamily="2" charset="2"/>
              </a:rPr>
              <a:t>(35 feet deep, 1 million gallons, with coral reef, waves, and tides) </a:t>
            </a:r>
          </a:p>
          <a:p>
            <a:pPr lvl="1"/>
            <a:r>
              <a:rPr lang="en-US" dirty="0">
                <a:sym typeface="Wingdings" panose="05000000000000000000" pitchFamily="2" charset="2"/>
              </a:rPr>
              <a:t>Desert </a:t>
            </a:r>
            <a:r>
              <a:rPr lang="en-US" i="1" dirty="0">
                <a:sym typeface="Wingdings" panose="05000000000000000000" pitchFamily="2" charset="2"/>
              </a:rPr>
              <a:t>(Baja California fog desert – humid)</a:t>
            </a:r>
          </a:p>
          <a:p>
            <a:r>
              <a:rPr lang="en-US" dirty="0">
                <a:sym typeface="Wingdings" panose="05000000000000000000" pitchFamily="2" charset="2"/>
              </a:rPr>
              <a:t>IAB </a:t>
            </a:r>
            <a:r>
              <a:rPr lang="en-US" i="1" dirty="0">
                <a:sym typeface="Wingdings" panose="05000000000000000000" pitchFamily="2" charset="2"/>
              </a:rPr>
              <a:t>(Intensive Agricultural Biome)</a:t>
            </a:r>
          </a:p>
          <a:p>
            <a:r>
              <a:rPr lang="en-US" dirty="0">
                <a:sym typeface="Wingdings" panose="05000000000000000000" pitchFamily="2" charset="2"/>
              </a:rPr>
              <a:t>Human habitat</a:t>
            </a:r>
          </a:p>
          <a:p>
            <a:r>
              <a:rPr lang="en-US" dirty="0">
                <a:sym typeface="Wingdings" panose="05000000000000000000" pitchFamily="2" charset="2"/>
              </a:rPr>
              <a:t>Other stuff</a:t>
            </a:r>
          </a:p>
          <a:p>
            <a:r>
              <a:rPr lang="en-US" sz="1800" i="1" dirty="0">
                <a:sym typeface="Wingdings" panose="05000000000000000000" pitchFamily="2" charset="2"/>
              </a:rPr>
              <a:t>… “lungs”, and a basement, referred to as the “</a:t>
            </a:r>
            <a:r>
              <a:rPr lang="en-US" sz="1800" i="1" dirty="0" err="1">
                <a:sym typeface="Wingdings" panose="05000000000000000000" pitchFamily="2" charset="2"/>
              </a:rPr>
              <a:t>technosphere</a:t>
            </a:r>
            <a:r>
              <a:rPr lang="en-US" sz="1800" i="1" dirty="0">
                <a:sym typeface="Wingdings" panose="05000000000000000000" pitchFamily="2" charset="2"/>
              </a:rPr>
              <a:t>”</a:t>
            </a:r>
          </a:p>
        </p:txBody>
      </p:sp>
    </p:spTree>
    <p:extLst>
      <p:ext uri="{BB962C8B-B14F-4D97-AF65-F5344CB8AC3E}">
        <p14:creationId xmlns:p14="http://schemas.microsoft.com/office/powerpoint/2010/main" val="24309436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prototype top-level global monitoring system display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57325"/>
            <a:ext cx="71532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078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cooling subsystem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559" y="1143000"/>
            <a:ext cx="4766883" cy="5639694"/>
          </a:xfrm>
          <a:prstGeom prst="rect">
            <a:avLst/>
          </a:prstGeom>
        </p:spPr>
      </p:pic>
    </p:spTree>
    <p:extLst>
      <p:ext uri="{BB962C8B-B14F-4D97-AF65-F5344CB8AC3E}">
        <p14:creationId xmlns:p14="http://schemas.microsoft.com/office/powerpoint/2010/main" val="514601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960" y="152400"/>
            <a:ext cx="684608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323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for test module experiments</a:t>
            </a:r>
          </a:p>
        </p:txBody>
      </p:sp>
      <p:sp>
        <p:nvSpPr>
          <p:cNvPr id="3" name="Content Placeholder 2"/>
          <p:cNvSpPr>
            <a:spLocks noGrp="1"/>
          </p:cNvSpPr>
          <p:nvPr>
            <p:ph idx="1"/>
          </p:nvPr>
        </p:nvSpPr>
        <p:spPr/>
        <p:txBody>
          <a:bodyPr/>
          <a:lstStyle/>
          <a:p>
            <a:r>
              <a:rPr lang="en-US" dirty="0"/>
              <a:t>Biological system dynamic simulation</a:t>
            </a:r>
          </a:p>
          <a:p>
            <a:pPr lvl="1"/>
            <a:r>
              <a:rPr lang="en-US" dirty="0"/>
              <a:t>Focus on O</a:t>
            </a:r>
            <a:r>
              <a:rPr lang="en-US" baseline="-25000" dirty="0"/>
              <a:t>2</a:t>
            </a:r>
            <a:r>
              <a:rPr lang="en-US" dirty="0"/>
              <a:t>, CO</a:t>
            </a:r>
            <a:r>
              <a:rPr lang="en-US" baseline="-25000" dirty="0"/>
              <a:t>2</a:t>
            </a:r>
            <a:r>
              <a:rPr lang="en-US" dirty="0"/>
              <a:t>, etc.</a:t>
            </a:r>
          </a:p>
          <a:p>
            <a:pPr lvl="1"/>
            <a:r>
              <a:rPr lang="en-US" dirty="0"/>
              <a:t>Biological objects following </a:t>
            </a:r>
            <a:r>
              <a:rPr lang="en-US" dirty="0" err="1"/>
              <a:t>Odum’s</a:t>
            </a:r>
            <a:r>
              <a:rPr lang="en-US" dirty="0"/>
              <a:t> ecology textbooks</a:t>
            </a:r>
          </a:p>
          <a:p>
            <a:pPr lvl="2"/>
            <a:r>
              <a:rPr lang="en-US" dirty="0"/>
              <a:t>“Primary producers” (plants)</a:t>
            </a:r>
          </a:p>
          <a:p>
            <a:pPr lvl="2"/>
            <a:r>
              <a:rPr lang="en-US" dirty="0"/>
              <a:t>“Decomposers”, others</a:t>
            </a:r>
          </a:p>
          <a:p>
            <a:pPr lvl="2"/>
            <a:r>
              <a:rPr lang="en-US" dirty="0"/>
              <a:t>Differential equations associated with each type of object</a:t>
            </a:r>
          </a:p>
          <a:p>
            <a:pPr lvl="1"/>
            <a:r>
              <a:rPr lang="en-US" dirty="0"/>
              <a:t>Flows of material and energy as connections between the objects</a:t>
            </a:r>
          </a:p>
          <a:p>
            <a:pPr lvl="1"/>
            <a:r>
              <a:rPr lang="en-US" dirty="0"/>
              <a:t>Parameter estimation to match test data to simulation</a:t>
            </a:r>
          </a:p>
          <a:p>
            <a:pPr lvl="1"/>
            <a:r>
              <a:rPr lang="en-US" dirty="0"/>
              <a:t>Work mostly by University of Arizona</a:t>
            </a:r>
          </a:p>
          <a:p>
            <a:pPr lvl="2"/>
            <a:endParaRPr lang="en-US" dirty="0"/>
          </a:p>
        </p:txBody>
      </p:sp>
    </p:spTree>
    <p:extLst>
      <p:ext uri="{BB962C8B-B14F-4D97-AF65-F5344CB8AC3E}">
        <p14:creationId xmlns:p14="http://schemas.microsoft.com/office/powerpoint/2010/main" val="3302066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239" y="96262"/>
            <a:ext cx="5077523" cy="668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5DC9E8C-793E-4EF8-A093-0254F98FDAE6}"/>
              </a:ext>
            </a:extLst>
          </p:cNvPr>
          <p:cNvSpPr txBox="1">
            <a:spLocks/>
          </p:cNvSpPr>
          <p:nvPr/>
        </p:nvSpPr>
        <p:spPr>
          <a:xfrm>
            <a:off x="609600" y="96262"/>
            <a:ext cx="8260672" cy="1039427"/>
          </a:xfrm>
          <a:prstGeom prst="rect">
            <a:avLst/>
          </a:prstGeom>
        </p:spPr>
        <p:txBody>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pPr algn="r"/>
            <a:r>
              <a:rPr lang="en-US" dirty="0"/>
              <a:t>                   OBJECT-ORIENTED simulation</a:t>
            </a:r>
          </a:p>
        </p:txBody>
      </p:sp>
    </p:spTree>
    <p:extLst>
      <p:ext uri="{BB962C8B-B14F-4D97-AF65-F5344CB8AC3E}">
        <p14:creationId xmlns:p14="http://schemas.microsoft.com/office/powerpoint/2010/main" val="2864237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variables tracked IN simulation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00" y="1828800"/>
            <a:ext cx="4495800" cy="401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610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 TEXT</a:t>
            </a:r>
          </a:p>
        </p:txBody>
      </p:sp>
      <p:sp>
        <p:nvSpPr>
          <p:cNvPr id="3" name="Content Placeholder 2"/>
          <p:cNvSpPr>
            <a:spLocks noGrp="1"/>
          </p:cNvSpPr>
          <p:nvPr>
            <p:ph idx="1"/>
          </p:nvPr>
        </p:nvSpPr>
        <p:spPr/>
        <p:txBody>
          <a:bodyPr>
            <a:normAutofit lnSpcReduction="10000"/>
          </a:bodyPr>
          <a:lstStyle/>
          <a:p>
            <a:pPr marL="114300" indent="0">
              <a:buNone/>
            </a:pPr>
            <a:r>
              <a:rPr lang="en-US" dirty="0"/>
              <a:t>Biosphere 2 was a unique experiment in a materially closed ecological system, as a prototype for sustainable space settlement.  It was at least 30 years ahead of its time.  When 8 “</a:t>
            </a:r>
            <a:r>
              <a:rPr lang="en-US" dirty="0" err="1"/>
              <a:t>biospherians</a:t>
            </a:r>
            <a:r>
              <a:rPr lang="en-US" dirty="0"/>
              <a:t>” were sealed in the 3.14 acre facility for 2 years starting in 1991, it was (and remains) the world’s largest and longest-running closed environment test.  The facility is still there and open to the public, although it is no longer sealed.  </a:t>
            </a:r>
          </a:p>
          <a:p>
            <a:pPr marL="114300" indent="0">
              <a:buNone/>
            </a:pPr>
            <a:endParaRPr lang="en-US" dirty="0"/>
          </a:p>
          <a:p>
            <a:pPr marL="114300" indent="0">
              <a:buNone/>
            </a:pPr>
            <a:r>
              <a:rPr lang="en-US" dirty="0"/>
              <a:t>This talk is a retrospective on the experiment, the ideas behind it, and the results.</a:t>
            </a:r>
          </a:p>
        </p:txBody>
      </p:sp>
    </p:spTree>
    <p:extLst>
      <p:ext uri="{BB962C8B-B14F-4D97-AF65-F5344CB8AC3E}">
        <p14:creationId xmlns:p14="http://schemas.microsoft.com/office/powerpoint/2010/main" val="1579460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speaker</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114300" indent="0">
              <a:buNone/>
            </a:pPr>
            <a:r>
              <a:rPr lang="en-US" sz="1700" dirty="0"/>
              <a:t>The speaker, Dr. Greg Stanley, was involved in the Biosphere 2 project as a consultant, mainly in 1989-1990, and was present at the first closure in 1991.  He led the work done there by Gensym, providing computerized monitoring, control, and some dynamic simulation.</a:t>
            </a:r>
          </a:p>
          <a:p>
            <a:pPr marL="114300" indent="0">
              <a:buNone/>
            </a:pPr>
            <a:endParaRPr lang="en-US" sz="1700" dirty="0"/>
          </a:p>
          <a:p>
            <a:pPr marL="114300" indent="0">
              <a:buNone/>
            </a:pPr>
            <a:r>
              <a:rPr lang="en-US" sz="1700" dirty="0"/>
              <a:t>Dr. Greg Stanley creates, develops, and manages innovative technology, especially based on artificial intelligence.  He created computer applications for users as diverse as the Iridium satellite communications network, AT&amp;T, Biosphere 2, ExxonMobil, the Abu Dhabi National Oil Company, Saudi Aramco, a Japanese nuclear industry/government consortium, and BMC.  Applications include fault diagnosis, process automation and control, dynamic simulation, and network management.  He worked at Exxon in technical and management roles in process control, engineering, IT, artificial intelligence, and dynamic simulation.  He built products and managed product development at Gensym, the leading provider of real-time expert systems.  He helped product development for software and engineering companies such as SAT, BMC, </a:t>
            </a:r>
            <a:r>
              <a:rPr lang="en-US" sz="1700" dirty="0" err="1"/>
              <a:t>SmartSignal</a:t>
            </a:r>
            <a:r>
              <a:rPr lang="en-US" sz="1700" dirty="0"/>
              <a:t>, and Integration Objects. Technical specialties include chemical engineering, artificial intelligence, fault diagnosis, process control, dynamic simulation, network management, and estimation theory such as data reconciliation and Kalman filtering, as well as product architecture and software development to implement these applications.  Greg has a PhD in Chemical Engineering from Northwestern University, and a BS in Chemical Engineering from Purdue University.  He has published over 25 peer-reviewed technical papers.   </a:t>
            </a:r>
          </a:p>
          <a:p>
            <a:pPr marL="114300" indent="0">
              <a:buNone/>
            </a:pPr>
            <a:endParaRPr lang="en-US" sz="1700" dirty="0"/>
          </a:p>
          <a:p>
            <a:pPr marL="114300" indent="0">
              <a:buNone/>
            </a:pPr>
            <a:r>
              <a:rPr lang="en-US" sz="1700" dirty="0"/>
              <a:t>Other technical material is available at the Greg Stanley and Associates/ Performity LLC site: </a:t>
            </a:r>
          </a:p>
          <a:p>
            <a:pPr marL="114300" indent="0">
              <a:buNone/>
            </a:pPr>
            <a:r>
              <a:rPr lang="en-US" sz="1700" dirty="0">
                <a:solidFill>
                  <a:srgbClr val="0070C0"/>
                </a:solidFill>
                <a:hlinkClick r:id="rId2">
                  <a:extLst>
                    <a:ext uri="{A12FA001-AC4F-418D-AE19-62706E023703}">
                      <ahyp:hlinkClr xmlns:ahyp="http://schemas.microsoft.com/office/drawing/2018/hyperlinkcolor" val="tx"/>
                    </a:ext>
                  </a:extLst>
                </a:hlinkClick>
              </a:rPr>
              <a:t>https://gregstanleyandassociates.com/whitepapers/whitepapers.htm</a:t>
            </a:r>
            <a:endParaRPr lang="en-US" sz="1700" dirty="0">
              <a:solidFill>
                <a:srgbClr val="0070C0"/>
              </a:solidFill>
            </a:endParaRPr>
          </a:p>
          <a:p>
            <a:pPr marL="114300" indent="0">
              <a:buNone/>
            </a:pPr>
            <a:r>
              <a:rPr lang="en-US" sz="1700" dirty="0"/>
              <a:t>Other space settlement related material is available at </a:t>
            </a:r>
          </a:p>
          <a:p>
            <a:pPr marL="114300" indent="0">
              <a:buNone/>
            </a:pPr>
            <a:r>
              <a:rPr lang="en-US" sz="1700" dirty="0">
                <a:solidFill>
                  <a:srgbClr val="0070C0"/>
                </a:solidFill>
                <a:hlinkClick r:id="rId3">
                  <a:extLst>
                    <a:ext uri="{A12FA001-AC4F-418D-AE19-62706E023703}">
                      <ahyp:hlinkClr xmlns:ahyp="http://schemas.microsoft.com/office/drawing/2018/hyperlinkcolor" val="tx"/>
                    </a:ext>
                  </a:extLst>
                </a:hlinkClick>
              </a:rPr>
              <a:t>https://performity.com/Resources/Space/space.html</a:t>
            </a:r>
            <a:r>
              <a:rPr lang="en-US" sz="1700" dirty="0">
                <a:solidFill>
                  <a:srgbClr val="0070C0"/>
                </a:solidFill>
              </a:rPr>
              <a:t>    </a:t>
            </a:r>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229503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90" y="1295400"/>
            <a:ext cx="8348220" cy="5508689"/>
          </a:xfrm>
        </p:spPr>
      </p:pic>
      <p:sp>
        <p:nvSpPr>
          <p:cNvPr id="2" name="Title 1"/>
          <p:cNvSpPr>
            <a:spLocks noGrp="1"/>
          </p:cNvSpPr>
          <p:nvPr>
            <p:ph type="title"/>
          </p:nvPr>
        </p:nvSpPr>
        <p:spPr/>
        <p:txBody>
          <a:bodyPr/>
          <a:lstStyle/>
          <a:p>
            <a:r>
              <a:rPr lang="en-US" dirty="0"/>
              <a:t>3D cutaway overview</a:t>
            </a:r>
          </a:p>
        </p:txBody>
      </p:sp>
    </p:spTree>
    <p:extLst>
      <p:ext uri="{BB962C8B-B14F-4D97-AF65-F5344CB8AC3E}">
        <p14:creationId xmlns:p14="http://schemas.microsoft.com/office/powerpoint/2010/main" val="146920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F\gms\MyOrganizations\NSS\Bio2OverheadPix\Wiki_bio2_sunset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66" y="800101"/>
            <a:ext cx="7881069" cy="52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28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3401</TotalTime>
  <Words>4730</Words>
  <Application>Microsoft Office PowerPoint</Application>
  <PresentationFormat>On-screen Show (4:3)</PresentationFormat>
  <Paragraphs>518</Paragraphs>
  <Slides>77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Book Antiqua</vt:lpstr>
      <vt:lpstr>Calibri</vt:lpstr>
      <vt:lpstr>Century Gothic</vt:lpstr>
      <vt:lpstr>Apothecary</vt:lpstr>
      <vt:lpstr>Biosphere 2: a space settlement prototype 30 years ahead of its time</vt:lpstr>
      <vt:lpstr>What is a biosphere</vt:lpstr>
      <vt:lpstr>How small can a biosphere be?</vt:lpstr>
      <vt:lpstr>Why should we care?</vt:lpstr>
      <vt:lpstr>Biosphere 2</vt:lpstr>
      <vt:lpstr>Biosphere 2 details</vt:lpstr>
      <vt:lpstr>Biosphere 2 organized as 7 connected “biomes”</vt:lpstr>
      <vt:lpstr>3D cutaway overview</vt:lpstr>
      <vt:lpstr>PowerPoint Presentation</vt:lpstr>
      <vt:lpstr>Site overview</vt:lpstr>
      <vt:lpstr>rainforest</vt:lpstr>
      <vt:lpstr>Rainforest lowlands</vt:lpstr>
      <vt:lpstr>Ocean, view towards marsh and wave maker, savannah at right</vt:lpstr>
      <vt:lpstr>Mangrove Marsh, with terracing somewhat visible</vt:lpstr>
      <vt:lpstr>savannah towards rainforest, overlooking marsh, ocean</vt:lpstr>
      <vt:lpstr>Savannah thorn scrub overlooking desert</vt:lpstr>
      <vt:lpstr>Fog desert</vt:lpstr>
      <vt:lpstr>Intensive agricultural biome (IAB)</vt:lpstr>
      <vt:lpstr>Pygmy goats</vt:lpstr>
      <vt:lpstr>“Technosphere”  a.k.a infrastructure in basement</vt:lpstr>
      <vt:lpstr>Technosphere (basement)</vt:lpstr>
      <vt:lpstr>The co2 scrubber </vt:lpstr>
      <vt:lpstr>Biosphere 2:  other features</vt:lpstr>
      <vt:lpstr>South Lung, inside view</vt:lpstr>
      <vt:lpstr>Tunnel between lung and main buildings</vt:lpstr>
      <vt:lpstr>How do you Design a biosphere?</vt:lpstr>
      <vt:lpstr>Goals of biosphere 2</vt:lpstr>
      <vt:lpstr>DESIGN CONSTRAINTS - examples</vt:lpstr>
      <vt:lpstr>Testing the Gaia hypothesis</vt:lpstr>
      <vt:lpstr>Predator/prey cycles Hare and Lynx example</vt:lpstr>
      <vt:lpstr>System stability for biospheres</vt:lpstr>
      <vt:lpstr>Species packing</vt:lpstr>
      <vt:lpstr>Agriculture  (intensive agriculture biome)</vt:lpstr>
      <vt:lpstr>Agriculture approach</vt:lpstr>
      <vt:lpstr>“Test module” built before  full-sized biosphere 2 (1986)</vt:lpstr>
      <vt:lpstr>Test module</vt:lpstr>
      <vt:lpstr>BIOSPHERE 2 Full closures: Missions 1 and 2</vt:lpstr>
      <vt:lpstr>So, what happened in mission 1?</vt:lpstr>
      <vt:lpstr>Co2 was a huge concern before closure, and a major focus</vt:lpstr>
      <vt:lpstr>Co2 MANAGEMENT</vt:lpstr>
      <vt:lpstr>The UNEXPECTED O2 decline</vt:lpstr>
      <vt:lpstr>the O2 decline cause</vt:lpstr>
      <vt:lpstr>O2 problem as a reminder of biology/geology interactions</vt:lpstr>
      <vt:lpstr>Agriculture results</vt:lpstr>
      <vt:lpstr>Diet and health</vt:lpstr>
      <vt:lpstr>Species packing: survival results</vt:lpstr>
      <vt:lpstr>Other sustainability results</vt:lpstr>
      <vt:lpstr>How did they spend their time inside biosphere 2?</vt:lpstr>
      <vt:lpstr>Group dynamics</vt:lpstr>
      <vt:lpstr>end</vt:lpstr>
      <vt:lpstr>SUPPLEMENTAl material</vt:lpstr>
      <vt:lpstr>Why put a greenhouse in the arizona desert?</vt:lpstr>
      <vt:lpstr>Biosphere 2 project milestones  through mission 1</vt:lpstr>
      <vt:lpstr>Biosphere 2 mission 2 ended in chaos</vt:lpstr>
      <vt:lpstr>After the mission 2 chaos</vt:lpstr>
      <vt:lpstr>The money</vt:lpstr>
      <vt:lpstr>Human habitat</vt:lpstr>
      <vt:lpstr>Human habitat (meeting room)</vt:lpstr>
      <vt:lpstr>kitchen</vt:lpstr>
      <vt:lpstr>Examples of Some of the species placed in the wilderness biomes</vt:lpstr>
      <vt:lpstr>Daisyworld:  a toy “demo” of the gaia hypothesis</vt:lpstr>
      <vt:lpstr>Some test module results</vt:lpstr>
      <vt:lpstr>Breaking the seal: The missing fingertip and the duffel bag</vt:lpstr>
      <vt:lpstr>The unexpected O2 decline</vt:lpstr>
      <vt:lpstr>were they a cult?</vt:lpstr>
      <vt:lpstr>MAYBE Yes, KIND OF, but…</vt:lpstr>
      <vt:lpstr>monitoring systems</vt:lpstr>
      <vt:lpstr>CONTROL SYSTEMS</vt:lpstr>
      <vt:lpstr>Control systems (continued)</vt:lpstr>
      <vt:lpstr>early prototype top-level global monitoring system display</vt:lpstr>
      <vt:lpstr>Example cooling subsystem</vt:lpstr>
      <vt:lpstr>PowerPoint Presentation</vt:lpstr>
      <vt:lpstr>simulation for test module experiments</vt:lpstr>
      <vt:lpstr>PowerPoint Presentation</vt:lpstr>
      <vt:lpstr>Examples of variables tracked IN simulation</vt:lpstr>
      <vt:lpstr>Announcement TEXT</vt:lpstr>
      <vt:lpstr>The speaker</vt:lpstr>
    </vt:vector>
  </TitlesOfParts>
  <Company>Performity LLC/Greg Stanley and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Biosphere 2 and Closed Ecological Systems - Systems Biology for Sustainable Life Outside Earth</dc:title>
  <dc:subject>Biosphere 2 and Closed Ecological Systems - Systems Biology for Sustainable Life Outside Earth</dc:subject>
  <dc:creator>Greg Stanley</dc:creator>
  <cp:keywords>Biosphere 2, Ecology</cp:keywords>
  <dc:description>Biosphere 2 was a unique experiment in a materially closed ecological system, a prototype for sustainable space settlement.  When 8 “biospherians” were sealed in the 3.14 acre facility for 2 years starting in 1991, it was (and remains) the world’s largest and longest-running closed environment test. This is a retrospective on the experiment and the ideas behind it.</dc:description>
  <cp:lastModifiedBy>Greg Stanley</cp:lastModifiedBy>
  <cp:revision>447</cp:revision>
  <dcterms:created xsi:type="dcterms:W3CDTF">2018-04-13T02:07:50Z</dcterms:created>
  <dcterms:modified xsi:type="dcterms:W3CDTF">2020-10-23T20:50:43Z</dcterms:modified>
</cp:coreProperties>
</file>