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Default Extension="tiff" ContentType="image/tiff"/>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7"/>
  </p:notesMasterIdLst>
  <p:handoutMasterIdLst>
    <p:handoutMasterId r:id="rId68"/>
  </p:handoutMasterIdLst>
  <p:sldIdLst>
    <p:sldId id="282" r:id="rId2"/>
    <p:sldId id="284" r:id="rId3"/>
    <p:sldId id="321" r:id="rId4"/>
    <p:sldId id="347" r:id="rId5"/>
    <p:sldId id="383" r:id="rId6"/>
    <p:sldId id="278" r:id="rId7"/>
    <p:sldId id="285" r:id="rId8"/>
    <p:sldId id="396" r:id="rId9"/>
    <p:sldId id="298" r:id="rId10"/>
    <p:sldId id="349" r:id="rId11"/>
    <p:sldId id="323" r:id="rId12"/>
    <p:sldId id="299" r:id="rId13"/>
    <p:sldId id="303" r:id="rId14"/>
    <p:sldId id="305" r:id="rId15"/>
    <p:sldId id="351" r:id="rId16"/>
    <p:sldId id="352" r:id="rId17"/>
    <p:sldId id="286" r:id="rId18"/>
    <p:sldId id="306" r:id="rId19"/>
    <p:sldId id="324" r:id="rId20"/>
    <p:sldId id="354" r:id="rId21"/>
    <p:sldId id="287" r:id="rId22"/>
    <p:sldId id="328" r:id="rId23"/>
    <p:sldId id="315" r:id="rId24"/>
    <p:sldId id="288" r:id="rId25"/>
    <p:sldId id="330" r:id="rId26"/>
    <p:sldId id="356" r:id="rId27"/>
    <p:sldId id="357" r:id="rId28"/>
    <p:sldId id="359" r:id="rId29"/>
    <p:sldId id="289" r:id="rId30"/>
    <p:sldId id="332" r:id="rId31"/>
    <p:sldId id="362" r:id="rId32"/>
    <p:sldId id="365" r:id="rId33"/>
    <p:sldId id="367" r:id="rId34"/>
    <p:sldId id="379" r:id="rId35"/>
    <p:sldId id="369" r:id="rId36"/>
    <p:sldId id="290" r:id="rId37"/>
    <p:sldId id="363" r:id="rId38"/>
    <p:sldId id="371" r:id="rId39"/>
    <p:sldId id="370" r:id="rId40"/>
    <p:sldId id="374" r:id="rId41"/>
    <p:sldId id="292" r:id="rId42"/>
    <p:sldId id="377" r:id="rId43"/>
    <p:sldId id="339" r:id="rId44"/>
    <p:sldId id="294" r:id="rId45"/>
    <p:sldId id="378" r:id="rId46"/>
    <p:sldId id="384" r:id="rId47"/>
    <p:sldId id="399" r:id="rId48"/>
    <p:sldId id="296" r:id="rId49"/>
    <p:sldId id="297" r:id="rId50"/>
    <p:sldId id="385" r:id="rId51"/>
    <p:sldId id="386" r:id="rId52"/>
    <p:sldId id="387" r:id="rId53"/>
    <p:sldId id="388" r:id="rId54"/>
    <p:sldId id="380" r:id="rId55"/>
    <p:sldId id="381" r:id="rId56"/>
    <p:sldId id="382" r:id="rId57"/>
    <p:sldId id="389" r:id="rId58"/>
    <p:sldId id="390" r:id="rId59"/>
    <p:sldId id="391" r:id="rId60"/>
    <p:sldId id="392" r:id="rId61"/>
    <p:sldId id="393" r:id="rId62"/>
    <p:sldId id="394" r:id="rId63"/>
    <p:sldId id="397" r:id="rId64"/>
    <p:sldId id="398" r:id="rId65"/>
    <p:sldId id="375" r:id="rId66"/>
  </p:sldIdLst>
  <p:sldSz cx="9144000" cy="6858000" type="screen4x3"/>
  <p:notesSz cx="6858000" cy="9296400"/>
  <p:defaultTextStyle>
    <a:defPPr>
      <a:defRPr lang="en-US"/>
    </a:defPPr>
    <a:lvl1pPr algn="l" rtl="0" eaLnBrk="0" fontAlgn="base" hangingPunct="0">
      <a:spcBef>
        <a:spcPct val="0"/>
      </a:spcBef>
      <a:spcAft>
        <a:spcPct val="0"/>
      </a:spcAft>
      <a:defRPr sz="1400" kern="1200">
        <a:solidFill>
          <a:srgbClr val="F8F200"/>
        </a:solidFill>
        <a:latin typeface="Times New Roman" pitchFamily="18" charset="0"/>
        <a:ea typeface="+mn-ea"/>
        <a:cs typeface="+mn-cs"/>
      </a:defRPr>
    </a:lvl1pPr>
    <a:lvl2pPr marL="457200" algn="l" rtl="0" eaLnBrk="0" fontAlgn="base" hangingPunct="0">
      <a:spcBef>
        <a:spcPct val="0"/>
      </a:spcBef>
      <a:spcAft>
        <a:spcPct val="0"/>
      </a:spcAft>
      <a:defRPr sz="1400" kern="1200">
        <a:solidFill>
          <a:srgbClr val="F8F200"/>
        </a:solidFill>
        <a:latin typeface="Times New Roman" pitchFamily="18" charset="0"/>
        <a:ea typeface="+mn-ea"/>
        <a:cs typeface="+mn-cs"/>
      </a:defRPr>
    </a:lvl2pPr>
    <a:lvl3pPr marL="914400" algn="l" rtl="0" eaLnBrk="0" fontAlgn="base" hangingPunct="0">
      <a:spcBef>
        <a:spcPct val="0"/>
      </a:spcBef>
      <a:spcAft>
        <a:spcPct val="0"/>
      </a:spcAft>
      <a:defRPr sz="1400" kern="1200">
        <a:solidFill>
          <a:srgbClr val="F8F200"/>
        </a:solidFill>
        <a:latin typeface="Times New Roman" pitchFamily="18" charset="0"/>
        <a:ea typeface="+mn-ea"/>
        <a:cs typeface="+mn-cs"/>
      </a:defRPr>
    </a:lvl3pPr>
    <a:lvl4pPr marL="1371600" algn="l" rtl="0" eaLnBrk="0" fontAlgn="base" hangingPunct="0">
      <a:spcBef>
        <a:spcPct val="0"/>
      </a:spcBef>
      <a:spcAft>
        <a:spcPct val="0"/>
      </a:spcAft>
      <a:defRPr sz="1400" kern="1200">
        <a:solidFill>
          <a:srgbClr val="F8F200"/>
        </a:solidFill>
        <a:latin typeface="Times New Roman" pitchFamily="18" charset="0"/>
        <a:ea typeface="+mn-ea"/>
        <a:cs typeface="+mn-cs"/>
      </a:defRPr>
    </a:lvl4pPr>
    <a:lvl5pPr marL="1828800" algn="l" rtl="0" eaLnBrk="0" fontAlgn="base" hangingPunct="0">
      <a:spcBef>
        <a:spcPct val="0"/>
      </a:spcBef>
      <a:spcAft>
        <a:spcPct val="0"/>
      </a:spcAft>
      <a:defRPr sz="1400" kern="1200">
        <a:solidFill>
          <a:srgbClr val="F8F200"/>
        </a:solidFill>
        <a:latin typeface="Times New Roman" pitchFamily="18" charset="0"/>
        <a:ea typeface="+mn-ea"/>
        <a:cs typeface="+mn-cs"/>
      </a:defRPr>
    </a:lvl5pPr>
    <a:lvl6pPr marL="2286000" algn="l" defTabSz="914400" rtl="0" eaLnBrk="1" latinLnBrk="0" hangingPunct="1">
      <a:defRPr sz="1400" kern="1200">
        <a:solidFill>
          <a:srgbClr val="F8F200"/>
        </a:solidFill>
        <a:latin typeface="Times New Roman" pitchFamily="18" charset="0"/>
        <a:ea typeface="+mn-ea"/>
        <a:cs typeface="+mn-cs"/>
      </a:defRPr>
    </a:lvl6pPr>
    <a:lvl7pPr marL="2743200" algn="l" defTabSz="914400" rtl="0" eaLnBrk="1" latinLnBrk="0" hangingPunct="1">
      <a:defRPr sz="1400" kern="1200">
        <a:solidFill>
          <a:srgbClr val="F8F200"/>
        </a:solidFill>
        <a:latin typeface="Times New Roman" pitchFamily="18" charset="0"/>
        <a:ea typeface="+mn-ea"/>
        <a:cs typeface="+mn-cs"/>
      </a:defRPr>
    </a:lvl7pPr>
    <a:lvl8pPr marL="3200400" algn="l" defTabSz="914400" rtl="0" eaLnBrk="1" latinLnBrk="0" hangingPunct="1">
      <a:defRPr sz="1400" kern="1200">
        <a:solidFill>
          <a:srgbClr val="F8F200"/>
        </a:solidFill>
        <a:latin typeface="Times New Roman" pitchFamily="18" charset="0"/>
        <a:ea typeface="+mn-ea"/>
        <a:cs typeface="+mn-cs"/>
      </a:defRPr>
    </a:lvl8pPr>
    <a:lvl9pPr marL="3657600" algn="l" defTabSz="914400" rtl="0" eaLnBrk="1" latinLnBrk="0" hangingPunct="1">
      <a:defRPr sz="1400" kern="1200">
        <a:solidFill>
          <a:srgbClr val="F8F200"/>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sray" initials="e" lastIdx="13" clrIdx="0"/>
  <p:cmAuthor id="1" name="Leah M. Romero" initials="LMR" lastIdx="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00CC"/>
    <a:srgbClr val="9900CC"/>
    <a:srgbClr val="F3A10D"/>
    <a:srgbClr val="000066"/>
    <a:srgbClr val="003300"/>
    <a:srgbClr val="FF1111"/>
    <a:srgbClr val="F8F200"/>
    <a:srgbClr val="009E29"/>
    <a:srgbClr val="66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94" autoAdjust="0"/>
    <p:restoredTop sz="88120" autoAdjust="0"/>
  </p:normalViewPr>
  <p:slideViewPr>
    <p:cSldViewPr>
      <p:cViewPr>
        <p:scale>
          <a:sx n="75" d="100"/>
          <a:sy n="75" d="100"/>
        </p:scale>
        <p:origin x="-426" y="-2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 Id="rId4" Type="http://schemas.openxmlformats.org/officeDocument/2006/relationships/image" Target="../media/image1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593" cy="464820"/>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eaLnBrk="1" hangingPunct="1">
              <a:defRPr sz="1200">
                <a:solidFill>
                  <a:schemeClr val="tx1"/>
                </a:solidFill>
                <a:latin typeface="Arial" charset="0"/>
              </a:defRPr>
            </a:lvl1pPr>
          </a:lstStyle>
          <a:p>
            <a:pPr>
              <a:defRPr/>
            </a:pPr>
            <a:endParaRPr lang="en-US"/>
          </a:p>
        </p:txBody>
      </p:sp>
      <p:sp>
        <p:nvSpPr>
          <p:cNvPr id="63491" name="Rectangle 3"/>
          <p:cNvSpPr>
            <a:spLocks noGrp="1" noChangeArrowheads="1"/>
          </p:cNvSpPr>
          <p:nvPr>
            <p:ph type="dt" sz="quarter" idx="1"/>
          </p:nvPr>
        </p:nvSpPr>
        <p:spPr bwMode="auto">
          <a:xfrm>
            <a:off x="3884853" y="0"/>
            <a:ext cx="2971593" cy="464820"/>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eaLnBrk="1" hangingPunct="1">
              <a:defRPr sz="1200">
                <a:solidFill>
                  <a:schemeClr val="tx1"/>
                </a:solidFill>
                <a:latin typeface="Arial" charset="0"/>
              </a:defRPr>
            </a:lvl1pPr>
          </a:lstStyle>
          <a:p>
            <a:pPr>
              <a:defRPr/>
            </a:pPr>
            <a:fld id="{F1A9916E-3C16-4362-AE5B-519337DD2F9A}" type="datetime1">
              <a:rPr lang="en-US"/>
              <a:pPr>
                <a:defRPr/>
              </a:pPr>
              <a:t>2/21/2013</a:t>
            </a:fld>
            <a:endParaRPr lang="en-US"/>
          </a:p>
        </p:txBody>
      </p:sp>
      <p:sp>
        <p:nvSpPr>
          <p:cNvPr id="63492" name="Rectangle 4"/>
          <p:cNvSpPr>
            <a:spLocks noGrp="1" noChangeArrowheads="1"/>
          </p:cNvSpPr>
          <p:nvPr>
            <p:ph type="ftr" sz="quarter" idx="2"/>
          </p:nvPr>
        </p:nvSpPr>
        <p:spPr bwMode="auto">
          <a:xfrm>
            <a:off x="0" y="8829989"/>
            <a:ext cx="2971593" cy="464820"/>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eaLnBrk="1" hangingPunct="1">
              <a:defRPr sz="1200">
                <a:solidFill>
                  <a:schemeClr val="tx1"/>
                </a:solidFill>
                <a:latin typeface="Arial" charset="0"/>
              </a:defRPr>
            </a:lvl1pPr>
          </a:lstStyle>
          <a:p>
            <a:pPr>
              <a:defRPr/>
            </a:pPr>
            <a:endParaRPr lang="en-US"/>
          </a:p>
        </p:txBody>
      </p:sp>
      <p:sp>
        <p:nvSpPr>
          <p:cNvPr id="63493" name="Rectangle 5"/>
          <p:cNvSpPr>
            <a:spLocks noGrp="1" noChangeArrowheads="1"/>
          </p:cNvSpPr>
          <p:nvPr>
            <p:ph type="sldNum" sz="quarter" idx="3"/>
          </p:nvPr>
        </p:nvSpPr>
        <p:spPr bwMode="auto">
          <a:xfrm>
            <a:off x="3884853" y="8829989"/>
            <a:ext cx="2971593" cy="464820"/>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eaLnBrk="1" hangingPunct="1">
              <a:defRPr sz="1200">
                <a:solidFill>
                  <a:schemeClr val="tx1"/>
                </a:solidFill>
                <a:latin typeface="Arial" charset="0"/>
              </a:defRPr>
            </a:lvl1pPr>
          </a:lstStyle>
          <a:p>
            <a:pPr>
              <a:defRPr/>
            </a:pPr>
            <a:fld id="{AB49F6A8-3EC5-4542-8F0C-8080B638F2EF}" type="slidenum">
              <a:rPr lang="en-US"/>
              <a:pPr>
                <a:defRPr/>
              </a:pPr>
              <a:t>‹#›</a:t>
            </a:fld>
            <a:endParaRPr lang="en-US"/>
          </a:p>
        </p:txBody>
      </p:sp>
    </p:spTree>
    <p:extLst>
      <p:ext uri="{BB962C8B-B14F-4D97-AF65-F5344CB8AC3E}">
        <p14:creationId xmlns="" xmlns:p14="http://schemas.microsoft.com/office/powerpoint/2010/main" val="3239288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593" cy="464820"/>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8195" name="Rectangle 3"/>
          <p:cNvSpPr>
            <a:spLocks noGrp="1" noChangeArrowheads="1"/>
          </p:cNvSpPr>
          <p:nvPr>
            <p:ph type="dt" idx="1"/>
          </p:nvPr>
        </p:nvSpPr>
        <p:spPr bwMode="auto">
          <a:xfrm>
            <a:off x="3884853" y="0"/>
            <a:ext cx="2971593" cy="464820"/>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a:defRPr sz="1200">
                <a:solidFill>
                  <a:schemeClr val="tx1"/>
                </a:solidFill>
                <a:latin typeface="Arial" charset="0"/>
              </a:defRPr>
            </a:lvl1pPr>
          </a:lstStyle>
          <a:p>
            <a:pPr>
              <a:defRPr/>
            </a:pPr>
            <a:fld id="{6B111F95-02AC-4FDE-895E-70B9BD6E54CA}" type="datetime1">
              <a:rPr lang="en-US"/>
              <a:pPr>
                <a:defRPr/>
              </a:pPr>
              <a:t>2/21/2013</a:t>
            </a:fld>
            <a:endParaRPr lang="en-US"/>
          </a:p>
        </p:txBody>
      </p:sp>
      <p:sp>
        <p:nvSpPr>
          <p:cNvPr id="51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6112" y="4415790"/>
            <a:ext cx="5485778" cy="4183380"/>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29989"/>
            <a:ext cx="2971593" cy="464820"/>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defRPr sz="1200">
                <a:solidFill>
                  <a:schemeClr val="tx1"/>
                </a:solidFill>
                <a:latin typeface="Arial" charset="0"/>
              </a:defRPr>
            </a:lvl1pPr>
          </a:lstStyle>
          <a:p>
            <a:pPr>
              <a:defRPr/>
            </a:pPr>
            <a:endParaRPr lang="en-US"/>
          </a:p>
        </p:txBody>
      </p:sp>
      <p:sp>
        <p:nvSpPr>
          <p:cNvPr id="8199" name="Rectangle 7"/>
          <p:cNvSpPr>
            <a:spLocks noGrp="1" noChangeArrowheads="1"/>
          </p:cNvSpPr>
          <p:nvPr>
            <p:ph type="sldNum" sz="quarter" idx="5"/>
          </p:nvPr>
        </p:nvSpPr>
        <p:spPr bwMode="auto">
          <a:xfrm>
            <a:off x="3884853" y="8829989"/>
            <a:ext cx="2971593" cy="464820"/>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a:defRPr sz="1200">
                <a:solidFill>
                  <a:schemeClr val="tx1"/>
                </a:solidFill>
                <a:latin typeface="Arial" charset="0"/>
              </a:defRPr>
            </a:lvl1pPr>
          </a:lstStyle>
          <a:p>
            <a:pPr>
              <a:defRPr/>
            </a:pPr>
            <a:fld id="{97F7FCF4-BDF5-4393-BC1B-BA0AE3BC39F6}" type="slidenum">
              <a:rPr lang="en-US"/>
              <a:pPr>
                <a:defRPr/>
              </a:pPr>
              <a:t>‹#›</a:t>
            </a:fld>
            <a:endParaRPr lang="en-US"/>
          </a:p>
        </p:txBody>
      </p:sp>
    </p:spTree>
    <p:extLst>
      <p:ext uri="{BB962C8B-B14F-4D97-AF65-F5344CB8AC3E}">
        <p14:creationId xmlns="" xmlns:p14="http://schemas.microsoft.com/office/powerpoint/2010/main" val="331933256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specific simulations for specific</a:t>
            </a:r>
            <a:r>
              <a:rPr lang="en-US" baseline="0" dirty="0" smtClean="0"/>
              <a:t> objectives</a:t>
            </a:r>
            <a:endParaRPr lang="en-US" dirty="0" smtClean="0"/>
          </a:p>
          <a:p>
            <a:r>
              <a:rPr lang="en-US" dirty="0" smtClean="0"/>
              <a:t>MC capability</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23</a:t>
            </a:fld>
            <a:endParaRPr lang="en-US"/>
          </a:p>
        </p:txBody>
      </p:sp>
    </p:spTree>
    <p:extLst>
      <p:ext uri="{BB962C8B-B14F-4D97-AF65-F5344CB8AC3E}">
        <p14:creationId xmlns="" xmlns:p14="http://schemas.microsoft.com/office/powerpoint/2010/main" val="89911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kern="1200" dirty="0" smtClean="0">
                <a:solidFill>
                  <a:srgbClr val="000066"/>
                </a:solidFill>
                <a:latin typeface="Times New Roman" pitchFamily="18" charset="0"/>
                <a:ea typeface="+mn-ea"/>
                <a:cs typeface="+mn-cs"/>
              </a:rPr>
              <a:t>Sep </a:t>
            </a:r>
            <a:r>
              <a:rPr lang="en-US" sz="1000" kern="1200" dirty="0" err="1" smtClean="0">
                <a:solidFill>
                  <a:srgbClr val="000066"/>
                </a:solidFill>
                <a:latin typeface="Times New Roman" pitchFamily="18" charset="0"/>
                <a:ea typeface="+mn-ea"/>
                <a:cs typeface="+mn-cs"/>
              </a:rPr>
              <a:t>sim</a:t>
            </a:r>
            <a:r>
              <a:rPr lang="en-US" sz="1000" kern="1200" dirty="0" smtClean="0">
                <a:solidFill>
                  <a:srgbClr val="000066"/>
                </a:solidFill>
                <a:latin typeface="Times New Roman" pitchFamily="18" charset="0"/>
                <a:ea typeface="+mn-ea"/>
                <a:cs typeface="+mn-cs"/>
              </a:rPr>
              <a:t> necessary for PTV because the interactions are more complex</a:t>
            </a:r>
            <a:r>
              <a:rPr lang="en-US" sz="1000" kern="1200" baseline="0" dirty="0" smtClean="0">
                <a:solidFill>
                  <a:srgbClr val="000066"/>
                </a:solidFill>
                <a:latin typeface="Times New Roman" pitchFamily="18" charset="0"/>
                <a:ea typeface="+mn-ea"/>
                <a:cs typeface="+mn-cs"/>
              </a:rPr>
              <a:t> than the PCDTV/MDS</a:t>
            </a:r>
            <a:endParaRPr lang="en-US" dirty="0"/>
          </a:p>
        </p:txBody>
      </p:sp>
      <p:sp>
        <p:nvSpPr>
          <p:cNvPr id="4" name="Slide Number Placeholder 3"/>
          <p:cNvSpPr>
            <a:spLocks noGrp="1"/>
          </p:cNvSpPr>
          <p:nvPr>
            <p:ph type="sldNum" sz="quarter" idx="10"/>
          </p:nvPr>
        </p:nvSpPr>
        <p:spPr/>
        <p:txBody>
          <a:bodyPr/>
          <a:lstStyle/>
          <a:p>
            <a:pPr>
              <a:defRPr/>
            </a:pPr>
            <a:fld id="{C013A354-631D-4898-B663-8257A07D3CA1}" type="slidenum">
              <a:rPr lang="en-US" smtClean="0">
                <a:solidFill>
                  <a:prstClr val="black"/>
                </a:solidFill>
              </a:rPr>
              <a:pPr>
                <a:defRPr/>
              </a:pPr>
              <a:t>25</a:t>
            </a:fld>
            <a:endParaRPr lang="en-US">
              <a:solidFill>
                <a:prstClr val="black"/>
              </a:solidFill>
            </a:endParaRPr>
          </a:p>
        </p:txBody>
      </p:sp>
    </p:spTree>
    <p:extLst>
      <p:ext uri="{BB962C8B-B14F-4D97-AF65-F5344CB8AC3E}">
        <p14:creationId xmlns="" xmlns:p14="http://schemas.microsoft.com/office/powerpoint/2010/main" val="828505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Assessing risk</a:t>
            </a:r>
            <a:r>
              <a:rPr lang="en-US" baseline="0" dirty="0" smtClean="0"/>
              <a:t> of test</a:t>
            </a:r>
            <a:endParaRPr lang="en-US" dirty="0" smtClean="0"/>
          </a:p>
          <a:p>
            <a:r>
              <a:rPr lang="en-US" dirty="0" err="1" smtClean="0"/>
              <a:t>Qbar</a:t>
            </a:r>
            <a:r>
              <a:rPr lang="en-US" dirty="0" smtClean="0"/>
              <a:t> – drives loads</a:t>
            </a:r>
          </a:p>
          <a:p>
            <a:r>
              <a:rPr lang="en-US" dirty="0" smtClean="0"/>
              <a:t>Safe altitude</a:t>
            </a:r>
            <a:r>
              <a:rPr lang="en-US" baseline="0" dirty="0" smtClean="0"/>
              <a:t> limit</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side = details</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 between design</a:t>
            </a:r>
            <a:r>
              <a:rPr lang="en-US" baseline="0" dirty="0" smtClean="0"/>
              <a:t> and test dispersions</a:t>
            </a:r>
          </a:p>
          <a:p>
            <a:r>
              <a:rPr lang="en-US" baseline="0" dirty="0" smtClean="0"/>
              <a:t>Difference between uniform and statistical</a:t>
            </a:r>
          </a:p>
          <a:p>
            <a:r>
              <a:rPr lang="en-US" baseline="0" dirty="0" smtClean="0"/>
              <a:t>Capping</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40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planned</a:t>
            </a:r>
            <a:r>
              <a:rPr lang="en-US" baseline="0" dirty="0" smtClean="0"/>
              <a:t> activities occur and we receive 4 scores of 3 and 4 scores of 4, DSS’s CAS will change to 3.5/4.0</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43</a:t>
            </a:fld>
            <a:endParaRPr lang="en-US"/>
          </a:p>
        </p:txBody>
      </p:sp>
    </p:spTree>
    <p:extLst>
      <p:ext uri="{BB962C8B-B14F-4D97-AF65-F5344CB8AC3E}">
        <p14:creationId xmlns="" xmlns:p14="http://schemas.microsoft.com/office/powerpoint/2010/main" val="1951012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deployment </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50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solidFill>
                  <a:srgbClr val="000000"/>
                </a:solidFill>
              </a:rPr>
              <a:pPr>
                <a:defRPr/>
              </a:pPr>
              <a:t>2/21/2013</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solidFill>
                  <a:srgbClr val="000000"/>
                </a:solidFill>
              </a:rPr>
              <a:pPr>
                <a:defRPr/>
              </a:pPr>
              <a:t>51</a:t>
            </a:fld>
            <a:endParaRPr lang="en-US">
              <a:solidFill>
                <a:srgbClr val="000000"/>
              </a:solidFill>
            </a:endParaRPr>
          </a:p>
        </p:txBody>
      </p:sp>
    </p:spTree>
    <p:extLst>
      <p:ext uri="{BB962C8B-B14F-4D97-AF65-F5344CB8AC3E}">
        <p14:creationId xmlns="" xmlns:p14="http://schemas.microsoft.com/office/powerpoint/2010/main" val="796711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solidFill>
                  <a:srgbClr val="000000"/>
                </a:solidFill>
              </a:rPr>
              <a:pPr>
                <a:defRPr/>
              </a:pPr>
              <a:t>2/21/2013</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solidFill>
                  <a:srgbClr val="000000"/>
                </a:solidFill>
              </a:rPr>
              <a:pPr>
                <a:defRPr/>
              </a:pPr>
              <a:t>52</a:t>
            </a:fld>
            <a:endParaRPr lang="en-US">
              <a:solidFill>
                <a:srgbClr val="000000"/>
              </a:solidFill>
            </a:endParaRPr>
          </a:p>
        </p:txBody>
      </p:sp>
    </p:spTree>
    <p:extLst>
      <p:ext uri="{BB962C8B-B14F-4D97-AF65-F5344CB8AC3E}">
        <p14:creationId xmlns="" xmlns:p14="http://schemas.microsoft.com/office/powerpoint/2010/main" val="422098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solidFill>
                  <a:srgbClr val="000000"/>
                </a:solidFill>
              </a:rPr>
              <a:pPr>
                <a:defRPr/>
              </a:pPr>
              <a:t>2/21/2013</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solidFill>
                  <a:srgbClr val="000000"/>
                </a:solidFill>
              </a:rPr>
              <a:pPr>
                <a:defRPr/>
              </a:pPr>
              <a:t>53</a:t>
            </a:fld>
            <a:endParaRPr lang="en-US">
              <a:solidFill>
                <a:srgbClr val="000000"/>
              </a:solidFill>
            </a:endParaRPr>
          </a:p>
        </p:txBody>
      </p:sp>
    </p:spTree>
    <p:extLst>
      <p:ext uri="{BB962C8B-B14F-4D97-AF65-F5344CB8AC3E}">
        <p14:creationId xmlns="" xmlns:p14="http://schemas.microsoft.com/office/powerpoint/2010/main" val="247323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90000"/>
              </a:lnSpc>
            </a:pPr>
            <a:r>
              <a:rPr lang="en-US" sz="2200" dirty="0" smtClean="0"/>
              <a:t>CPAS has three basic operational phases</a:t>
            </a:r>
          </a:p>
          <a:p>
            <a:pPr lvl="1" eaLnBrk="1" hangingPunct="1">
              <a:lnSpc>
                <a:spcPct val="90000"/>
              </a:lnSpc>
            </a:pPr>
            <a:r>
              <a:rPr lang="en-US" sz="1800" dirty="0" smtClean="0"/>
              <a:t>Mortar deployed Forward Bay Cover parachutes to assist removal of FBC</a:t>
            </a:r>
          </a:p>
          <a:p>
            <a:pPr lvl="1" eaLnBrk="1" hangingPunct="1">
              <a:lnSpc>
                <a:spcPct val="90000"/>
              </a:lnSpc>
            </a:pPr>
            <a:r>
              <a:rPr lang="en-US" sz="1800" dirty="0" smtClean="0"/>
              <a:t>	Thrusters assist in</a:t>
            </a:r>
            <a:r>
              <a:rPr lang="en-US" sz="1800" baseline="0" dirty="0" smtClean="0"/>
              <a:t> cover removal</a:t>
            </a:r>
            <a:endParaRPr lang="en-US" sz="1800" dirty="0" smtClean="0"/>
          </a:p>
          <a:p>
            <a:pPr lvl="1" eaLnBrk="1" hangingPunct="1">
              <a:lnSpc>
                <a:spcPct val="90000"/>
              </a:lnSpc>
            </a:pPr>
            <a:r>
              <a:rPr lang="en-US" sz="1800" dirty="0" smtClean="0"/>
              <a:t>Mortar deployed drogues to decelerate and stabilize the capsule</a:t>
            </a:r>
          </a:p>
          <a:p>
            <a:pPr lvl="1" eaLnBrk="1" hangingPunct="1">
              <a:lnSpc>
                <a:spcPct val="90000"/>
              </a:lnSpc>
            </a:pPr>
            <a:r>
              <a:rPr lang="en-US" sz="1800" dirty="0" smtClean="0"/>
              <a:t>Mains to achieve the steady state landing velocity and hang angle</a:t>
            </a:r>
          </a:p>
          <a:p>
            <a:pPr lvl="2" eaLnBrk="1" hangingPunct="1">
              <a:lnSpc>
                <a:spcPct val="90000"/>
              </a:lnSpc>
            </a:pPr>
            <a:r>
              <a:rPr lang="en-US" sz="1600" dirty="0" smtClean="0"/>
              <a:t>Mains are individually deployed by mortar deployed pilot parachutes following drogue release or possibly (in a low altitude abort) directly to mains (skip drogues)</a:t>
            </a:r>
          </a:p>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59</a:t>
            </a:fld>
            <a:endParaRPr lang="en-US"/>
          </a:p>
        </p:txBody>
      </p:sp>
    </p:spTree>
    <p:extLst>
      <p:ext uri="{BB962C8B-B14F-4D97-AF65-F5344CB8AC3E}">
        <p14:creationId xmlns="" xmlns:p14="http://schemas.microsoft.com/office/powerpoint/2010/main" val="3116050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9</a:t>
            </a:fld>
            <a:endParaRPr lang="en-US"/>
          </a:p>
        </p:txBody>
      </p:sp>
    </p:spTree>
    <p:extLst>
      <p:ext uri="{BB962C8B-B14F-4D97-AF65-F5344CB8AC3E}">
        <p14:creationId xmlns="" xmlns:p14="http://schemas.microsoft.com/office/powerpoint/2010/main" val="229811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Test technique failure, not chutes</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solidFill>
                  <a:srgbClr val="000000"/>
                </a:solidFill>
              </a:rPr>
              <a:pPr>
                <a:defRPr/>
              </a:pPr>
              <a:t>2/21/2013</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solidFill>
                  <a:srgbClr val="000000"/>
                </a:solidFill>
              </a:rPr>
              <a:pPr>
                <a:defRPr/>
              </a:pPr>
              <a:t>13</a:t>
            </a:fld>
            <a:endParaRPr lang="en-US">
              <a:solidFill>
                <a:srgbClr val="000000"/>
              </a:solidFill>
            </a:endParaRPr>
          </a:p>
        </p:txBody>
      </p:sp>
    </p:spTree>
    <p:extLst>
      <p:ext uri="{BB962C8B-B14F-4D97-AF65-F5344CB8AC3E}">
        <p14:creationId xmlns="" xmlns:p14="http://schemas.microsoft.com/office/powerpoint/2010/main" val="3785716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solidFill>
                  <a:srgbClr val="000000"/>
                </a:solidFill>
              </a:rPr>
              <a:pPr>
                <a:defRPr/>
              </a:pPr>
              <a:t>2/21/2013</a:t>
            </a:fld>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solidFill>
                  <a:srgbClr val="000000"/>
                </a:solidFill>
              </a:rPr>
              <a:pPr>
                <a:defRPr/>
              </a:pPr>
              <a:t>14</a:t>
            </a:fld>
            <a:endParaRPr lang="en-US">
              <a:solidFill>
                <a:srgbClr val="000000"/>
              </a:solidFill>
            </a:endParaRPr>
          </a:p>
        </p:txBody>
      </p:sp>
    </p:spTree>
    <p:extLst>
      <p:ext uri="{BB962C8B-B14F-4D97-AF65-F5344CB8AC3E}">
        <p14:creationId xmlns="" xmlns:p14="http://schemas.microsoft.com/office/powerpoint/2010/main" val="1456543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cRIO</a:t>
            </a:r>
            <a:r>
              <a:rPr lang="en-US" dirty="0" smtClean="0"/>
              <a:t> = </a:t>
            </a:r>
            <a:r>
              <a:rPr lang="en-US" sz="1200" kern="1200" dirty="0" smtClean="0">
                <a:solidFill>
                  <a:schemeClr val="tx1"/>
                </a:solidFill>
                <a:latin typeface="Times New Roman" pitchFamily="18" charset="0"/>
                <a:ea typeface="+mn-ea"/>
                <a:cs typeface="+mn-cs"/>
              </a:rPr>
              <a:t>Compact Reconfigurable </a:t>
            </a:r>
            <a:r>
              <a:rPr lang="en-US" sz="1200" kern="1200" dirty="0" err="1" smtClean="0">
                <a:solidFill>
                  <a:schemeClr val="tx1"/>
                </a:solidFill>
                <a:latin typeface="Times New Roman" pitchFamily="18" charset="0"/>
                <a:ea typeface="+mn-ea"/>
                <a:cs typeface="+mn-cs"/>
              </a:rPr>
              <a:t>Input/Output</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D36285C8-5A65-49C7-B27D-9A08E5FC2E0D}" type="slidenum">
              <a:rPr lang="en-US" smtClean="0"/>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Desired to consolidate number of simulations</a:t>
            </a:r>
            <a:r>
              <a:rPr lang="en-US" baseline="0" dirty="0" smtClean="0"/>
              <a:t> </a:t>
            </a:r>
            <a:r>
              <a:rPr lang="en-US" baseline="0" dirty="0" smtClean="0">
                <a:sym typeface="Wingdings" pitchFamily="2" charset="2"/>
              </a:rPr>
              <a:t> to reduce work via lowering number of interfaces necessary</a:t>
            </a:r>
            <a:endParaRPr lang="en-US" dirty="0" smtClean="0"/>
          </a:p>
        </p:txBody>
      </p:sp>
      <p:sp>
        <p:nvSpPr>
          <p:cNvPr id="4" name="Date Placeholder 3"/>
          <p:cNvSpPr>
            <a:spLocks noGrp="1"/>
          </p:cNvSpPr>
          <p:nvPr>
            <p:ph type="dt" idx="10"/>
          </p:nvPr>
        </p:nvSpPr>
        <p:spPr/>
        <p:txBody>
          <a:bodyPr/>
          <a:lstStyle/>
          <a:p>
            <a:pPr>
              <a:defRPr/>
            </a:pPr>
            <a:fld id="{6B111F95-02AC-4FDE-895E-70B9BD6E54CA}" type="datetime1">
              <a:rPr lang="en-US" smtClean="0"/>
              <a:pPr>
                <a:defRPr/>
              </a:pPr>
              <a:t>2/21/2013</a:t>
            </a:fld>
            <a:endParaRPr lang="en-US"/>
          </a:p>
        </p:txBody>
      </p:sp>
      <p:sp>
        <p:nvSpPr>
          <p:cNvPr id="5" name="Slide Number Placeholder 4"/>
          <p:cNvSpPr>
            <a:spLocks noGrp="1"/>
          </p:cNvSpPr>
          <p:nvPr>
            <p:ph type="sldNum" sz="quarter" idx="11"/>
          </p:nvPr>
        </p:nvSpPr>
        <p:spPr/>
        <p:txBody>
          <a:bodyPr/>
          <a:lstStyle/>
          <a:p>
            <a:pPr>
              <a:defRPr/>
            </a:pPr>
            <a:fld id="{97F7FCF4-BDF5-4393-BC1B-BA0AE3BC39F6}" type="slidenum">
              <a:rPr lang="en-US" smtClean="0"/>
              <a:pPr>
                <a:defRPr/>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cid:76ba5295-10a2-48a8-9c02-98f3d776f3b5"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CAPS-logo_3-2011-2.jpg"/>
          <p:cNvPicPr>
            <a:picLocks noChangeAspect="1"/>
          </p:cNvPicPr>
          <p:nvPr userDrawn="1"/>
        </p:nvPicPr>
        <p:blipFill>
          <a:blip r:embed="rId2" cstate="print"/>
          <a:srcRect l="930" t="941" r="930" b="941"/>
          <a:stretch>
            <a:fillRect/>
          </a:stretch>
        </p:blipFill>
        <p:spPr>
          <a:xfrm>
            <a:off x="3007928" y="2101627"/>
            <a:ext cx="3813944" cy="3765773"/>
          </a:xfrm>
          <a:prstGeom prst="rect">
            <a:avLst/>
          </a:prstGeom>
        </p:spPr>
      </p:pic>
      <p:sp>
        <p:nvSpPr>
          <p:cNvPr id="4" name="Rectangle 6"/>
          <p:cNvSpPr>
            <a:spLocks noChangeArrowheads="1"/>
          </p:cNvSpPr>
          <p:nvPr/>
        </p:nvSpPr>
        <p:spPr bwMode="auto">
          <a:xfrm>
            <a:off x="0" y="6858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sp>
        <p:nvSpPr>
          <p:cNvPr id="6" name="Text Box 8"/>
          <p:cNvSpPr txBox="1">
            <a:spLocks noChangeArrowheads="1"/>
          </p:cNvSpPr>
          <p:nvPr/>
        </p:nvSpPr>
        <p:spPr bwMode="auto">
          <a:xfrm rot="16200000">
            <a:off x="-3245643" y="3245643"/>
            <a:ext cx="6858000" cy="366713"/>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n-US" sz="1800" dirty="0" smtClean="0">
                <a:solidFill>
                  <a:srgbClr val="FFFF99"/>
                </a:solidFill>
                <a:latin typeface="Arial" charset="0"/>
              </a:rPr>
              <a:t>Capsule</a:t>
            </a:r>
            <a:r>
              <a:rPr lang="en-US" sz="1800" baseline="0" dirty="0" smtClean="0">
                <a:solidFill>
                  <a:srgbClr val="FFFF99"/>
                </a:solidFill>
                <a:latin typeface="Arial" charset="0"/>
              </a:rPr>
              <a:t> Parachute Assembly System</a:t>
            </a:r>
            <a:endParaRPr lang="en-US" sz="1800" dirty="0">
              <a:solidFill>
                <a:srgbClr val="FFFF99"/>
              </a:solidFill>
              <a:latin typeface="Arial" charset="0"/>
            </a:endParaRPr>
          </a:p>
        </p:txBody>
      </p:sp>
      <p:sp>
        <p:nvSpPr>
          <p:cNvPr id="7" name="Rectangle 9"/>
          <p:cNvSpPr>
            <a:spLocks noChangeArrowheads="1"/>
          </p:cNvSpPr>
          <p:nvPr/>
        </p:nvSpPr>
        <p:spPr bwMode="auto">
          <a:xfrm>
            <a:off x="0" y="65024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sp>
        <p:nvSpPr>
          <p:cNvPr id="2058" name="Rectangle 10"/>
          <p:cNvSpPr>
            <a:spLocks noGrp="1" noChangeArrowheads="1"/>
          </p:cNvSpPr>
          <p:nvPr>
            <p:ph type="ctrTitle"/>
          </p:nvPr>
        </p:nvSpPr>
        <p:spPr>
          <a:xfrm>
            <a:off x="841375" y="727075"/>
            <a:ext cx="7772400" cy="492125"/>
          </a:xfrm>
        </p:spPr>
        <p:txBody>
          <a:bodyPr/>
          <a:lstStyle>
            <a:lvl1pPr>
              <a:defRPr sz="2400"/>
            </a:lvl1pPr>
          </a:lstStyle>
          <a:p>
            <a:r>
              <a:rPr lang="en-US" dirty="0"/>
              <a:t>Click to edit Master title style</a:t>
            </a:r>
          </a:p>
        </p:txBody>
      </p:sp>
      <p:sp>
        <p:nvSpPr>
          <p:cNvPr id="10" name="Rectangle 3"/>
          <p:cNvSpPr>
            <a:spLocks noGrp="1" noChangeArrowheads="1"/>
          </p:cNvSpPr>
          <p:nvPr>
            <p:ph type="dt" sz="half" idx="10"/>
          </p:nvPr>
        </p:nvSpPr>
        <p:spPr>
          <a:xfrm>
            <a:off x="358775" y="6521450"/>
            <a:ext cx="2133600" cy="336550"/>
          </a:xfrm>
        </p:spPr>
        <p:txBody>
          <a:bodyPr/>
          <a:lstStyle>
            <a:lvl1pPr>
              <a:defRPr/>
            </a:lvl1pPr>
          </a:lstStyle>
          <a:p>
            <a:pPr>
              <a:defRPr/>
            </a:pPr>
            <a:fld id="{4D386876-D18F-4C95-9015-1FF60ED0BFD9}" type="datetime1">
              <a:rPr lang="en-US"/>
              <a:pPr>
                <a:defRPr/>
              </a:pPr>
              <a:t>2/21/2013</a:t>
            </a:fld>
            <a:endParaRPr lang="en-US" dirty="0"/>
          </a:p>
        </p:txBody>
      </p:sp>
      <p:sp>
        <p:nvSpPr>
          <p:cNvPr id="11" name="Rectangle 4"/>
          <p:cNvSpPr>
            <a:spLocks noGrp="1" noChangeArrowheads="1"/>
          </p:cNvSpPr>
          <p:nvPr>
            <p:ph type="ftr" sz="quarter" idx="11"/>
          </p:nvPr>
        </p:nvSpPr>
        <p:spPr>
          <a:xfrm>
            <a:off x="3124200" y="6542088"/>
            <a:ext cx="2895600" cy="315912"/>
          </a:xfrm>
          <a:prstGeom prst="rect">
            <a:avLst/>
          </a:prstGeom>
        </p:spPr>
        <p:txBody>
          <a:bodyPr/>
          <a:lstStyle>
            <a:lvl1pPr>
              <a:spcBef>
                <a:spcPct val="0"/>
              </a:spcBef>
              <a:defRPr/>
            </a:lvl1pPr>
          </a:lstStyle>
          <a:p>
            <a:pPr>
              <a:defRPr/>
            </a:pPr>
            <a:endParaRPr lang="en-US" dirty="0"/>
          </a:p>
        </p:txBody>
      </p:sp>
      <p:sp>
        <p:nvSpPr>
          <p:cNvPr id="12" name="Rectangle 5"/>
          <p:cNvSpPr>
            <a:spLocks noGrp="1" noChangeArrowheads="1"/>
          </p:cNvSpPr>
          <p:nvPr>
            <p:ph type="sldNum" sz="quarter" idx="12"/>
          </p:nvPr>
        </p:nvSpPr>
        <p:spPr>
          <a:xfrm>
            <a:off x="7010400" y="6535738"/>
            <a:ext cx="2133600" cy="322262"/>
          </a:xfrm>
        </p:spPr>
        <p:txBody>
          <a:bodyPr/>
          <a:lstStyle>
            <a:lvl1pPr>
              <a:defRPr/>
            </a:lvl1pPr>
          </a:lstStyle>
          <a:p>
            <a:pPr>
              <a:defRPr/>
            </a:pPr>
            <a:fld id="{27786531-BE7E-458E-9FC2-B610E843816A}" type="slidenum">
              <a:rPr lang="en-US"/>
              <a:pPr>
                <a:defRPr/>
              </a:pPr>
              <a:t>‹#›</a:t>
            </a:fld>
            <a:endParaRPr lang="en-US"/>
          </a:p>
        </p:txBody>
      </p:sp>
      <p:sp>
        <p:nvSpPr>
          <p:cNvPr id="15"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pic>
        <p:nvPicPr>
          <p:cNvPr id="17" name="Picture 16" descr="CAPS-logo_3-2011-2.jpg"/>
          <p:cNvPicPr>
            <a:picLocks noChangeAspect="1"/>
          </p:cNvPicPr>
          <p:nvPr userDrawn="1"/>
        </p:nvPicPr>
        <p:blipFill>
          <a:blip r:embed="rId3" cstate="print"/>
          <a:srcRect l="930" t="941" r="930" b="941"/>
          <a:stretch>
            <a:fillRect/>
          </a:stretch>
        </p:blipFill>
        <p:spPr>
          <a:xfrm>
            <a:off x="8456648" y="37324"/>
            <a:ext cx="611217" cy="60350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9"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2"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8" name="Rectangle 7"/>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9275" y="301625"/>
            <a:ext cx="2168525" cy="6175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2113" y="301625"/>
            <a:ext cx="6354762" cy="6175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9"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2"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8" name="Rectangle 7"/>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4" name="Picture 13" descr="CAPS-logo_3-2011-2.jpg"/>
          <p:cNvPicPr>
            <a:picLocks noChangeAspect="1"/>
          </p:cNvPicPr>
          <p:nvPr userDrawn="1"/>
        </p:nvPicPr>
        <p:blipFill>
          <a:blip r:embed="rId2" cstate="print"/>
          <a:srcRect l="930" t="941" r="930" b="941"/>
          <a:stretch>
            <a:fillRect/>
          </a:stretch>
        </p:blipFill>
        <p:spPr>
          <a:xfrm>
            <a:off x="3007928" y="1634776"/>
            <a:ext cx="3813944" cy="3765773"/>
          </a:xfrm>
          <a:prstGeom prst="rect">
            <a:avLst/>
          </a:prstGeom>
        </p:spPr>
      </p:pic>
      <p:sp>
        <p:nvSpPr>
          <p:cNvPr id="4" name="Rectangle 6"/>
          <p:cNvSpPr>
            <a:spLocks noChangeArrowheads="1"/>
          </p:cNvSpPr>
          <p:nvPr/>
        </p:nvSpPr>
        <p:spPr bwMode="auto">
          <a:xfrm>
            <a:off x="0" y="6858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pic>
        <p:nvPicPr>
          <p:cNvPr id="5" name="Picture 7" descr="Meatball"/>
          <p:cNvPicPr>
            <a:picLocks noChangeAspect="1" noChangeArrowheads="1"/>
          </p:cNvPicPr>
          <p:nvPr/>
        </p:nvPicPr>
        <p:blipFill>
          <a:blip r:embed="rId3" cstate="print"/>
          <a:srcRect r="1515" b="1709"/>
          <a:stretch>
            <a:fillRect/>
          </a:stretch>
        </p:blipFill>
        <p:spPr bwMode="auto">
          <a:xfrm>
            <a:off x="371475" y="0"/>
            <a:ext cx="762000" cy="674688"/>
          </a:xfrm>
          <a:prstGeom prst="rect">
            <a:avLst/>
          </a:prstGeom>
          <a:noFill/>
          <a:ln w="9525">
            <a:noFill/>
            <a:miter lim="800000"/>
            <a:headEnd/>
            <a:tailEnd/>
          </a:ln>
        </p:spPr>
      </p:pic>
      <p:sp>
        <p:nvSpPr>
          <p:cNvPr id="6" name="Text Box 8"/>
          <p:cNvSpPr txBox="1">
            <a:spLocks noChangeArrowheads="1"/>
          </p:cNvSpPr>
          <p:nvPr/>
        </p:nvSpPr>
        <p:spPr bwMode="auto">
          <a:xfrm rot="16200000">
            <a:off x="-3245643" y="3245643"/>
            <a:ext cx="6858000" cy="366713"/>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n-US" sz="1800" dirty="0" smtClean="0">
                <a:solidFill>
                  <a:srgbClr val="FFFF99"/>
                </a:solidFill>
                <a:latin typeface="Arial" charset="0"/>
              </a:rPr>
              <a:t>Capsule Parachute Assembly System</a:t>
            </a:r>
            <a:endParaRPr lang="en-US" sz="1800" dirty="0">
              <a:solidFill>
                <a:srgbClr val="FFFF99"/>
              </a:solidFill>
              <a:latin typeface="Arial" charset="0"/>
            </a:endParaRPr>
          </a:p>
        </p:txBody>
      </p:sp>
      <p:sp>
        <p:nvSpPr>
          <p:cNvPr id="7" name="Rectangle 9"/>
          <p:cNvSpPr>
            <a:spLocks noChangeArrowheads="1"/>
          </p:cNvSpPr>
          <p:nvPr/>
        </p:nvSpPr>
        <p:spPr bwMode="auto">
          <a:xfrm>
            <a:off x="0" y="65024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sp>
        <p:nvSpPr>
          <p:cNvPr id="2058" name="Rectangle 10"/>
          <p:cNvSpPr>
            <a:spLocks noGrp="1" noChangeArrowheads="1"/>
          </p:cNvSpPr>
          <p:nvPr>
            <p:ph type="ctrTitle"/>
          </p:nvPr>
        </p:nvSpPr>
        <p:spPr>
          <a:xfrm>
            <a:off x="841375" y="727075"/>
            <a:ext cx="7772400" cy="492125"/>
          </a:xfrm>
        </p:spPr>
        <p:txBody>
          <a:bodyPr/>
          <a:lstStyle>
            <a:lvl1pPr>
              <a:defRPr sz="2400"/>
            </a:lvl1pPr>
          </a:lstStyle>
          <a:p>
            <a:r>
              <a:rPr lang="en-US" dirty="0"/>
              <a:t>Click to edit Master title style</a:t>
            </a:r>
          </a:p>
        </p:txBody>
      </p:sp>
      <p:sp>
        <p:nvSpPr>
          <p:cNvPr id="10" name="Rectangle 3"/>
          <p:cNvSpPr>
            <a:spLocks noGrp="1" noChangeArrowheads="1"/>
          </p:cNvSpPr>
          <p:nvPr>
            <p:ph type="dt" sz="half" idx="10"/>
          </p:nvPr>
        </p:nvSpPr>
        <p:spPr>
          <a:xfrm>
            <a:off x="358775" y="6521450"/>
            <a:ext cx="2133600" cy="336550"/>
          </a:xfrm>
        </p:spPr>
        <p:txBody>
          <a:bodyPr/>
          <a:lstStyle>
            <a:lvl1pPr>
              <a:defRPr/>
            </a:lvl1pPr>
          </a:lstStyle>
          <a:p>
            <a:pPr>
              <a:defRPr/>
            </a:pPr>
            <a:fld id="{4D386876-D18F-4C95-9015-1FF60ED0BFD9}" type="datetime1">
              <a:rPr lang="en-US">
                <a:solidFill>
                  <a:srgbClr val="000000"/>
                </a:solidFill>
              </a:rPr>
              <a:pPr>
                <a:defRPr/>
              </a:pPr>
              <a:t>2/21/2013</a:t>
            </a:fld>
            <a:endParaRPr lang="en-US" dirty="0">
              <a:solidFill>
                <a:srgbClr val="000000"/>
              </a:solidFill>
            </a:endParaRPr>
          </a:p>
        </p:txBody>
      </p:sp>
      <p:sp>
        <p:nvSpPr>
          <p:cNvPr id="11" name="Rectangle 4"/>
          <p:cNvSpPr>
            <a:spLocks noGrp="1" noChangeArrowheads="1"/>
          </p:cNvSpPr>
          <p:nvPr>
            <p:ph type="ftr" sz="quarter" idx="11"/>
          </p:nvPr>
        </p:nvSpPr>
        <p:spPr>
          <a:xfrm>
            <a:off x="3124200" y="6542088"/>
            <a:ext cx="2895600" cy="315912"/>
          </a:xfrm>
          <a:prstGeom prst="rect">
            <a:avLst/>
          </a:prstGeom>
        </p:spPr>
        <p:txBody>
          <a:bodyPr/>
          <a:lstStyle>
            <a:lvl1pPr>
              <a:spcBef>
                <a:spcPct val="0"/>
              </a:spcBef>
              <a:defRPr/>
            </a:lvl1pPr>
          </a:lstStyle>
          <a:p>
            <a:pPr>
              <a:defRPr/>
            </a:pPr>
            <a:endParaRPr lang="en-US" dirty="0"/>
          </a:p>
        </p:txBody>
      </p:sp>
      <p:sp>
        <p:nvSpPr>
          <p:cNvPr id="12" name="Rectangle 5"/>
          <p:cNvSpPr>
            <a:spLocks noGrp="1" noChangeArrowheads="1"/>
          </p:cNvSpPr>
          <p:nvPr>
            <p:ph type="sldNum" sz="quarter" idx="12"/>
          </p:nvPr>
        </p:nvSpPr>
        <p:spPr>
          <a:xfrm>
            <a:off x="7010400" y="6535738"/>
            <a:ext cx="2133600" cy="322262"/>
          </a:xfrm>
        </p:spPr>
        <p:txBody>
          <a:bodyPr/>
          <a:lstStyle>
            <a:lvl1pPr>
              <a:defRPr/>
            </a:lvl1pPr>
          </a:lstStyle>
          <a:p>
            <a:pPr>
              <a:defRPr/>
            </a:pPr>
            <a:fld id="{27786531-BE7E-458E-9FC2-B610E843816A}" type="slidenum">
              <a:rPr lang="en-US">
                <a:solidFill>
                  <a:srgbClr val="000000"/>
                </a:solidFill>
              </a:rPr>
              <a:pPr>
                <a:defRPr/>
              </a:pPr>
              <a:t>‹#›</a:t>
            </a:fld>
            <a:endParaRPr lang="en-US">
              <a:solidFill>
                <a:srgbClr val="000000"/>
              </a:solidFill>
            </a:endParaRPr>
          </a:p>
        </p:txBody>
      </p:sp>
      <p:sp>
        <p:nvSpPr>
          <p:cNvPr id="15"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rgbClr val="000000"/>
                </a:solidFill>
                <a:latin typeface="Arial" charset="0"/>
              </a:rPr>
              <a:t>Capsule </a:t>
            </a:r>
            <a:r>
              <a:rPr lang="en-US" sz="1200" dirty="0">
                <a:solidFill>
                  <a:srgbClr val="000000"/>
                </a:solidFill>
                <a:latin typeface="Arial" charset="0"/>
              </a:rPr>
              <a:t>Parachute Assembly System (CPAS</a:t>
            </a:r>
            <a:r>
              <a:rPr lang="en-US" sz="1200" dirty="0" smtClean="0">
                <a:solidFill>
                  <a:srgbClr val="000000"/>
                </a:solidFill>
                <a:latin typeface="Arial" charset="0"/>
              </a:rPr>
              <a:t>)  -  ESCG Analysis Team</a:t>
            </a:r>
            <a:endParaRPr lang="en-US" sz="1200" dirty="0">
              <a:solidFill>
                <a:srgbClr val="000000"/>
              </a:solidFill>
              <a:latin typeface="Arial" charset="0"/>
            </a:endParaRPr>
          </a:p>
        </p:txBody>
      </p:sp>
      <p:pic>
        <p:nvPicPr>
          <p:cNvPr id="17" name="Picture 16" descr="CAPS-logo_3-2011-2.jpg"/>
          <p:cNvPicPr>
            <a:picLocks noChangeAspect="1"/>
          </p:cNvPicPr>
          <p:nvPr userDrawn="1"/>
        </p:nvPicPr>
        <p:blipFill>
          <a:blip r:embed="rId4" cstate="print"/>
          <a:srcRect l="930" t="941" r="930" b="941"/>
          <a:stretch>
            <a:fillRect/>
          </a:stretch>
        </p:blipFill>
        <p:spPr>
          <a:xfrm>
            <a:off x="8456648" y="37324"/>
            <a:ext cx="611217" cy="603504"/>
          </a:xfrm>
          <a:prstGeom prst="rect">
            <a:avLst/>
          </a:prstGeom>
        </p:spPr>
      </p:pic>
      <p:sp>
        <p:nvSpPr>
          <p:cNvPr id="13" name="Rectangle 12"/>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extLst>
      <p:ext uri="{BB962C8B-B14F-4D97-AF65-F5344CB8AC3E}">
        <p14:creationId xmlns="" xmlns:p14="http://schemas.microsoft.com/office/powerpoint/2010/main" val="2335813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4" name="Picture 13" descr="CAPS-logo_3-2011-2.jpg"/>
          <p:cNvPicPr>
            <a:picLocks noChangeAspect="1"/>
          </p:cNvPicPr>
          <p:nvPr userDrawn="1"/>
        </p:nvPicPr>
        <p:blipFill>
          <a:blip r:embed="rId2" cstate="print">
            <a:clrChange>
              <a:clrFrom>
                <a:srgbClr val="FFFFFF"/>
              </a:clrFrom>
              <a:clrTo>
                <a:srgbClr val="FFFFFF">
                  <a:alpha val="0"/>
                </a:srgbClr>
              </a:clrTo>
            </a:clrChange>
          </a:blip>
          <a:srcRect l="930" t="941" r="930" b="941"/>
          <a:stretch>
            <a:fillRect/>
          </a:stretch>
        </p:blipFill>
        <p:spPr>
          <a:xfrm>
            <a:off x="3007928" y="1634776"/>
            <a:ext cx="3813944" cy="3765773"/>
          </a:xfrm>
          <a:prstGeom prst="rect">
            <a:avLst/>
          </a:prstGeom>
        </p:spPr>
      </p:pic>
      <p:sp>
        <p:nvSpPr>
          <p:cNvPr id="4" name="Rectangle 6"/>
          <p:cNvSpPr>
            <a:spLocks noChangeArrowheads="1"/>
          </p:cNvSpPr>
          <p:nvPr/>
        </p:nvSpPr>
        <p:spPr bwMode="auto">
          <a:xfrm>
            <a:off x="0" y="6858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pic>
        <p:nvPicPr>
          <p:cNvPr id="5" name="Picture 7" descr="Meatball"/>
          <p:cNvPicPr>
            <a:picLocks noChangeAspect="1" noChangeArrowheads="1"/>
          </p:cNvPicPr>
          <p:nvPr/>
        </p:nvPicPr>
        <p:blipFill>
          <a:blip r:embed="rId3" cstate="print"/>
          <a:srcRect r="1515" b="1709"/>
          <a:stretch>
            <a:fillRect/>
          </a:stretch>
        </p:blipFill>
        <p:spPr bwMode="auto">
          <a:xfrm>
            <a:off x="371475" y="0"/>
            <a:ext cx="762000" cy="674688"/>
          </a:xfrm>
          <a:prstGeom prst="rect">
            <a:avLst/>
          </a:prstGeom>
          <a:noFill/>
          <a:ln w="9525">
            <a:noFill/>
            <a:miter lim="800000"/>
            <a:headEnd/>
            <a:tailEnd/>
          </a:ln>
        </p:spPr>
      </p:pic>
      <p:sp>
        <p:nvSpPr>
          <p:cNvPr id="6" name="Text Box 8"/>
          <p:cNvSpPr txBox="1">
            <a:spLocks noChangeArrowheads="1"/>
          </p:cNvSpPr>
          <p:nvPr/>
        </p:nvSpPr>
        <p:spPr bwMode="auto">
          <a:xfrm rot="16200000">
            <a:off x="-3245643" y="3245643"/>
            <a:ext cx="6858000" cy="366713"/>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n-US" sz="1800" dirty="0" smtClean="0">
                <a:solidFill>
                  <a:srgbClr val="FFFF99"/>
                </a:solidFill>
                <a:latin typeface="Arial"/>
              </a:rPr>
              <a:t>Capsule Parachute Assembly System</a:t>
            </a:r>
            <a:endParaRPr lang="en-US" sz="1800" dirty="0">
              <a:solidFill>
                <a:srgbClr val="FFFF99"/>
              </a:solidFill>
              <a:latin typeface="Arial"/>
            </a:endParaRPr>
          </a:p>
        </p:txBody>
      </p:sp>
      <p:sp>
        <p:nvSpPr>
          <p:cNvPr id="7" name="Rectangle 9"/>
          <p:cNvSpPr>
            <a:spLocks noChangeArrowheads="1"/>
          </p:cNvSpPr>
          <p:nvPr/>
        </p:nvSpPr>
        <p:spPr bwMode="auto">
          <a:xfrm>
            <a:off x="0" y="65024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sp>
        <p:nvSpPr>
          <p:cNvPr id="2058" name="Rectangle 10"/>
          <p:cNvSpPr>
            <a:spLocks noGrp="1" noChangeArrowheads="1"/>
          </p:cNvSpPr>
          <p:nvPr>
            <p:ph type="ctrTitle"/>
          </p:nvPr>
        </p:nvSpPr>
        <p:spPr>
          <a:xfrm>
            <a:off x="841375" y="727075"/>
            <a:ext cx="7772400" cy="492125"/>
          </a:xfrm>
        </p:spPr>
        <p:txBody>
          <a:bodyPr/>
          <a:lstStyle>
            <a:lvl1pPr>
              <a:defRPr sz="2400"/>
            </a:lvl1pPr>
          </a:lstStyle>
          <a:p>
            <a:r>
              <a:rPr lang="en-US" dirty="0"/>
              <a:t>Click to edit Master title style</a:t>
            </a:r>
          </a:p>
        </p:txBody>
      </p:sp>
      <p:sp>
        <p:nvSpPr>
          <p:cNvPr id="10" name="Rectangle 3"/>
          <p:cNvSpPr>
            <a:spLocks noGrp="1" noChangeArrowheads="1"/>
          </p:cNvSpPr>
          <p:nvPr>
            <p:ph type="dt" sz="half" idx="10"/>
          </p:nvPr>
        </p:nvSpPr>
        <p:spPr>
          <a:xfrm>
            <a:off x="358775" y="6521450"/>
            <a:ext cx="2133600" cy="336550"/>
          </a:xfrm>
        </p:spPr>
        <p:txBody>
          <a:bodyPr/>
          <a:lstStyle>
            <a:lvl1pPr>
              <a:defRPr/>
            </a:lvl1pPr>
          </a:lstStyle>
          <a:p>
            <a:pPr>
              <a:defRPr/>
            </a:pPr>
            <a:fld id="{561CA482-038A-47A4-805D-4BA2C4F5A685}" type="datetime1">
              <a:rPr lang="en-US" smtClean="0">
                <a:solidFill>
                  <a:srgbClr val="000000"/>
                </a:solidFill>
              </a:rPr>
              <a:pPr>
                <a:defRPr/>
              </a:pPr>
              <a:t>2/21/2013</a:t>
            </a:fld>
            <a:endParaRPr lang="en-US" dirty="0">
              <a:solidFill>
                <a:srgbClr val="000000"/>
              </a:solidFill>
            </a:endParaRPr>
          </a:p>
        </p:txBody>
      </p:sp>
      <p:sp>
        <p:nvSpPr>
          <p:cNvPr id="11" name="Rectangle 4"/>
          <p:cNvSpPr>
            <a:spLocks noGrp="1" noChangeArrowheads="1"/>
          </p:cNvSpPr>
          <p:nvPr>
            <p:ph type="ftr" sz="quarter" idx="11"/>
          </p:nvPr>
        </p:nvSpPr>
        <p:spPr>
          <a:xfrm>
            <a:off x="3124200" y="6542088"/>
            <a:ext cx="2895600" cy="315912"/>
          </a:xfrm>
          <a:prstGeom prst="rect">
            <a:avLst/>
          </a:prstGeom>
        </p:spPr>
        <p:txBody>
          <a:bodyPr/>
          <a:lstStyle>
            <a:lvl1pPr>
              <a:spcBef>
                <a:spcPct val="0"/>
              </a:spcBef>
              <a:defRPr>
                <a:solidFill>
                  <a:schemeClr val="tx1"/>
                </a:solidFill>
              </a:defRPr>
            </a:lvl1pPr>
          </a:lstStyle>
          <a:p>
            <a:pPr>
              <a:defRPr/>
            </a:pPr>
            <a:endParaRPr lang="en-US" sz="1400" dirty="0">
              <a:solidFill>
                <a:srgbClr val="000000"/>
              </a:solidFill>
              <a:latin typeface="Times New Roman" pitchFamily="18" charset="0"/>
            </a:endParaRPr>
          </a:p>
        </p:txBody>
      </p:sp>
      <p:sp>
        <p:nvSpPr>
          <p:cNvPr id="12" name="Rectangle 5"/>
          <p:cNvSpPr>
            <a:spLocks noGrp="1" noChangeArrowheads="1"/>
          </p:cNvSpPr>
          <p:nvPr>
            <p:ph type="sldNum" sz="quarter" idx="12"/>
          </p:nvPr>
        </p:nvSpPr>
        <p:spPr>
          <a:xfrm>
            <a:off x="7010400" y="6535738"/>
            <a:ext cx="2133600" cy="322262"/>
          </a:xfrm>
        </p:spPr>
        <p:txBody>
          <a:bodyPr/>
          <a:lstStyle>
            <a:lvl1pPr>
              <a:defRPr/>
            </a:lvl1pPr>
          </a:lstStyle>
          <a:p>
            <a:pPr>
              <a:defRPr/>
            </a:pPr>
            <a:fld id="{27786531-BE7E-458E-9FC2-B610E843816A}" type="slidenum">
              <a:rPr lang="en-US">
                <a:solidFill>
                  <a:srgbClr val="000000"/>
                </a:solidFill>
              </a:rPr>
              <a:pPr>
                <a:defRPr/>
              </a:pPr>
              <a:t>‹#›</a:t>
            </a:fld>
            <a:endParaRPr lang="en-US">
              <a:solidFill>
                <a:srgbClr val="000000"/>
              </a:solidFill>
            </a:endParaRPr>
          </a:p>
        </p:txBody>
      </p:sp>
      <p:sp>
        <p:nvSpPr>
          <p:cNvPr id="13" name="TextBox 12"/>
          <p:cNvSpPr txBox="1"/>
          <p:nvPr userDrawn="1"/>
        </p:nvSpPr>
        <p:spPr>
          <a:xfrm>
            <a:off x="1371600" y="5385137"/>
            <a:ext cx="6934200" cy="1015663"/>
          </a:xfrm>
          <a:prstGeom prst="rect">
            <a:avLst/>
          </a:prstGeom>
          <a:noFill/>
          <a:ln>
            <a:solidFill>
              <a:schemeClr val="tx1"/>
            </a:solidFill>
          </a:ln>
        </p:spPr>
        <p:txBody>
          <a:bodyPr wrap="square" rtlCol="0">
            <a:spAutoFit/>
          </a:bodyPr>
          <a:lstStyle/>
          <a:p>
            <a:pPr marL="182880" algn="ctr" defTabSz="1005840"/>
            <a:r>
              <a:rPr lang="en-US" sz="1200" dirty="0" smtClean="0">
                <a:solidFill>
                  <a:srgbClr val="000000"/>
                </a:solidFill>
                <a:cs typeface="Times New Roman" pitchFamily="18" charset="0"/>
              </a:rPr>
              <a:t>International Traffic in Arms Regulations (ITAR) Notice</a:t>
            </a:r>
          </a:p>
          <a:p>
            <a:pPr marL="182880" algn="ctr" defTabSz="1005840"/>
            <a:r>
              <a:rPr lang="en-US" sz="1200" dirty="0" smtClean="0">
                <a:solidFill>
                  <a:srgbClr val="000000"/>
                </a:solidFill>
                <a:cs typeface="Times New Roman" pitchFamily="18" charset="0"/>
              </a:rPr>
              <a:t>This document contains technical data whose export is restricted by the Arms Export Control Act (Title 22, U.S.C. 2751 et seq.), and the International Traffic in Arms Regulations (22 CFR 120-130). Violation of these export control laws is subject to severe criminal penalties. This document is being delivered in accordance with NASA – JSC (Johnson Space Center) Contract NNJ05HI05C.</a:t>
            </a:r>
            <a:endParaRPr lang="en-US" sz="1200" dirty="0"/>
          </a:p>
        </p:txBody>
      </p:sp>
      <p:sp>
        <p:nvSpPr>
          <p:cNvPr id="15"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defRPr/>
            </a:pPr>
            <a:r>
              <a:rPr lang="en-US" sz="1200" dirty="0" smtClean="0">
                <a:solidFill>
                  <a:srgbClr val="000000"/>
                </a:solidFill>
                <a:latin typeface="Arial"/>
              </a:rPr>
              <a:t>Capsule </a:t>
            </a:r>
            <a:r>
              <a:rPr lang="en-US" sz="1200" dirty="0">
                <a:solidFill>
                  <a:srgbClr val="000000"/>
                </a:solidFill>
                <a:latin typeface="Arial"/>
              </a:rPr>
              <a:t>Parachute Assembly System (CPAS</a:t>
            </a:r>
            <a:r>
              <a:rPr lang="en-US" sz="1200" dirty="0" smtClean="0">
                <a:solidFill>
                  <a:srgbClr val="000000"/>
                </a:solidFill>
                <a:latin typeface="Arial"/>
              </a:rPr>
              <a:t>)  -  ESCG Analysis Team</a:t>
            </a:r>
            <a:endParaRPr lang="en-US" sz="1200" dirty="0">
              <a:solidFill>
                <a:srgbClr val="000000"/>
              </a:solidFill>
              <a:latin typeface="Arial"/>
            </a:endParaRPr>
          </a:p>
        </p:txBody>
      </p:sp>
      <p:pic>
        <p:nvPicPr>
          <p:cNvPr id="17" name="Picture 16" descr="CAPS-logo_3-2011-2.jpg"/>
          <p:cNvPicPr>
            <a:picLocks noChangeAspect="1"/>
          </p:cNvPicPr>
          <p:nvPr userDrawn="1"/>
        </p:nvPicPr>
        <p:blipFill>
          <a:blip r:embed="rId4" cstate="print"/>
          <a:srcRect l="930" t="941" r="930" b="941"/>
          <a:stretch>
            <a:fillRect/>
          </a:stretch>
        </p:blipFill>
        <p:spPr>
          <a:xfrm>
            <a:off x="8456648" y="37324"/>
            <a:ext cx="611217" cy="603504"/>
          </a:xfrm>
          <a:prstGeom prst="rect">
            <a:avLst/>
          </a:prstGeom>
        </p:spPr>
      </p:pic>
      <p:sp>
        <p:nvSpPr>
          <p:cNvPr id="16" name="Rectangle 15"/>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Rectangle 6"/>
          <p:cNvSpPr>
            <a:spLocks noChangeArrowheads="1"/>
          </p:cNvSpPr>
          <p:nvPr/>
        </p:nvSpPr>
        <p:spPr bwMode="auto">
          <a:xfrm>
            <a:off x="0" y="685800"/>
            <a:ext cx="9144000" cy="26988"/>
          </a:xfrm>
          <a:prstGeom prst="rect">
            <a:avLst/>
          </a:prstGeom>
          <a:solidFill>
            <a:srgbClr val="000066"/>
          </a:solidFill>
          <a:ln w="12700">
            <a:noFill/>
            <a:miter lim="800000"/>
            <a:headEnd type="none" w="sm" len="sm"/>
            <a:tailEnd type="none" w="sm" len="sm"/>
          </a:ln>
          <a:effectLst/>
        </p:spPr>
        <p:txBody>
          <a:bodyPr wrap="none" anchor="ctr"/>
          <a:lstStyle/>
          <a:p>
            <a:pPr eaLnBrk="1" hangingPunct="1">
              <a:defRPr/>
            </a:pPr>
            <a:endParaRPr lang="en-US" sz="1800">
              <a:solidFill>
                <a:srgbClr val="000000"/>
              </a:solidFill>
              <a:latin typeface="Arial"/>
            </a:endParaRPr>
          </a:p>
        </p:txBody>
      </p:sp>
      <p:pic>
        <p:nvPicPr>
          <p:cNvPr id="4" name="Picture 7" descr="Meatball"/>
          <p:cNvPicPr>
            <a:picLocks noChangeAspect="1" noChangeArrowheads="1"/>
          </p:cNvPicPr>
          <p:nvPr/>
        </p:nvPicPr>
        <p:blipFill>
          <a:blip r:embed="rId2" cstate="print"/>
          <a:srcRect r="1515" b="1709"/>
          <a:stretch>
            <a:fillRect/>
          </a:stretch>
        </p:blipFill>
        <p:spPr bwMode="auto">
          <a:xfrm>
            <a:off x="371475" y="0"/>
            <a:ext cx="762000" cy="674688"/>
          </a:xfrm>
          <a:prstGeom prst="rect">
            <a:avLst/>
          </a:prstGeom>
          <a:noFill/>
          <a:ln w="9525">
            <a:noFill/>
            <a:miter lim="800000"/>
            <a:headEnd/>
            <a:tailEnd/>
          </a:ln>
        </p:spPr>
      </p:pic>
      <p:sp>
        <p:nvSpPr>
          <p:cNvPr id="5" name="Text Box 8"/>
          <p:cNvSpPr txBox="1">
            <a:spLocks noChangeArrowheads="1"/>
          </p:cNvSpPr>
          <p:nvPr/>
        </p:nvSpPr>
        <p:spPr bwMode="auto">
          <a:xfrm rot="16200000">
            <a:off x="-3245643" y="3245643"/>
            <a:ext cx="6858000" cy="366713"/>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n-US" sz="1800" dirty="0">
                <a:solidFill>
                  <a:srgbClr val="FFFF99"/>
                </a:solidFill>
                <a:latin typeface="Arial"/>
              </a:rPr>
              <a:t>Capsule Parachute Assembly System</a:t>
            </a:r>
          </a:p>
        </p:txBody>
      </p:sp>
      <p:sp>
        <p:nvSpPr>
          <p:cNvPr id="6" name="Rectangle 9"/>
          <p:cNvSpPr>
            <a:spLocks noChangeArrowheads="1"/>
          </p:cNvSpPr>
          <p:nvPr/>
        </p:nvSpPr>
        <p:spPr bwMode="auto">
          <a:xfrm>
            <a:off x="0" y="6502400"/>
            <a:ext cx="9144000" cy="26988"/>
          </a:xfrm>
          <a:prstGeom prst="rect">
            <a:avLst/>
          </a:prstGeom>
          <a:solidFill>
            <a:srgbClr val="000066"/>
          </a:solidFill>
          <a:ln w="12700">
            <a:noFill/>
            <a:miter lim="800000"/>
            <a:headEnd type="none" w="sm" len="sm"/>
            <a:tailEnd type="none" w="sm" len="sm"/>
          </a:ln>
          <a:effectLst/>
        </p:spPr>
        <p:txBody>
          <a:bodyPr wrap="none" anchor="ctr"/>
          <a:lstStyle/>
          <a:p>
            <a:pPr eaLnBrk="1" hangingPunct="1">
              <a:defRPr/>
            </a:pPr>
            <a:endParaRPr lang="en-US" sz="1800">
              <a:solidFill>
                <a:srgbClr val="000000"/>
              </a:solidFill>
              <a:latin typeface="Arial"/>
            </a:endParaRPr>
          </a:p>
        </p:txBody>
      </p:sp>
      <p:pic>
        <p:nvPicPr>
          <p:cNvPr id="7" name="Picture 15" descr="cid:76ba5295-10a2-48a8-9c02-98f3d776f3b5"/>
          <p:cNvPicPr>
            <a:picLocks noChangeAspect="1" noChangeArrowheads="1"/>
          </p:cNvPicPr>
          <p:nvPr userDrawn="1"/>
        </p:nvPicPr>
        <p:blipFill>
          <a:blip r:embed="rId3" r:link="rId4" cstate="print"/>
          <a:srcRect/>
          <a:stretch>
            <a:fillRect/>
          </a:stretch>
        </p:blipFill>
        <p:spPr bwMode="auto">
          <a:xfrm>
            <a:off x="8382000" y="0"/>
            <a:ext cx="655638" cy="646113"/>
          </a:xfrm>
          <a:prstGeom prst="rect">
            <a:avLst/>
          </a:prstGeom>
          <a:noFill/>
          <a:ln w="9525">
            <a:noFill/>
            <a:miter lim="800000"/>
            <a:headEnd/>
            <a:tailEnd/>
          </a:ln>
        </p:spPr>
      </p:pic>
      <p:sp>
        <p:nvSpPr>
          <p:cNvPr id="11" name="Content Placeholder 2"/>
          <p:cNvSpPr>
            <a:spLocks noGrp="1"/>
          </p:cNvSpPr>
          <p:nvPr>
            <p:ph idx="1"/>
          </p:nvPr>
        </p:nvSpPr>
        <p:spPr>
          <a:xfrm>
            <a:off x="392113" y="723900"/>
            <a:ext cx="8675687" cy="5753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3"/>
          <p:cNvSpPr>
            <a:spLocks noGrp="1" noChangeArrowheads="1"/>
          </p:cNvSpPr>
          <p:nvPr>
            <p:ph type="dt" sz="half" idx="11"/>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29AEF129-C54D-4FEC-88B7-BAC5400A849D}" type="datetime1">
              <a:rPr lang="en-US" smtClean="0">
                <a:solidFill>
                  <a:srgbClr val="000000"/>
                </a:solidFill>
              </a:rPr>
              <a:pPr>
                <a:defRPr/>
              </a:pPr>
              <a:t>2/21/2013</a:t>
            </a:fld>
            <a:endParaRPr lang="en-US" dirty="0">
              <a:solidFill>
                <a:srgbClr val="000000"/>
              </a:solidFill>
            </a:endParaRPr>
          </a:p>
        </p:txBody>
      </p:sp>
      <p:sp>
        <p:nvSpPr>
          <p:cNvPr id="13" name="Rectangle 4"/>
          <p:cNvSpPr>
            <a:spLocks noGrp="1" noChangeArrowheads="1"/>
          </p:cNvSpPr>
          <p:nvPr>
            <p:ph type="ftr" sz="quarter" idx="3"/>
          </p:nvPr>
        </p:nvSpPr>
        <p:spPr bwMode="auto">
          <a:xfrm>
            <a:off x="1524000" y="6477000"/>
            <a:ext cx="6400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50000"/>
              </a:spcBef>
              <a:spcAft>
                <a:spcPct val="0"/>
              </a:spcAft>
              <a:buClrTx/>
              <a:buSzTx/>
              <a:buFontTx/>
              <a:buNone/>
              <a:tabLst/>
              <a:defRPr sz="1000">
                <a:solidFill>
                  <a:schemeClr val="tx1"/>
                </a:solidFill>
                <a:latin typeface="+mn-lt"/>
              </a:defRPr>
            </a:lvl1pPr>
          </a:lstStyle>
          <a:p>
            <a:pPr eaLnBrk="1" fontAlgn="auto" hangingPunct="1">
              <a:spcBef>
                <a:spcPts val="0"/>
              </a:spcBef>
              <a:spcAft>
                <a:spcPts val="0"/>
              </a:spcAft>
            </a:pPr>
            <a:r>
              <a:rPr lang="en-US" dirty="0" smtClean="0">
                <a:solidFill>
                  <a:prstClr val="black">
                    <a:tint val="75000"/>
                  </a:prstClr>
                </a:solidFill>
                <a:latin typeface="Calibri"/>
              </a:rPr>
              <a:t>EXPORT CONTROLLED-ITAR</a:t>
            </a:r>
            <a:br>
              <a:rPr lang="en-US" dirty="0" smtClean="0">
                <a:solidFill>
                  <a:prstClr val="black">
                    <a:tint val="75000"/>
                  </a:prstClr>
                </a:solidFill>
                <a:latin typeface="Calibri"/>
              </a:rPr>
            </a:br>
            <a:r>
              <a:rPr lang="en-US" dirty="0" smtClean="0">
                <a:solidFill>
                  <a:prstClr val="black">
                    <a:tint val="75000"/>
                  </a:prstClr>
                </a:solidFill>
                <a:latin typeface="Calibri"/>
              </a:rPr>
              <a:t> Use or disclosure of information contained on this page is subject to the restrictions on the title page of this document.</a:t>
            </a:r>
          </a:p>
          <a:p>
            <a:pPr>
              <a:defRPr/>
            </a:pPr>
            <a:endParaRPr lang="en-US" dirty="0">
              <a:solidFill>
                <a:srgbClr val="000000"/>
              </a:solidFill>
            </a:endParaRPr>
          </a:p>
        </p:txBody>
      </p:sp>
      <p:sp>
        <p:nvSpPr>
          <p:cNvPr id="10"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solidFill>
                  <a:srgbClr val="000000"/>
                </a:solidFill>
              </a:rPr>
              <a:pPr>
                <a:defRPr/>
              </a:pPr>
              <a:t>‹#›</a:t>
            </a:fld>
            <a:endParaRPr lang="en-US">
              <a:solidFill>
                <a:srgbClr val="000000"/>
              </a:solidFill>
            </a:endParaRPr>
          </a:p>
        </p:txBody>
      </p:sp>
      <p:sp>
        <p:nvSpPr>
          <p:cNvPr id="14" name="Rectangle 13"/>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92113" y="723900"/>
            <a:ext cx="8675687" cy="57531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3"/>
          <p:cNvSpPr>
            <a:spLocks noGrp="1" noChangeArrowheads="1"/>
          </p:cNvSpPr>
          <p:nvPr>
            <p:ph type="dt" sz="half" idx="2"/>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13"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8"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7" name="Rectangle 6"/>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7" name="Rectangle 3"/>
          <p:cNvSpPr>
            <a:spLocks noGrp="1" noChangeArrowheads="1"/>
          </p:cNvSpPr>
          <p:nvPr>
            <p:ph type="dt" sz="half" idx="2"/>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9"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2"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8" name="Rectangle 7"/>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2113" y="723900"/>
            <a:ext cx="4260850" cy="575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5363" y="723900"/>
            <a:ext cx="4262437" cy="575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10"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3"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9" name="Rectangle 8"/>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12" name="Rectangle 5"/>
          <p:cNvSpPr>
            <a:spLocks noGrp="1" noChangeArrowheads="1"/>
          </p:cNvSpPr>
          <p:nvPr>
            <p:ph type="sldNum" sz="quarter" idx="12"/>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3" name="Rectangle 4"/>
          <p:cNvSpPr>
            <a:spLocks noGrp="1" noChangeArrowheads="1"/>
          </p:cNvSpPr>
          <p:nvPr>
            <p:ph type="ftr" sz="quarter" idx="13"/>
          </p:nvPr>
        </p:nvSpPr>
        <p:spPr bwMode="auto">
          <a:xfrm>
            <a:off x="1524000" y="6477000"/>
            <a:ext cx="6400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50000"/>
              </a:spcBef>
              <a:spcAft>
                <a:spcPct val="0"/>
              </a:spcAft>
              <a:buClrTx/>
              <a:buSzTx/>
              <a:buFontTx/>
              <a:buNone/>
              <a:tabLst/>
              <a:defRPr sz="1000">
                <a:solidFill>
                  <a:schemeClr val="tx1"/>
                </a:solidFill>
                <a:latin typeface="+mn-lt"/>
              </a:defRPr>
            </a:lvl1pPr>
          </a:lstStyle>
          <a:p>
            <a:pPr eaLnBrk="1" fontAlgn="auto" hangingPunct="1">
              <a:spcBef>
                <a:spcPts val="0"/>
              </a:spcBef>
              <a:spcAft>
                <a:spcPts val="0"/>
              </a:spcAft>
            </a:pPr>
            <a:r>
              <a:rPr lang="en-US" dirty="0" smtClean="0">
                <a:solidFill>
                  <a:prstClr val="black">
                    <a:tint val="75000"/>
                  </a:prstClr>
                </a:solidFill>
                <a:latin typeface="Calibri"/>
              </a:rPr>
              <a:t>XPORT CONTROLLED-ITAR</a:t>
            </a:r>
            <a:br>
              <a:rPr lang="en-US" dirty="0" smtClean="0">
                <a:solidFill>
                  <a:prstClr val="black">
                    <a:tint val="75000"/>
                  </a:prstClr>
                </a:solidFill>
                <a:latin typeface="Calibri"/>
              </a:rPr>
            </a:br>
            <a:r>
              <a:rPr lang="en-US" dirty="0" smtClean="0">
                <a:solidFill>
                  <a:prstClr val="black">
                    <a:tint val="75000"/>
                  </a:prstClr>
                </a:solidFill>
                <a:latin typeface="Calibri"/>
              </a:rPr>
              <a:t> Use or disclosure of information contained on this page is subject to the restrictions on the title page of this document.</a:t>
            </a:r>
          </a:p>
          <a:p>
            <a:pPr>
              <a:defRPr/>
            </a:pPr>
            <a:endParaRPr lang="en-US" dirty="0"/>
          </a:p>
        </p:txBody>
      </p:sp>
      <p:sp>
        <p:nvSpPr>
          <p:cNvPr id="15"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11" name="Rectangle 10"/>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8"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1"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7" name="Rectangle 6"/>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7"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0"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6" name="Rectangle 5"/>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10"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3"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9" name="Rectangle 8"/>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Rectangle 3"/>
          <p:cNvSpPr>
            <a:spLocks noGrp="1" noChangeArrowheads="1"/>
          </p:cNvSpPr>
          <p:nvPr>
            <p:ph type="dt" sz="half" idx="10"/>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10"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3" name="Text Box 11"/>
          <p:cNvSpPr txBox="1">
            <a:spLocks noChangeArrowheads="1"/>
          </p:cNvSpPr>
          <p:nvPr userDrawn="1"/>
        </p:nvSpPr>
        <p:spPr bwMode="auto">
          <a:xfrm>
            <a:off x="2133600" y="0"/>
            <a:ext cx="5257800" cy="276999"/>
          </a:xfrm>
          <a:prstGeom prst="rect">
            <a:avLst/>
          </a:prstGeom>
          <a:noFill/>
          <a:ln w="12700">
            <a:noFill/>
            <a:miter lim="800000"/>
            <a:headEnd type="none" w="sm" len="sm"/>
            <a:tailEnd type="none" w="sm" len="sm"/>
          </a:ln>
          <a:effectLst/>
        </p:spPr>
        <p:txBody>
          <a:bodyPr wrap="square">
            <a:spAutoFit/>
          </a:bodyPr>
          <a:lstStyle/>
          <a:p>
            <a:pPr algn="ctr">
              <a:defRPr/>
            </a:pPr>
            <a:r>
              <a:rPr lang="en-US" sz="1200" dirty="0" smtClean="0">
                <a:solidFill>
                  <a:schemeClr val="tx1"/>
                </a:solidFill>
                <a:latin typeface="Arial" charset="0"/>
              </a:rPr>
              <a:t>Capsule </a:t>
            </a:r>
            <a:r>
              <a:rPr lang="en-US" sz="1200" dirty="0">
                <a:solidFill>
                  <a:schemeClr val="tx1"/>
                </a:solidFill>
                <a:latin typeface="Arial" charset="0"/>
              </a:rPr>
              <a:t>Parachute Assembly System (CPAS</a:t>
            </a:r>
            <a:r>
              <a:rPr lang="en-US" sz="1200" dirty="0" smtClean="0">
                <a:solidFill>
                  <a:schemeClr val="tx1"/>
                </a:solidFill>
                <a:latin typeface="Arial" charset="0"/>
              </a:rPr>
              <a:t>)  -  ESCG Analysis Team</a:t>
            </a:r>
            <a:endParaRPr lang="en-US" sz="1200" dirty="0">
              <a:solidFill>
                <a:schemeClr val="tx1"/>
              </a:solidFill>
              <a:latin typeface="Arial" charset="0"/>
            </a:endParaRPr>
          </a:p>
        </p:txBody>
      </p:sp>
      <p:sp>
        <p:nvSpPr>
          <p:cNvPr id="9" name="Rectangle 8"/>
          <p:cNvSpPr/>
          <p:nvPr userDrawn="1"/>
        </p:nvSpPr>
        <p:spPr bwMode="auto">
          <a:xfrm>
            <a:off x="381000" y="0"/>
            <a:ext cx="838200" cy="653668"/>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APS-logo_3-2011-2.jpg"/>
          <p:cNvPicPr>
            <a:picLocks noChangeAspect="1"/>
          </p:cNvPicPr>
          <p:nvPr userDrawn="1"/>
        </p:nvPicPr>
        <p:blipFill>
          <a:blip r:embed="rId16" cstate="print"/>
          <a:srcRect l="930" t="941" r="930" b="941"/>
          <a:stretch>
            <a:fillRect/>
          </a:stretch>
        </p:blipFill>
        <p:spPr>
          <a:xfrm>
            <a:off x="8456648" y="37324"/>
            <a:ext cx="611217" cy="603504"/>
          </a:xfrm>
          <a:prstGeom prst="rect">
            <a:avLst/>
          </a:prstGeom>
        </p:spPr>
      </p:pic>
      <p:sp>
        <p:nvSpPr>
          <p:cNvPr id="1026" name="Rectangle 2"/>
          <p:cNvSpPr>
            <a:spLocks noGrp="1" noChangeArrowheads="1"/>
          </p:cNvSpPr>
          <p:nvPr>
            <p:ph type="body" idx="1"/>
          </p:nvPr>
        </p:nvSpPr>
        <p:spPr bwMode="auto">
          <a:xfrm>
            <a:off x="392113" y="723900"/>
            <a:ext cx="8675687" cy="5753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3"/>
          <p:cNvSpPr>
            <a:spLocks noGrp="1" noChangeArrowheads="1"/>
          </p:cNvSpPr>
          <p:nvPr>
            <p:ph type="dt" sz="half" idx="2"/>
          </p:nvPr>
        </p:nvSpPr>
        <p:spPr bwMode="auto">
          <a:xfrm>
            <a:off x="388938" y="6553200"/>
            <a:ext cx="1058862"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mn-lt"/>
              </a:defRPr>
            </a:lvl1pPr>
          </a:lstStyle>
          <a:p>
            <a:pPr>
              <a:defRPr/>
            </a:pPr>
            <a:fld id="{C1F1FE64-B3BA-490D-AD9F-98FFBA8074D8}" type="datetime1">
              <a:rPr lang="en-US"/>
              <a:pPr>
                <a:defRPr/>
              </a:pPr>
              <a:t>2/21/2013</a:t>
            </a:fld>
            <a:endParaRPr lang="en-US" dirty="0"/>
          </a:p>
        </p:txBody>
      </p:sp>
      <p:sp>
        <p:nvSpPr>
          <p:cNvPr id="1029" name="Rectangle 5"/>
          <p:cNvSpPr>
            <a:spLocks noGrp="1" noChangeArrowheads="1"/>
          </p:cNvSpPr>
          <p:nvPr>
            <p:ph type="sldNum" sz="quarter" idx="4"/>
          </p:nvPr>
        </p:nvSpPr>
        <p:spPr bwMode="auto">
          <a:xfrm>
            <a:off x="7924800" y="6553200"/>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mn-lt"/>
              </a:defRPr>
            </a:lvl1pPr>
          </a:lstStyle>
          <a:p>
            <a:pPr>
              <a:defRPr/>
            </a:pPr>
            <a:fld id="{CE5F36B3-FCD6-48EF-9F45-F45BEF7D85B6}" type="slidenum">
              <a:rPr lang="en-US"/>
              <a:pPr>
                <a:defRPr/>
              </a:pPr>
              <a:t>‹#›</a:t>
            </a:fld>
            <a:endParaRPr lang="en-US"/>
          </a:p>
        </p:txBody>
      </p:sp>
      <p:sp>
        <p:nvSpPr>
          <p:cNvPr id="1030" name="Rectangle 6"/>
          <p:cNvSpPr>
            <a:spLocks noChangeArrowheads="1"/>
          </p:cNvSpPr>
          <p:nvPr/>
        </p:nvSpPr>
        <p:spPr bwMode="auto">
          <a:xfrm>
            <a:off x="0" y="6858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pic>
        <p:nvPicPr>
          <p:cNvPr id="1031" name="Picture 7" descr="Meatball"/>
          <p:cNvPicPr>
            <a:picLocks noChangeAspect="1" noChangeArrowheads="1"/>
          </p:cNvPicPr>
          <p:nvPr/>
        </p:nvPicPr>
        <p:blipFill>
          <a:blip r:embed="rId17" cstate="print"/>
          <a:srcRect r="1515" b="1709"/>
          <a:stretch>
            <a:fillRect/>
          </a:stretch>
        </p:blipFill>
        <p:spPr bwMode="auto">
          <a:xfrm>
            <a:off x="371475" y="0"/>
            <a:ext cx="762000" cy="674688"/>
          </a:xfrm>
          <a:prstGeom prst="rect">
            <a:avLst/>
          </a:prstGeom>
          <a:noFill/>
          <a:ln w="9525">
            <a:noFill/>
            <a:miter lim="800000"/>
            <a:headEnd/>
            <a:tailEnd/>
          </a:ln>
        </p:spPr>
      </p:pic>
      <p:sp>
        <p:nvSpPr>
          <p:cNvPr id="1032" name="Text Box 8"/>
          <p:cNvSpPr txBox="1">
            <a:spLocks noChangeArrowheads="1"/>
          </p:cNvSpPr>
          <p:nvPr/>
        </p:nvSpPr>
        <p:spPr bwMode="auto">
          <a:xfrm rot="16200000">
            <a:off x="-3245643" y="3245643"/>
            <a:ext cx="6858000" cy="366713"/>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n-US" sz="1800" dirty="0" smtClean="0">
                <a:solidFill>
                  <a:srgbClr val="FFFF99"/>
                </a:solidFill>
                <a:latin typeface="Arial" charset="0"/>
              </a:rPr>
              <a:t>Capsule Parachute Assembly System</a:t>
            </a:r>
            <a:endParaRPr lang="en-US" sz="1800" dirty="0">
              <a:solidFill>
                <a:srgbClr val="FFFF99"/>
              </a:solidFill>
              <a:latin typeface="Arial" charset="0"/>
            </a:endParaRPr>
          </a:p>
        </p:txBody>
      </p:sp>
      <p:sp>
        <p:nvSpPr>
          <p:cNvPr id="1033" name="Rectangle 9"/>
          <p:cNvSpPr>
            <a:spLocks noChangeArrowheads="1"/>
          </p:cNvSpPr>
          <p:nvPr/>
        </p:nvSpPr>
        <p:spPr bwMode="auto">
          <a:xfrm>
            <a:off x="0" y="6502400"/>
            <a:ext cx="9144000" cy="26988"/>
          </a:xfrm>
          <a:prstGeom prst="rect">
            <a:avLst/>
          </a:prstGeom>
          <a:solidFill>
            <a:srgbClr val="000066"/>
          </a:solidFill>
          <a:ln w="12700">
            <a:noFill/>
            <a:miter lim="800000"/>
            <a:headEnd type="none" w="sm" len="sm"/>
            <a:tailEnd type="none" w="sm" len="sm"/>
          </a:ln>
          <a:effectLst/>
        </p:spPr>
        <p:txBody>
          <a:bodyPr wrap="none" anchor="ctr"/>
          <a:lstStyle/>
          <a:p>
            <a:pPr>
              <a:defRPr/>
            </a:pPr>
            <a:endParaRPr lang="en-US"/>
          </a:p>
        </p:txBody>
      </p:sp>
      <p:sp>
        <p:nvSpPr>
          <p:cNvPr id="1034" name="Rectangle 10"/>
          <p:cNvSpPr>
            <a:spLocks noGrp="1" noChangeArrowheads="1"/>
          </p:cNvSpPr>
          <p:nvPr>
            <p:ph type="title"/>
          </p:nvPr>
        </p:nvSpPr>
        <p:spPr bwMode="auto">
          <a:xfrm>
            <a:off x="1438275" y="301625"/>
            <a:ext cx="6572250" cy="3111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 name="Rectangle 4"/>
          <p:cNvSpPr>
            <a:spLocks noGrp="1" noChangeArrowheads="1"/>
          </p:cNvSpPr>
          <p:nvPr>
            <p:ph type="ftr" sz="quarter" idx="3"/>
          </p:nvPr>
        </p:nvSpPr>
        <p:spPr bwMode="auto">
          <a:xfrm>
            <a:off x="1524000" y="6477000"/>
            <a:ext cx="6400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50000"/>
              </a:spcBef>
              <a:spcAft>
                <a:spcPct val="0"/>
              </a:spcAft>
              <a:buClrTx/>
              <a:buSzTx/>
              <a:buFontTx/>
              <a:buNone/>
              <a:tabLst/>
              <a:defRPr sz="1000">
                <a:solidFill>
                  <a:schemeClr val="tx1"/>
                </a:solidFill>
                <a:latin typeface="+mn-lt"/>
              </a:defRPr>
            </a:lvl1pPr>
          </a:lstStyle>
          <a:p>
            <a:pPr eaLnBrk="1" fontAlgn="auto" hangingPunct="1">
              <a:spcBef>
                <a:spcPts val="0"/>
              </a:spcBef>
              <a:spcAft>
                <a:spcPts val="0"/>
              </a:spcAft>
            </a:pPr>
            <a:r>
              <a:rPr lang="en-US" dirty="0" smtClean="0">
                <a:solidFill>
                  <a:prstClr val="black">
                    <a:tint val="75000"/>
                  </a:prstClr>
                </a:solidFill>
                <a:latin typeface="Calibri"/>
              </a:rPr>
              <a:t>EXPORT CONTROLLED-ITAR</a:t>
            </a:r>
            <a:br>
              <a:rPr lang="en-US" dirty="0" smtClean="0">
                <a:solidFill>
                  <a:prstClr val="black">
                    <a:tint val="75000"/>
                  </a:prstClr>
                </a:solidFill>
                <a:latin typeface="Calibri"/>
              </a:rPr>
            </a:br>
            <a:r>
              <a:rPr lang="en-US" dirty="0" smtClean="0">
                <a:solidFill>
                  <a:prstClr val="black">
                    <a:tint val="75000"/>
                  </a:prstClr>
                </a:solidFill>
                <a:latin typeface="Calibri"/>
              </a:rPr>
              <a:t> Use or disclosure of information contained on this page is subject to the restrictions on the title page of this document.</a:t>
            </a:r>
          </a:p>
          <a:p>
            <a:pPr>
              <a:defRPr/>
            </a:pPr>
            <a:endParaRPr lang="en-US" dirty="0"/>
          </a:p>
        </p:txBody>
      </p:sp>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9" r:id="rId12"/>
    <p:sldLayoutId id="2147483721" r:id="rId13"/>
    <p:sldLayoutId id="2147483732" r:id="rId14"/>
  </p:sldLayoutIdLst>
  <p:hf hdr="0"/>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defRPr>
      </a:lvl2pPr>
      <a:lvl3pPr algn="ctr" rtl="0" eaLnBrk="0" fontAlgn="base" hangingPunct="0">
        <a:spcBef>
          <a:spcPct val="0"/>
        </a:spcBef>
        <a:spcAft>
          <a:spcPct val="0"/>
        </a:spcAft>
        <a:defRPr sz="2400">
          <a:solidFill>
            <a:schemeClr val="tx2"/>
          </a:solidFill>
          <a:latin typeface="Arial" charset="0"/>
        </a:defRPr>
      </a:lvl3pPr>
      <a:lvl4pPr algn="ctr" rtl="0" eaLnBrk="0" fontAlgn="base" hangingPunct="0">
        <a:spcBef>
          <a:spcPct val="0"/>
        </a:spcBef>
        <a:spcAft>
          <a:spcPct val="0"/>
        </a:spcAft>
        <a:defRPr sz="2400">
          <a:solidFill>
            <a:schemeClr val="tx2"/>
          </a:solidFill>
          <a:latin typeface="Arial" charset="0"/>
        </a:defRPr>
      </a:lvl4pPr>
      <a:lvl5pPr algn="ctr" rtl="0" eaLnBrk="0" fontAlgn="base" hangingPunct="0">
        <a:spcBef>
          <a:spcPct val="0"/>
        </a:spcBef>
        <a:spcAft>
          <a:spcPct val="0"/>
        </a:spcAft>
        <a:defRPr sz="2400">
          <a:solidFill>
            <a:schemeClr val="tx2"/>
          </a:solidFill>
          <a:latin typeface="Arial" charset="0"/>
        </a:defRPr>
      </a:lvl5pPr>
      <a:lvl6pPr marL="457200" algn="ctr" rtl="0" fontAlgn="base">
        <a:spcBef>
          <a:spcPct val="0"/>
        </a:spcBef>
        <a:spcAft>
          <a:spcPct val="0"/>
        </a:spcAft>
        <a:defRPr sz="2400">
          <a:solidFill>
            <a:schemeClr val="tx2"/>
          </a:solidFill>
          <a:latin typeface="Arial" charset="0"/>
        </a:defRPr>
      </a:lvl6pPr>
      <a:lvl7pPr marL="914400" algn="ctr" rtl="0" fontAlgn="base">
        <a:spcBef>
          <a:spcPct val="0"/>
        </a:spcBef>
        <a:spcAft>
          <a:spcPct val="0"/>
        </a:spcAft>
        <a:defRPr sz="2400">
          <a:solidFill>
            <a:schemeClr val="tx2"/>
          </a:solidFill>
          <a:latin typeface="Arial" charset="0"/>
        </a:defRPr>
      </a:lvl7pPr>
      <a:lvl8pPr marL="1371600" algn="ctr" rtl="0" fontAlgn="base">
        <a:spcBef>
          <a:spcPct val="0"/>
        </a:spcBef>
        <a:spcAft>
          <a:spcPct val="0"/>
        </a:spcAft>
        <a:defRPr sz="2400">
          <a:solidFill>
            <a:schemeClr val="tx2"/>
          </a:solidFill>
          <a:latin typeface="Arial" charset="0"/>
        </a:defRPr>
      </a:lvl8pPr>
      <a:lvl9pPr marL="1828800" algn="ctr" rtl="0" fontAlgn="base">
        <a:spcBef>
          <a:spcPct val="0"/>
        </a:spcBef>
        <a:spcAft>
          <a:spcPct val="0"/>
        </a:spcAft>
        <a:defRPr sz="2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Ø"/>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000">
          <a:solidFill>
            <a:srgbClr val="000066"/>
          </a:solidFill>
          <a:latin typeface="+mn-lt"/>
        </a:defRPr>
      </a:lvl2pPr>
      <a:lvl3pPr marL="1143000" indent="-228600" algn="l" rtl="0" eaLnBrk="0" fontAlgn="base" hangingPunct="0">
        <a:spcBef>
          <a:spcPct val="20000"/>
        </a:spcBef>
        <a:spcAft>
          <a:spcPct val="0"/>
        </a:spcAft>
        <a:buFont typeface="Wingdings" pitchFamily="2" charset="2"/>
        <a:buChar char="Ø"/>
        <a:defRPr>
          <a:solidFill>
            <a:srgbClr val="003300"/>
          </a:solidFill>
          <a:latin typeface="+mn-lt"/>
        </a:defRPr>
      </a:lvl3pPr>
      <a:lvl4pPr marL="1600200" indent="-228600" algn="l" rtl="0" eaLnBrk="0" fontAlgn="base" hangingPunct="0">
        <a:spcBef>
          <a:spcPct val="20000"/>
        </a:spcBef>
        <a:spcAft>
          <a:spcPct val="0"/>
        </a:spcAft>
        <a:buFont typeface="Wingdings" pitchFamily="2" charset="2"/>
        <a:buChar char="Ø"/>
        <a:defRPr sz="1600">
          <a:solidFill>
            <a:srgbClr val="660066"/>
          </a:solidFill>
          <a:latin typeface="+mn-lt"/>
        </a:defRPr>
      </a:lvl4pPr>
      <a:lvl5pPr marL="2057400" indent="-228600" algn="l" rtl="0" eaLnBrk="0" fontAlgn="base" hangingPunct="0">
        <a:spcBef>
          <a:spcPct val="20000"/>
        </a:spcBef>
        <a:spcAft>
          <a:spcPct val="0"/>
        </a:spcAft>
        <a:buFont typeface="Wingdings" pitchFamily="2" charset="2"/>
        <a:buChar char="Ø"/>
        <a:defRPr sz="1600">
          <a:solidFill>
            <a:srgbClr val="663300"/>
          </a:solidFill>
          <a:latin typeface="+mn-lt"/>
        </a:defRPr>
      </a:lvl5pPr>
      <a:lvl6pPr marL="2514600" indent="-228600" algn="l" rtl="0" fontAlgn="base">
        <a:spcBef>
          <a:spcPct val="20000"/>
        </a:spcBef>
        <a:spcAft>
          <a:spcPct val="0"/>
        </a:spcAft>
        <a:buFont typeface="Wingdings" pitchFamily="2" charset="2"/>
        <a:buChar char="Ø"/>
        <a:defRPr sz="1600">
          <a:solidFill>
            <a:srgbClr val="663300"/>
          </a:solidFill>
          <a:latin typeface="+mn-lt"/>
        </a:defRPr>
      </a:lvl6pPr>
      <a:lvl7pPr marL="2971800" indent="-228600" algn="l" rtl="0" fontAlgn="base">
        <a:spcBef>
          <a:spcPct val="20000"/>
        </a:spcBef>
        <a:spcAft>
          <a:spcPct val="0"/>
        </a:spcAft>
        <a:buFont typeface="Wingdings" pitchFamily="2" charset="2"/>
        <a:buChar char="Ø"/>
        <a:defRPr sz="1600">
          <a:solidFill>
            <a:srgbClr val="663300"/>
          </a:solidFill>
          <a:latin typeface="+mn-lt"/>
        </a:defRPr>
      </a:lvl7pPr>
      <a:lvl8pPr marL="3429000" indent="-228600" algn="l" rtl="0" fontAlgn="base">
        <a:spcBef>
          <a:spcPct val="20000"/>
        </a:spcBef>
        <a:spcAft>
          <a:spcPct val="0"/>
        </a:spcAft>
        <a:buFont typeface="Wingdings" pitchFamily="2" charset="2"/>
        <a:buChar char="Ø"/>
        <a:defRPr sz="1600">
          <a:solidFill>
            <a:srgbClr val="663300"/>
          </a:solidFill>
          <a:latin typeface="+mn-lt"/>
        </a:defRPr>
      </a:lvl8pPr>
      <a:lvl9pPr marL="3886200" indent="-228600" algn="l" rtl="0" fontAlgn="base">
        <a:spcBef>
          <a:spcPct val="20000"/>
        </a:spcBef>
        <a:spcAft>
          <a:spcPct val="0"/>
        </a:spcAft>
        <a:buFont typeface="Wingdings" pitchFamily="2" charset="2"/>
        <a:buChar char="Ø"/>
        <a:defRPr sz="1600">
          <a:solidFill>
            <a:srgbClr val="6633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eah.romero@escg.jacob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jpeg"/><Relationship Id="rId3" Type="http://schemas.openxmlformats.org/officeDocument/2006/relationships/image" Target="../media/image15.png"/><Relationship Id="rId21" Type="http://schemas.openxmlformats.org/officeDocument/2006/relationships/image" Target="../media/image33.jpe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image" Target="../media/image14.jpeg"/><Relationship Id="rId16" Type="http://schemas.openxmlformats.org/officeDocument/2006/relationships/image" Target="../media/image28.jpe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pe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notesSlide" Target="../notesSlides/notesSlide11.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6.xml"/><Relationship Id="rId4" Type="http://schemas.openxmlformats.org/officeDocument/2006/relationships/image" Target="../media/image93.emf"/></Relationships>
</file>

<file path=ppt/slides/_rels/slide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jpe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9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3.emf"/><Relationship Id="rId4" Type="http://schemas.openxmlformats.org/officeDocument/2006/relationships/image" Target="../media/image102.emf"/></Relationships>
</file>

<file path=ppt/slides/_rels/slide39.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image" Target="../media/image106.emf"/></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jpeg"/><Relationship Id="rId7" Type="http://schemas.openxmlformats.org/officeDocument/2006/relationships/image" Target="../media/image121.jpe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46.jpeg"/><Relationship Id="rId9" Type="http://schemas.openxmlformats.org/officeDocument/2006/relationships/image" Target="../media/image123.jpeg"/></Relationships>
</file>

<file path=ppt/slides/_rels/slide5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56.jpeg"/><Relationship Id="rId7" Type="http://schemas.openxmlformats.org/officeDocument/2006/relationships/image" Target="../media/image129.pn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955675"/>
            <a:ext cx="6934200" cy="492125"/>
          </a:xfrm>
        </p:spPr>
        <p:txBody>
          <a:bodyPr/>
          <a:lstStyle/>
          <a:p>
            <a:r>
              <a:rPr lang="en-US" sz="2800" dirty="0" smtClean="0">
                <a:solidFill>
                  <a:srgbClr val="000000"/>
                </a:solidFill>
              </a:rPr>
              <a:t>Modeling &amp; Testing of the Capsule Parachute Assembly System (CPAS)</a:t>
            </a:r>
            <a:endParaRPr lang="en-US" sz="2800" b="1" dirty="0" smtClean="0"/>
          </a:p>
        </p:txBody>
      </p:sp>
      <p:sp>
        <p:nvSpPr>
          <p:cNvPr id="3" name="Title 1"/>
          <p:cNvSpPr txBox="1">
            <a:spLocks/>
          </p:cNvSpPr>
          <p:nvPr/>
        </p:nvSpPr>
        <p:spPr bwMode="auto">
          <a:xfrm>
            <a:off x="990600" y="1565275"/>
            <a:ext cx="7772400" cy="492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kern="0" dirty="0" smtClean="0">
                <a:solidFill>
                  <a:schemeClr val="tx2"/>
                </a:solidFill>
                <a:latin typeface="+mj-lt"/>
                <a:ea typeface="+mj-ea"/>
                <a:cs typeface="+mj-cs"/>
              </a:rPr>
              <a:t>February 21, 2013</a:t>
            </a:r>
            <a:endParaRPr kumimoji="0" lang="en-US" sz="2000" b="0" i="0" u="none" strike="noStrike" kern="0" cap="none" spc="0" normalizeH="0" baseline="0" noProof="0" dirty="0">
              <a:ln>
                <a:noFill/>
              </a:ln>
              <a:solidFill>
                <a:schemeClr val="tx2"/>
              </a:solidFill>
              <a:effectLst/>
              <a:uLnTx/>
              <a:uFillTx/>
              <a:latin typeface="+mj-lt"/>
              <a:ea typeface="+mj-ea"/>
              <a:cs typeface="+mj-cs"/>
            </a:endParaRPr>
          </a:p>
        </p:txBody>
      </p:sp>
      <p:sp>
        <p:nvSpPr>
          <p:cNvPr id="4" name="Title 1"/>
          <p:cNvSpPr txBox="1">
            <a:spLocks/>
          </p:cNvSpPr>
          <p:nvPr/>
        </p:nvSpPr>
        <p:spPr bwMode="auto">
          <a:xfrm>
            <a:off x="1066800" y="6534150"/>
            <a:ext cx="7772400" cy="304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en-US" kern="0" dirty="0" smtClean="0">
                <a:solidFill>
                  <a:srgbClr val="000000"/>
                </a:solidFill>
                <a:latin typeface="Arial"/>
              </a:rPr>
              <a:t>Leah M. Romero – </a:t>
            </a:r>
            <a:r>
              <a:rPr lang="en-US" kern="0" dirty="0" smtClean="0">
                <a:solidFill>
                  <a:srgbClr val="000000"/>
                </a:solidFill>
                <a:latin typeface="Arial"/>
                <a:hlinkClick r:id="rId3"/>
              </a:rPr>
              <a:t>leah.romero@escg.jacobs.com</a:t>
            </a:r>
            <a:r>
              <a:rPr lang="en-US" kern="0" dirty="0" smtClean="0">
                <a:solidFill>
                  <a:srgbClr val="000000"/>
                </a:solidFill>
                <a:latin typeface="Arial"/>
              </a:rPr>
              <a:t> – 281-461-5158</a:t>
            </a:r>
            <a:endParaRPr lang="en-US" kern="0" dirty="0">
              <a:solidFill>
                <a:srgbClr val="000000"/>
              </a:solidFill>
              <a:latin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Airdrop testing</a:t>
            </a:r>
            <a:endParaRPr lang="en-US" dirty="0"/>
          </a:p>
        </p:txBody>
      </p:sp>
      <p:sp>
        <p:nvSpPr>
          <p:cNvPr id="3" name="Text Placeholder 2"/>
          <p:cNvSpPr>
            <a:spLocks noGrp="1"/>
          </p:cNvSpPr>
          <p:nvPr>
            <p:ph type="body" idx="1"/>
          </p:nvPr>
        </p:nvSpPr>
        <p:spPr/>
        <p:txBody>
          <a:bodyPr/>
          <a:lstStyle/>
          <a:p>
            <a:r>
              <a:rPr lang="en-US" dirty="0" smtClean="0"/>
              <a:t>Gen I &amp; II</a:t>
            </a:r>
          </a:p>
          <a:p>
            <a:r>
              <a:rPr lang="en-US" dirty="0" smtClean="0">
                <a:solidFill>
                  <a:schemeClr val="bg1">
                    <a:lumMod val="75000"/>
                  </a:schemeClr>
                </a:solidFill>
              </a:rPr>
              <a:t>EDU</a:t>
            </a:r>
            <a:endParaRPr lang="en-US" dirty="0">
              <a:solidFill>
                <a:schemeClr val="bg1">
                  <a:lumMod val="75000"/>
                </a:schemeClr>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10</a:t>
            </a:fld>
            <a:endParaRPr lang="en-US"/>
          </a:p>
        </p:txBody>
      </p:sp>
    </p:spTree>
    <p:extLst>
      <p:ext uri="{BB962C8B-B14F-4D97-AF65-F5344CB8AC3E}">
        <p14:creationId xmlns="" xmlns:p14="http://schemas.microsoft.com/office/powerpoint/2010/main" val="32290544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9" name="Picture 7" descr="Site LP1 40in_0005"/>
          <p:cNvPicPr>
            <a:picLocks noChangeAspect="1" noChangeArrowheads="1"/>
          </p:cNvPicPr>
          <p:nvPr/>
        </p:nvPicPr>
        <p:blipFill>
          <a:blip r:embed="rId2" cstate="print"/>
          <a:srcRect/>
          <a:stretch>
            <a:fillRect/>
          </a:stretch>
        </p:blipFill>
        <p:spPr bwMode="auto">
          <a:xfrm>
            <a:off x="6934200" y="1793174"/>
            <a:ext cx="762000" cy="933499"/>
          </a:xfrm>
          <a:prstGeom prst="rect">
            <a:avLst/>
          </a:prstGeom>
          <a:noFill/>
          <a:ln w="9525">
            <a:noFill/>
            <a:miter lim="800000"/>
            <a:headEnd/>
            <a:tailEnd/>
          </a:ln>
        </p:spPr>
      </p:pic>
      <p:pic>
        <p:nvPicPr>
          <p:cNvPr id="16386" name="Picture 5" descr="D:\Documents and Settings\cjjohns1\My Documents\SERVER\CPAS\4.0 TESTING&amp;OPS\2.0 GEN2 IDR3\1 - EDU-A-TSE-1C\2C_Plane_Clear.png"/>
          <p:cNvPicPr>
            <a:picLocks noChangeAspect="1" noChangeArrowheads="1"/>
          </p:cNvPicPr>
          <p:nvPr/>
        </p:nvPicPr>
        <p:blipFill>
          <a:blip r:embed="rId3" cstate="print"/>
          <a:srcRect/>
          <a:stretch>
            <a:fillRect/>
          </a:stretch>
        </p:blipFill>
        <p:spPr bwMode="auto">
          <a:xfrm>
            <a:off x="419100" y="4828858"/>
            <a:ext cx="1552575" cy="782637"/>
          </a:xfrm>
          <a:prstGeom prst="rect">
            <a:avLst/>
          </a:prstGeom>
          <a:noFill/>
          <a:ln w="9525">
            <a:noFill/>
            <a:miter lim="800000"/>
            <a:headEnd/>
            <a:tailEnd/>
          </a:ln>
        </p:spPr>
      </p:pic>
      <p:pic>
        <p:nvPicPr>
          <p:cNvPr id="16388" name="Picture 2" descr="D:\Documents and Settings\ctevans\Desktop\PA-1 email photos\8I7I0091.JPG"/>
          <p:cNvPicPr>
            <a:picLocks noChangeAspect="1" noChangeArrowheads="1"/>
          </p:cNvPicPr>
          <p:nvPr/>
        </p:nvPicPr>
        <p:blipFill>
          <a:blip r:embed="rId4" cstate="print"/>
          <a:srcRect/>
          <a:stretch>
            <a:fillRect/>
          </a:stretch>
        </p:blipFill>
        <p:spPr bwMode="auto">
          <a:xfrm>
            <a:off x="7775575" y="1807019"/>
            <a:ext cx="1101725" cy="1822450"/>
          </a:xfrm>
          <a:prstGeom prst="rect">
            <a:avLst/>
          </a:prstGeom>
          <a:noFill/>
          <a:ln w="9525">
            <a:noFill/>
            <a:miter lim="800000"/>
            <a:headEnd/>
            <a:tailEnd/>
          </a:ln>
        </p:spPr>
      </p:pic>
      <p:sp>
        <p:nvSpPr>
          <p:cNvPr id="16389" name="Title 1"/>
          <p:cNvSpPr>
            <a:spLocks noGrp="1"/>
          </p:cNvSpPr>
          <p:nvPr>
            <p:ph type="title"/>
          </p:nvPr>
        </p:nvSpPr>
        <p:spPr/>
        <p:txBody>
          <a:bodyPr/>
          <a:lstStyle/>
          <a:p>
            <a:r>
              <a:rPr lang="en-US" smtClean="0"/>
              <a:t>CPAS Gen 1 and Gen 2 Test Progression</a:t>
            </a:r>
          </a:p>
        </p:txBody>
      </p:sp>
      <p:sp>
        <p:nvSpPr>
          <p:cNvPr id="16390" name="Content Placeholder 4"/>
          <p:cNvSpPr>
            <a:spLocks noGrp="1"/>
          </p:cNvSpPr>
          <p:nvPr>
            <p:ph idx="1"/>
          </p:nvPr>
        </p:nvSpPr>
        <p:spPr>
          <a:xfrm>
            <a:off x="41275" y="649224"/>
            <a:ext cx="8686800" cy="5175250"/>
          </a:xfrm>
        </p:spPr>
        <p:txBody>
          <a:bodyPr/>
          <a:lstStyle/>
          <a:p>
            <a:pPr>
              <a:buFontTx/>
              <a:buNone/>
            </a:pPr>
            <a:r>
              <a:rPr lang="en-US" dirty="0" smtClean="0">
                <a:solidFill>
                  <a:srgbClr val="660066"/>
                </a:solidFill>
              </a:rPr>
              <a:t>	</a:t>
            </a:r>
            <a:r>
              <a:rPr lang="en-US" sz="2000" dirty="0" smtClean="0">
                <a:solidFill>
                  <a:srgbClr val="660066"/>
                </a:solidFill>
              </a:rPr>
              <a:t>Gen 1 Testing</a:t>
            </a:r>
            <a:endParaRPr lang="en-US" dirty="0" smtClean="0">
              <a:solidFill>
                <a:srgbClr val="660066"/>
              </a:solidFill>
            </a:endParaRPr>
          </a:p>
          <a:p>
            <a:pPr>
              <a:buFontTx/>
              <a:buNone/>
            </a:pPr>
            <a:endParaRPr lang="en-US" dirty="0" smtClean="0">
              <a:solidFill>
                <a:srgbClr val="660066"/>
              </a:solidFill>
            </a:endParaRPr>
          </a:p>
          <a:p>
            <a:endParaRPr lang="en-US" dirty="0" smtClean="0">
              <a:solidFill>
                <a:srgbClr val="660066"/>
              </a:solidFill>
            </a:endParaRPr>
          </a:p>
          <a:p>
            <a:endParaRPr lang="en-US" dirty="0" smtClean="0">
              <a:solidFill>
                <a:srgbClr val="660066"/>
              </a:solidFill>
            </a:endParaRPr>
          </a:p>
          <a:p>
            <a:endParaRPr lang="en-US" dirty="0" smtClean="0">
              <a:solidFill>
                <a:srgbClr val="660066"/>
              </a:solidFill>
            </a:endParaRPr>
          </a:p>
          <a:p>
            <a:endParaRPr lang="en-US" sz="3600" dirty="0" smtClean="0">
              <a:solidFill>
                <a:srgbClr val="660066"/>
              </a:solidFill>
            </a:endParaRPr>
          </a:p>
          <a:p>
            <a:pPr>
              <a:buFontTx/>
              <a:buNone/>
            </a:pPr>
            <a:r>
              <a:rPr lang="en-US" dirty="0" smtClean="0">
                <a:solidFill>
                  <a:srgbClr val="660066"/>
                </a:solidFill>
              </a:rPr>
              <a:t>	</a:t>
            </a:r>
            <a:r>
              <a:rPr lang="en-US" sz="2000" dirty="0" smtClean="0">
                <a:solidFill>
                  <a:srgbClr val="660066"/>
                </a:solidFill>
              </a:rPr>
              <a:t>Gen 2 Testing</a:t>
            </a:r>
            <a:endParaRPr lang="en-US" dirty="0" smtClean="0">
              <a:solidFill>
                <a:srgbClr val="660066"/>
              </a:solidFill>
            </a:endParaRPr>
          </a:p>
        </p:txBody>
      </p:sp>
      <p:sp>
        <p:nvSpPr>
          <p:cNvPr id="92"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93" name="Slide Number Placeholder 4"/>
          <p:cNvSpPr>
            <a:spLocks noGrp="1"/>
          </p:cNvSpPr>
          <p:nvPr>
            <p:ph type="sldNum" sz="quarter" idx="4"/>
          </p:nvPr>
        </p:nvSpPr>
        <p:spPr/>
        <p:txBody>
          <a:bodyPr/>
          <a:lstStyle/>
          <a:p>
            <a:pPr>
              <a:defRPr/>
            </a:pPr>
            <a:fld id="{CE5F36B3-FCD6-48EF-9F45-F45BEF7D85B6}" type="slidenum">
              <a:rPr lang="en-US" smtClean="0"/>
              <a:pPr>
                <a:defRPr/>
              </a:pPr>
              <a:t>11</a:t>
            </a:fld>
            <a:endParaRPr lang="en-US"/>
          </a:p>
        </p:txBody>
      </p:sp>
      <p:grpSp>
        <p:nvGrpSpPr>
          <p:cNvPr id="2" name="Group 79"/>
          <p:cNvGrpSpPr>
            <a:grpSpLocks/>
          </p:cNvGrpSpPr>
          <p:nvPr/>
        </p:nvGrpSpPr>
        <p:grpSpPr bwMode="auto">
          <a:xfrm>
            <a:off x="636588" y="713232"/>
            <a:ext cx="8099425" cy="3062287"/>
            <a:chOff x="246" y="1975"/>
            <a:chExt cx="4925" cy="1929"/>
          </a:xfrm>
        </p:grpSpPr>
        <p:grpSp>
          <p:nvGrpSpPr>
            <p:cNvPr id="3" name="Group 74"/>
            <p:cNvGrpSpPr>
              <a:grpSpLocks/>
            </p:cNvGrpSpPr>
            <p:nvPr/>
          </p:nvGrpSpPr>
          <p:grpSpPr bwMode="auto">
            <a:xfrm>
              <a:off x="246" y="1975"/>
              <a:ext cx="4925" cy="1929"/>
              <a:chOff x="246" y="1975"/>
              <a:chExt cx="4925" cy="1929"/>
            </a:xfrm>
          </p:grpSpPr>
          <p:grpSp>
            <p:nvGrpSpPr>
              <p:cNvPr id="4" name="Group 70"/>
              <p:cNvGrpSpPr>
                <a:grpSpLocks/>
              </p:cNvGrpSpPr>
              <p:nvPr/>
            </p:nvGrpSpPr>
            <p:grpSpPr bwMode="auto">
              <a:xfrm>
                <a:off x="246" y="2208"/>
                <a:ext cx="953" cy="1521"/>
                <a:chOff x="246" y="2208"/>
                <a:chExt cx="953" cy="1521"/>
              </a:xfrm>
            </p:grpSpPr>
            <p:grpSp>
              <p:nvGrpSpPr>
                <p:cNvPr id="5" name="Group 54"/>
                <p:cNvGrpSpPr>
                  <a:grpSpLocks/>
                </p:cNvGrpSpPr>
                <p:nvPr/>
              </p:nvGrpSpPr>
              <p:grpSpPr bwMode="auto">
                <a:xfrm>
                  <a:off x="246" y="2208"/>
                  <a:ext cx="953" cy="614"/>
                  <a:chOff x="246" y="2208"/>
                  <a:chExt cx="953" cy="614"/>
                </a:xfrm>
              </p:grpSpPr>
              <p:sp>
                <p:nvSpPr>
                  <p:cNvPr id="46" name="Rectangle 46"/>
                  <p:cNvSpPr>
                    <a:spLocks noChangeArrowheads="1"/>
                  </p:cNvSpPr>
                  <p:nvPr/>
                </p:nvSpPr>
                <p:spPr bwMode="auto">
                  <a:xfrm>
                    <a:off x="246" y="2528"/>
                    <a:ext cx="953" cy="294"/>
                  </a:xfrm>
                  <a:prstGeom prst="rect">
                    <a:avLst/>
                  </a:prstGeom>
                  <a:solidFill>
                    <a:schemeClr val="tx2">
                      <a:lumMod val="40000"/>
                      <a:lumOff val="60000"/>
                    </a:schemeClr>
                  </a:solidFill>
                  <a:ln w="9525">
                    <a:solidFill>
                      <a:schemeClr val="tx1"/>
                    </a:solidFill>
                    <a:miter lim="800000"/>
                    <a:headEnd/>
                    <a:tailEnd/>
                  </a:ln>
                </p:spPr>
                <p:txBody>
                  <a:bodyPr anchor="ctr"/>
                  <a:lstStyle/>
                  <a:p>
                    <a:pPr algn="ctr">
                      <a:defRPr/>
                    </a:pPr>
                    <a:r>
                      <a:rPr lang="en-US" dirty="0">
                        <a:solidFill>
                          <a:srgbClr val="660066"/>
                        </a:solidFill>
                      </a:rPr>
                      <a:t>Pilot Chute Tests</a:t>
                    </a:r>
                  </a:p>
                </p:txBody>
              </p:sp>
              <p:grpSp>
                <p:nvGrpSpPr>
                  <p:cNvPr id="6" name="Group 53"/>
                  <p:cNvGrpSpPr>
                    <a:grpSpLocks/>
                  </p:cNvGrpSpPr>
                  <p:nvPr/>
                </p:nvGrpSpPr>
                <p:grpSpPr bwMode="auto">
                  <a:xfrm>
                    <a:off x="314" y="2208"/>
                    <a:ext cx="885" cy="272"/>
                    <a:chOff x="314" y="2206"/>
                    <a:chExt cx="885" cy="272"/>
                  </a:xfrm>
                </p:grpSpPr>
                <p:cxnSp>
                  <p:nvCxnSpPr>
                    <p:cNvPr id="48" name="Straight Connector 25"/>
                    <p:cNvCxnSpPr/>
                    <p:nvPr/>
                  </p:nvCxnSpPr>
                  <p:spPr>
                    <a:xfrm rot="5400000">
                      <a:off x="195" y="2333"/>
                      <a:ext cx="240"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37"/>
                    <p:cNvCxnSpPr/>
                    <p:nvPr/>
                  </p:nvCxnSpPr>
                  <p:spPr>
                    <a:xfrm rot="5400000">
                      <a:off x="1077" y="2357"/>
                      <a:ext cx="240"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39"/>
                    <p:cNvCxnSpPr>
                      <a:cxnSpLocks noChangeShapeType="1"/>
                    </p:cNvCxnSpPr>
                    <p:nvPr/>
                  </p:nvCxnSpPr>
                  <p:spPr bwMode="auto">
                    <a:xfrm>
                      <a:off x="315" y="2364"/>
                      <a:ext cx="884" cy="1"/>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473" name="TextBox 40"/>
                    <p:cNvSpPr txBox="1">
                      <a:spLocks noChangeArrowheads="1"/>
                    </p:cNvSpPr>
                    <p:nvPr/>
                  </p:nvSpPr>
                  <p:spPr bwMode="auto">
                    <a:xfrm>
                      <a:off x="382" y="2206"/>
                      <a:ext cx="816" cy="160"/>
                    </a:xfrm>
                    <a:prstGeom prst="rect">
                      <a:avLst/>
                    </a:prstGeom>
                    <a:noFill/>
                    <a:ln w="9525">
                      <a:noFill/>
                      <a:miter lim="800000"/>
                      <a:headEnd/>
                      <a:tailEnd/>
                    </a:ln>
                  </p:spPr>
                  <p:txBody>
                    <a:bodyPr>
                      <a:spAutoFit/>
                    </a:bodyPr>
                    <a:lstStyle/>
                    <a:p>
                      <a:pPr algn="ctr"/>
                      <a:r>
                        <a:rPr lang="en-US" sz="1050" b="1" dirty="0">
                          <a:solidFill>
                            <a:srgbClr val="660066"/>
                          </a:solidFill>
                        </a:rPr>
                        <a:t>Jan – Mar ‘07</a:t>
                      </a:r>
                    </a:p>
                  </p:txBody>
                </p:sp>
              </p:grpSp>
            </p:grpSp>
            <p:pic>
              <p:nvPicPr>
                <p:cNvPr id="16467" name="Picture 52"/>
                <p:cNvPicPr>
                  <a:picLocks noChangeAspect="1" noChangeArrowheads="1"/>
                </p:cNvPicPr>
                <p:nvPr/>
              </p:nvPicPr>
              <p:blipFill>
                <a:blip r:embed="rId5" cstate="print"/>
                <a:srcRect/>
                <a:stretch>
                  <a:fillRect/>
                </a:stretch>
              </p:blipFill>
              <p:spPr bwMode="auto">
                <a:xfrm>
                  <a:off x="331" y="2854"/>
                  <a:ext cx="448" cy="875"/>
                </a:xfrm>
                <a:prstGeom prst="rect">
                  <a:avLst/>
                </a:prstGeom>
                <a:noFill/>
                <a:ln w="9525">
                  <a:noFill/>
                  <a:miter lim="800000"/>
                  <a:headEnd/>
                  <a:tailEnd/>
                </a:ln>
              </p:spPr>
            </p:pic>
          </p:grpSp>
          <p:grpSp>
            <p:nvGrpSpPr>
              <p:cNvPr id="7" name="Group 72"/>
              <p:cNvGrpSpPr>
                <a:grpSpLocks/>
              </p:cNvGrpSpPr>
              <p:nvPr/>
            </p:nvGrpSpPr>
            <p:grpSpPr bwMode="auto">
              <a:xfrm>
                <a:off x="2423" y="1989"/>
                <a:ext cx="1155" cy="1710"/>
                <a:chOff x="2423" y="1989"/>
                <a:chExt cx="1155" cy="1710"/>
              </a:xfrm>
            </p:grpSpPr>
            <p:grpSp>
              <p:nvGrpSpPr>
                <p:cNvPr id="8" name="Group 56"/>
                <p:cNvGrpSpPr>
                  <a:grpSpLocks/>
                </p:cNvGrpSpPr>
                <p:nvPr/>
              </p:nvGrpSpPr>
              <p:grpSpPr bwMode="auto">
                <a:xfrm>
                  <a:off x="2423" y="1989"/>
                  <a:ext cx="1155" cy="650"/>
                  <a:chOff x="2423" y="1989"/>
                  <a:chExt cx="1155" cy="650"/>
                </a:xfrm>
              </p:grpSpPr>
              <p:sp>
                <p:nvSpPr>
                  <p:cNvPr id="38" name="Rectangle 61"/>
                  <p:cNvSpPr>
                    <a:spLocks noChangeArrowheads="1"/>
                  </p:cNvSpPr>
                  <p:nvPr/>
                </p:nvSpPr>
                <p:spPr bwMode="auto">
                  <a:xfrm>
                    <a:off x="2423" y="2345"/>
                    <a:ext cx="1155" cy="294"/>
                  </a:xfrm>
                  <a:prstGeom prst="rect">
                    <a:avLst/>
                  </a:prstGeom>
                  <a:solidFill>
                    <a:schemeClr val="tx2">
                      <a:lumMod val="40000"/>
                      <a:lumOff val="60000"/>
                    </a:schemeClr>
                  </a:solidFill>
                  <a:ln w="9525">
                    <a:solidFill>
                      <a:schemeClr val="tx1"/>
                    </a:solidFill>
                    <a:miter lim="800000"/>
                    <a:headEnd/>
                    <a:tailEnd/>
                  </a:ln>
                </p:spPr>
                <p:txBody>
                  <a:bodyPr anchor="ctr"/>
                  <a:lstStyle/>
                  <a:p>
                    <a:pPr algn="ctr">
                      <a:defRPr/>
                    </a:pPr>
                    <a:r>
                      <a:rPr lang="en-US" dirty="0">
                        <a:solidFill>
                          <a:srgbClr val="660066"/>
                        </a:solidFill>
                      </a:rPr>
                      <a:t>Single Main Chute Tests</a:t>
                    </a:r>
                  </a:p>
                </p:txBody>
              </p:sp>
              <p:grpSp>
                <p:nvGrpSpPr>
                  <p:cNvPr id="9" name="Group 48"/>
                  <p:cNvGrpSpPr>
                    <a:grpSpLocks/>
                  </p:cNvGrpSpPr>
                  <p:nvPr/>
                </p:nvGrpSpPr>
                <p:grpSpPr bwMode="auto">
                  <a:xfrm>
                    <a:off x="2423" y="1989"/>
                    <a:ext cx="1096" cy="332"/>
                    <a:chOff x="2423" y="2036"/>
                    <a:chExt cx="1096" cy="332"/>
                  </a:xfrm>
                </p:grpSpPr>
                <p:cxnSp>
                  <p:nvCxnSpPr>
                    <p:cNvPr id="40" name="Straight Connector 25"/>
                    <p:cNvCxnSpPr/>
                    <p:nvPr/>
                  </p:nvCxnSpPr>
                  <p:spPr>
                    <a:xfrm rot="5400000">
                      <a:off x="2304" y="2247"/>
                      <a:ext cx="240"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37"/>
                    <p:cNvCxnSpPr/>
                    <p:nvPr/>
                  </p:nvCxnSpPr>
                  <p:spPr>
                    <a:xfrm rot="5400000">
                      <a:off x="3395" y="2180"/>
                      <a:ext cx="240"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Arrow Connector 39"/>
                    <p:cNvCxnSpPr>
                      <a:cxnSpLocks noChangeShapeType="1"/>
                    </p:cNvCxnSpPr>
                    <p:nvPr/>
                  </p:nvCxnSpPr>
                  <p:spPr bwMode="auto">
                    <a:xfrm>
                      <a:off x="2423" y="2180"/>
                      <a:ext cx="1096" cy="1"/>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465" name="TextBox 40"/>
                    <p:cNvSpPr txBox="1">
                      <a:spLocks noChangeArrowheads="1"/>
                    </p:cNvSpPr>
                    <p:nvPr/>
                  </p:nvSpPr>
                  <p:spPr bwMode="auto">
                    <a:xfrm>
                      <a:off x="2486" y="2036"/>
                      <a:ext cx="991" cy="160"/>
                    </a:xfrm>
                    <a:prstGeom prst="rect">
                      <a:avLst/>
                    </a:prstGeom>
                    <a:noFill/>
                    <a:ln w="9525">
                      <a:noFill/>
                      <a:miter lim="800000"/>
                      <a:headEnd/>
                      <a:tailEnd/>
                    </a:ln>
                  </p:spPr>
                  <p:txBody>
                    <a:bodyPr>
                      <a:spAutoFit/>
                    </a:bodyPr>
                    <a:lstStyle/>
                    <a:p>
                      <a:pPr algn="ctr"/>
                      <a:r>
                        <a:rPr lang="en-US" sz="1050" b="1">
                          <a:solidFill>
                            <a:srgbClr val="660066"/>
                          </a:solidFill>
                        </a:rPr>
                        <a:t>Aug ‘07 – Jan ‘08</a:t>
                      </a:r>
                    </a:p>
                  </p:txBody>
                </p:sp>
              </p:grpSp>
            </p:grpSp>
            <p:pic>
              <p:nvPicPr>
                <p:cNvPr id="16459" name="Picture 61"/>
                <p:cNvPicPr>
                  <a:picLocks noChangeAspect="1" noChangeArrowheads="1"/>
                </p:cNvPicPr>
                <p:nvPr/>
              </p:nvPicPr>
              <p:blipFill>
                <a:blip r:embed="rId6" cstate="print"/>
                <a:srcRect/>
                <a:stretch>
                  <a:fillRect/>
                </a:stretch>
              </p:blipFill>
              <p:spPr bwMode="auto">
                <a:xfrm>
                  <a:off x="2506" y="2707"/>
                  <a:ext cx="587" cy="992"/>
                </a:xfrm>
                <a:prstGeom prst="rect">
                  <a:avLst/>
                </a:prstGeom>
                <a:noFill/>
                <a:ln w="9525">
                  <a:noFill/>
                  <a:miter lim="800000"/>
                  <a:headEnd/>
                  <a:tailEnd/>
                </a:ln>
              </p:spPr>
            </p:pic>
          </p:grpSp>
          <p:grpSp>
            <p:nvGrpSpPr>
              <p:cNvPr id="10" name="Group 71"/>
              <p:cNvGrpSpPr>
                <a:grpSpLocks/>
              </p:cNvGrpSpPr>
              <p:nvPr/>
            </p:nvGrpSpPr>
            <p:grpSpPr bwMode="auto">
              <a:xfrm>
                <a:off x="1266" y="2107"/>
                <a:ext cx="1123" cy="1695"/>
                <a:chOff x="1266" y="2107"/>
                <a:chExt cx="1123" cy="1695"/>
              </a:xfrm>
            </p:grpSpPr>
            <p:grpSp>
              <p:nvGrpSpPr>
                <p:cNvPr id="11" name="Group 55"/>
                <p:cNvGrpSpPr>
                  <a:grpSpLocks/>
                </p:cNvGrpSpPr>
                <p:nvPr/>
              </p:nvGrpSpPr>
              <p:grpSpPr bwMode="auto">
                <a:xfrm>
                  <a:off x="1266" y="2107"/>
                  <a:ext cx="1123" cy="667"/>
                  <a:chOff x="1266" y="2107"/>
                  <a:chExt cx="1123" cy="667"/>
                </a:xfrm>
              </p:grpSpPr>
              <p:sp>
                <p:nvSpPr>
                  <p:cNvPr id="30" name="Rectangle 61"/>
                  <p:cNvSpPr>
                    <a:spLocks noChangeArrowheads="1"/>
                  </p:cNvSpPr>
                  <p:nvPr/>
                </p:nvSpPr>
                <p:spPr bwMode="auto">
                  <a:xfrm>
                    <a:off x="1266" y="2480"/>
                    <a:ext cx="1098" cy="294"/>
                  </a:xfrm>
                  <a:prstGeom prst="rect">
                    <a:avLst/>
                  </a:prstGeom>
                  <a:solidFill>
                    <a:schemeClr val="tx2">
                      <a:lumMod val="40000"/>
                      <a:lumOff val="60000"/>
                    </a:schemeClr>
                  </a:solidFill>
                  <a:ln w="9525">
                    <a:solidFill>
                      <a:schemeClr val="tx1"/>
                    </a:solidFill>
                    <a:miter lim="800000"/>
                    <a:headEnd/>
                    <a:tailEnd/>
                  </a:ln>
                </p:spPr>
                <p:txBody>
                  <a:bodyPr anchor="ctr"/>
                  <a:lstStyle/>
                  <a:p>
                    <a:pPr algn="ctr">
                      <a:defRPr/>
                    </a:pPr>
                    <a:r>
                      <a:rPr lang="en-US" dirty="0">
                        <a:solidFill>
                          <a:srgbClr val="660066"/>
                        </a:solidFill>
                      </a:rPr>
                      <a:t>Drogue Chute Tests</a:t>
                    </a:r>
                  </a:p>
                </p:txBody>
              </p:sp>
              <p:grpSp>
                <p:nvGrpSpPr>
                  <p:cNvPr id="12" name="Group 45"/>
                  <p:cNvGrpSpPr>
                    <a:grpSpLocks/>
                  </p:cNvGrpSpPr>
                  <p:nvPr/>
                </p:nvGrpSpPr>
                <p:grpSpPr bwMode="auto">
                  <a:xfrm>
                    <a:off x="1266" y="2107"/>
                    <a:ext cx="1123" cy="306"/>
                    <a:chOff x="1174" y="2154"/>
                    <a:chExt cx="1123" cy="306"/>
                  </a:xfrm>
                </p:grpSpPr>
                <p:cxnSp>
                  <p:nvCxnSpPr>
                    <p:cNvPr id="32" name="Straight Connector 25"/>
                    <p:cNvCxnSpPr/>
                    <p:nvPr/>
                  </p:nvCxnSpPr>
                  <p:spPr>
                    <a:xfrm rot="5400000">
                      <a:off x="1055" y="2339"/>
                      <a:ext cx="240"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7"/>
                    <p:cNvCxnSpPr/>
                    <p:nvPr/>
                  </p:nvCxnSpPr>
                  <p:spPr>
                    <a:xfrm rot="5400000">
                      <a:off x="2163" y="2272"/>
                      <a:ext cx="240" cy="3"/>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cxnSpLocks noChangeShapeType="1"/>
                    </p:cNvCxnSpPr>
                    <p:nvPr/>
                  </p:nvCxnSpPr>
                  <p:spPr bwMode="auto">
                    <a:xfrm>
                      <a:off x="1198" y="2339"/>
                      <a:ext cx="1099" cy="1"/>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457" name="TextBox 34"/>
                    <p:cNvSpPr txBox="1">
                      <a:spLocks noChangeArrowheads="1"/>
                    </p:cNvSpPr>
                    <p:nvPr/>
                  </p:nvSpPr>
                  <p:spPr bwMode="auto">
                    <a:xfrm>
                      <a:off x="1346" y="2195"/>
                      <a:ext cx="816" cy="160"/>
                    </a:xfrm>
                    <a:prstGeom prst="rect">
                      <a:avLst/>
                    </a:prstGeom>
                    <a:noFill/>
                    <a:ln w="9525">
                      <a:noFill/>
                      <a:miter lim="800000"/>
                      <a:headEnd/>
                      <a:tailEnd/>
                    </a:ln>
                  </p:spPr>
                  <p:txBody>
                    <a:bodyPr>
                      <a:spAutoFit/>
                    </a:bodyPr>
                    <a:lstStyle/>
                    <a:p>
                      <a:pPr algn="ctr"/>
                      <a:r>
                        <a:rPr lang="en-US" sz="1050" b="1">
                          <a:solidFill>
                            <a:srgbClr val="660066"/>
                          </a:solidFill>
                        </a:rPr>
                        <a:t>Jun – Dec ‘07</a:t>
                      </a:r>
                    </a:p>
                  </p:txBody>
                </p:sp>
              </p:grpSp>
            </p:grpSp>
            <p:pic>
              <p:nvPicPr>
                <p:cNvPr id="16451" name="Picture 62"/>
                <p:cNvPicPr>
                  <a:picLocks noChangeAspect="1" noChangeArrowheads="1"/>
                </p:cNvPicPr>
                <p:nvPr/>
              </p:nvPicPr>
              <p:blipFill>
                <a:blip r:embed="rId7" cstate="print"/>
                <a:srcRect/>
                <a:stretch>
                  <a:fillRect/>
                </a:stretch>
              </p:blipFill>
              <p:spPr bwMode="auto">
                <a:xfrm>
                  <a:off x="1367" y="2858"/>
                  <a:ext cx="490" cy="944"/>
                </a:xfrm>
                <a:prstGeom prst="rect">
                  <a:avLst/>
                </a:prstGeom>
                <a:noFill/>
                <a:ln w="9525">
                  <a:noFill/>
                  <a:miter lim="800000"/>
                  <a:headEnd/>
                  <a:tailEnd/>
                </a:ln>
              </p:spPr>
            </p:pic>
          </p:grpSp>
          <p:grpSp>
            <p:nvGrpSpPr>
              <p:cNvPr id="13" name="Group 73"/>
              <p:cNvGrpSpPr>
                <a:grpSpLocks/>
              </p:cNvGrpSpPr>
              <p:nvPr/>
            </p:nvGrpSpPr>
            <p:grpSpPr bwMode="auto">
              <a:xfrm>
                <a:off x="3648" y="1975"/>
                <a:ext cx="1523" cy="1929"/>
                <a:chOff x="3648" y="1975"/>
                <a:chExt cx="1523" cy="1929"/>
              </a:xfrm>
            </p:grpSpPr>
            <p:grpSp>
              <p:nvGrpSpPr>
                <p:cNvPr id="14" name="Group 57"/>
                <p:cNvGrpSpPr>
                  <a:grpSpLocks/>
                </p:cNvGrpSpPr>
                <p:nvPr/>
              </p:nvGrpSpPr>
              <p:grpSpPr bwMode="auto">
                <a:xfrm>
                  <a:off x="3793" y="1975"/>
                  <a:ext cx="1378" cy="663"/>
                  <a:chOff x="3785" y="1975"/>
                  <a:chExt cx="1378" cy="663"/>
                </a:xfrm>
              </p:grpSpPr>
              <p:sp>
                <p:nvSpPr>
                  <p:cNvPr id="22" name="Rectangle 61"/>
                  <p:cNvSpPr>
                    <a:spLocks noChangeArrowheads="1"/>
                  </p:cNvSpPr>
                  <p:nvPr/>
                </p:nvSpPr>
                <p:spPr bwMode="auto">
                  <a:xfrm>
                    <a:off x="3796" y="2344"/>
                    <a:ext cx="1328" cy="294"/>
                  </a:xfrm>
                  <a:prstGeom prst="rect">
                    <a:avLst/>
                  </a:prstGeom>
                  <a:solidFill>
                    <a:schemeClr val="tx2">
                      <a:lumMod val="40000"/>
                      <a:lumOff val="60000"/>
                    </a:schemeClr>
                  </a:solidFill>
                  <a:ln w="9525">
                    <a:solidFill>
                      <a:schemeClr val="tx1"/>
                    </a:solidFill>
                    <a:miter lim="800000"/>
                    <a:headEnd/>
                    <a:tailEnd/>
                  </a:ln>
                </p:spPr>
                <p:txBody>
                  <a:bodyPr anchor="ctr"/>
                  <a:lstStyle/>
                  <a:p>
                    <a:pPr algn="ctr">
                      <a:defRPr/>
                    </a:pPr>
                    <a:r>
                      <a:rPr lang="en-US" dirty="0">
                        <a:solidFill>
                          <a:srgbClr val="660066"/>
                        </a:solidFill>
                      </a:rPr>
                      <a:t>Cluster Chute Tests</a:t>
                    </a:r>
                  </a:p>
                </p:txBody>
              </p:sp>
              <p:grpSp>
                <p:nvGrpSpPr>
                  <p:cNvPr id="15" name="Group 49"/>
                  <p:cNvGrpSpPr>
                    <a:grpSpLocks/>
                  </p:cNvGrpSpPr>
                  <p:nvPr/>
                </p:nvGrpSpPr>
                <p:grpSpPr bwMode="auto">
                  <a:xfrm>
                    <a:off x="3785" y="1975"/>
                    <a:ext cx="1378" cy="292"/>
                    <a:chOff x="3785" y="2031"/>
                    <a:chExt cx="1378" cy="292"/>
                  </a:xfrm>
                </p:grpSpPr>
                <p:cxnSp>
                  <p:nvCxnSpPr>
                    <p:cNvPr id="24" name="Straight Connector 23"/>
                    <p:cNvCxnSpPr/>
                    <p:nvPr/>
                  </p:nvCxnSpPr>
                  <p:spPr>
                    <a:xfrm rot="5400000">
                      <a:off x="3666" y="2173"/>
                      <a:ext cx="240"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4998" y="2202"/>
                      <a:ext cx="240" cy="2"/>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noChangeShapeType="1"/>
                    </p:cNvCxnSpPr>
                    <p:nvPr/>
                  </p:nvCxnSpPr>
                  <p:spPr bwMode="auto">
                    <a:xfrm>
                      <a:off x="3786" y="2197"/>
                      <a:ext cx="1330" cy="1"/>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449" name="TextBox 40"/>
                    <p:cNvSpPr txBox="1">
                      <a:spLocks noChangeArrowheads="1"/>
                    </p:cNvSpPr>
                    <p:nvPr/>
                  </p:nvSpPr>
                  <p:spPr bwMode="auto">
                    <a:xfrm>
                      <a:off x="3806" y="2031"/>
                      <a:ext cx="1357" cy="160"/>
                    </a:xfrm>
                    <a:prstGeom prst="rect">
                      <a:avLst/>
                    </a:prstGeom>
                    <a:noFill/>
                    <a:ln w="9525">
                      <a:noFill/>
                      <a:miter lim="800000"/>
                      <a:headEnd/>
                      <a:tailEnd/>
                    </a:ln>
                  </p:spPr>
                  <p:txBody>
                    <a:bodyPr>
                      <a:spAutoFit/>
                    </a:bodyPr>
                    <a:lstStyle/>
                    <a:p>
                      <a:pPr algn="ctr"/>
                      <a:r>
                        <a:rPr lang="en-US" sz="1050" b="1">
                          <a:solidFill>
                            <a:srgbClr val="660066"/>
                          </a:solidFill>
                        </a:rPr>
                        <a:t>Oct ‘07 – Jul ’08, May ‘10</a:t>
                      </a:r>
                    </a:p>
                  </p:txBody>
                </p:sp>
              </p:grpSp>
            </p:grpSp>
            <p:pic>
              <p:nvPicPr>
                <p:cNvPr id="16442" name="Picture 63"/>
                <p:cNvPicPr>
                  <a:picLocks noChangeAspect="1" noChangeArrowheads="1"/>
                </p:cNvPicPr>
                <p:nvPr/>
              </p:nvPicPr>
              <p:blipFill>
                <a:blip r:embed="rId8" cstate="print"/>
                <a:srcRect/>
                <a:stretch>
                  <a:fillRect/>
                </a:stretch>
              </p:blipFill>
              <p:spPr bwMode="auto">
                <a:xfrm>
                  <a:off x="3648" y="2662"/>
                  <a:ext cx="378" cy="1050"/>
                </a:xfrm>
                <a:prstGeom prst="rect">
                  <a:avLst/>
                </a:prstGeom>
                <a:noFill/>
                <a:ln w="9525">
                  <a:noFill/>
                  <a:miter lim="800000"/>
                  <a:headEnd/>
                  <a:tailEnd/>
                </a:ln>
              </p:spPr>
            </p:pic>
            <p:pic>
              <p:nvPicPr>
                <p:cNvPr id="16443" name="Picture 60"/>
                <p:cNvPicPr>
                  <a:picLocks noChangeAspect="1" noChangeArrowheads="1"/>
                </p:cNvPicPr>
                <p:nvPr/>
              </p:nvPicPr>
              <p:blipFill>
                <a:blip r:embed="rId9" cstate="print"/>
                <a:srcRect/>
                <a:stretch>
                  <a:fillRect/>
                </a:stretch>
              </p:blipFill>
              <p:spPr bwMode="auto">
                <a:xfrm>
                  <a:off x="3989" y="3154"/>
                  <a:ext cx="663" cy="750"/>
                </a:xfrm>
                <a:prstGeom prst="rect">
                  <a:avLst/>
                </a:prstGeom>
                <a:noFill/>
                <a:ln w="9525">
                  <a:noFill/>
                  <a:miter lim="800000"/>
                  <a:headEnd/>
                  <a:tailEnd/>
                </a:ln>
              </p:spPr>
            </p:pic>
          </p:grpSp>
        </p:grpSp>
        <p:sp>
          <p:nvSpPr>
            <p:cNvPr id="16433" name="Text Box 75"/>
            <p:cNvSpPr txBox="1">
              <a:spLocks noChangeArrowheads="1"/>
            </p:cNvSpPr>
            <p:nvPr/>
          </p:nvSpPr>
          <p:spPr bwMode="auto">
            <a:xfrm>
              <a:off x="563" y="2352"/>
              <a:ext cx="447" cy="160"/>
            </a:xfrm>
            <a:prstGeom prst="rect">
              <a:avLst/>
            </a:prstGeom>
            <a:noFill/>
            <a:ln w="9525">
              <a:noFill/>
              <a:miter lim="800000"/>
              <a:headEnd/>
              <a:tailEnd/>
            </a:ln>
          </p:spPr>
          <p:txBody>
            <a:bodyPr>
              <a:spAutoFit/>
            </a:bodyPr>
            <a:lstStyle/>
            <a:p>
              <a:pPr>
                <a:spcBef>
                  <a:spcPct val="50000"/>
                </a:spcBef>
              </a:pPr>
              <a:r>
                <a:rPr lang="en-US" sz="1050" b="1">
                  <a:solidFill>
                    <a:srgbClr val="660066"/>
                  </a:solidFill>
                </a:rPr>
                <a:t>4 Tests</a:t>
              </a:r>
            </a:p>
          </p:txBody>
        </p:sp>
        <p:sp>
          <p:nvSpPr>
            <p:cNvPr id="16434" name="Text Box 76"/>
            <p:cNvSpPr txBox="1">
              <a:spLocks noChangeArrowheads="1"/>
            </p:cNvSpPr>
            <p:nvPr/>
          </p:nvSpPr>
          <p:spPr bwMode="auto">
            <a:xfrm>
              <a:off x="1611" y="2290"/>
              <a:ext cx="447" cy="160"/>
            </a:xfrm>
            <a:prstGeom prst="rect">
              <a:avLst/>
            </a:prstGeom>
            <a:noFill/>
            <a:ln w="9525">
              <a:noFill/>
              <a:miter lim="800000"/>
              <a:headEnd/>
              <a:tailEnd/>
            </a:ln>
          </p:spPr>
          <p:txBody>
            <a:bodyPr>
              <a:spAutoFit/>
            </a:bodyPr>
            <a:lstStyle/>
            <a:p>
              <a:pPr>
                <a:spcBef>
                  <a:spcPct val="50000"/>
                </a:spcBef>
              </a:pPr>
              <a:r>
                <a:rPr lang="en-US" sz="1050" b="1">
                  <a:solidFill>
                    <a:srgbClr val="660066"/>
                  </a:solidFill>
                </a:rPr>
                <a:t>3 Tests</a:t>
              </a:r>
            </a:p>
          </p:txBody>
        </p:sp>
        <p:sp>
          <p:nvSpPr>
            <p:cNvPr id="16435" name="Text Box 77"/>
            <p:cNvSpPr txBox="1">
              <a:spLocks noChangeArrowheads="1"/>
            </p:cNvSpPr>
            <p:nvPr/>
          </p:nvSpPr>
          <p:spPr bwMode="auto">
            <a:xfrm>
              <a:off x="2781" y="2127"/>
              <a:ext cx="447" cy="160"/>
            </a:xfrm>
            <a:prstGeom prst="rect">
              <a:avLst/>
            </a:prstGeom>
            <a:noFill/>
            <a:ln w="9525">
              <a:noFill/>
              <a:miter lim="800000"/>
              <a:headEnd/>
              <a:tailEnd/>
            </a:ln>
          </p:spPr>
          <p:txBody>
            <a:bodyPr>
              <a:spAutoFit/>
            </a:bodyPr>
            <a:lstStyle/>
            <a:p>
              <a:pPr>
                <a:spcBef>
                  <a:spcPct val="50000"/>
                </a:spcBef>
              </a:pPr>
              <a:r>
                <a:rPr lang="en-US" sz="1050" b="1">
                  <a:solidFill>
                    <a:srgbClr val="660066"/>
                  </a:solidFill>
                </a:rPr>
                <a:t>3 Tests</a:t>
              </a:r>
            </a:p>
          </p:txBody>
        </p:sp>
        <p:sp>
          <p:nvSpPr>
            <p:cNvPr id="16436" name="Text Box 78"/>
            <p:cNvSpPr txBox="1">
              <a:spLocks noChangeArrowheads="1"/>
            </p:cNvSpPr>
            <p:nvPr/>
          </p:nvSpPr>
          <p:spPr bwMode="auto">
            <a:xfrm>
              <a:off x="3870" y="2125"/>
              <a:ext cx="1201" cy="160"/>
            </a:xfrm>
            <a:prstGeom prst="rect">
              <a:avLst/>
            </a:prstGeom>
            <a:noFill/>
            <a:ln w="9525">
              <a:noFill/>
              <a:miter lim="800000"/>
              <a:headEnd/>
              <a:tailEnd/>
            </a:ln>
          </p:spPr>
          <p:txBody>
            <a:bodyPr>
              <a:spAutoFit/>
            </a:bodyPr>
            <a:lstStyle/>
            <a:p>
              <a:pPr algn="ctr">
                <a:spcBef>
                  <a:spcPct val="50000"/>
                </a:spcBef>
              </a:pPr>
              <a:r>
                <a:rPr lang="en-US" sz="1050" b="1">
                  <a:solidFill>
                    <a:srgbClr val="660066"/>
                  </a:solidFill>
                </a:rPr>
                <a:t>2 Tests, PA-1, 1 Failed Test</a:t>
              </a:r>
            </a:p>
          </p:txBody>
        </p:sp>
      </p:grpSp>
      <p:pic>
        <p:nvPicPr>
          <p:cNvPr id="16392" name="Picture 7" descr="D:\Documents and Settings\ctevans\Desktop\Smart Release Test\JMC_7818.tif"/>
          <p:cNvPicPr>
            <a:picLocks noChangeAspect="1" noChangeArrowheads="1"/>
          </p:cNvPicPr>
          <p:nvPr/>
        </p:nvPicPr>
        <p:blipFill>
          <a:blip r:embed="rId10" cstate="print"/>
          <a:srcRect/>
          <a:stretch>
            <a:fillRect/>
          </a:stretch>
        </p:blipFill>
        <p:spPr bwMode="auto">
          <a:xfrm>
            <a:off x="1558925" y="5146358"/>
            <a:ext cx="576262" cy="1347787"/>
          </a:xfrm>
          <a:prstGeom prst="rect">
            <a:avLst/>
          </a:prstGeom>
          <a:noFill/>
          <a:ln w="9525">
            <a:noFill/>
            <a:miter lim="800000"/>
            <a:headEnd/>
            <a:tailEnd/>
          </a:ln>
        </p:spPr>
      </p:pic>
      <p:sp>
        <p:nvSpPr>
          <p:cNvPr id="16393" name="Rectangle 46"/>
          <p:cNvSpPr>
            <a:spLocks noChangeArrowheads="1"/>
          </p:cNvSpPr>
          <p:nvPr/>
        </p:nvSpPr>
        <p:spPr bwMode="auto">
          <a:xfrm>
            <a:off x="954087" y="4306570"/>
            <a:ext cx="1712913" cy="466725"/>
          </a:xfrm>
          <a:prstGeom prst="rect">
            <a:avLst/>
          </a:prstGeom>
          <a:solidFill>
            <a:srgbClr val="DAAF9C"/>
          </a:solidFill>
          <a:ln w="9525">
            <a:solidFill>
              <a:schemeClr val="tx1"/>
            </a:solidFill>
            <a:miter lim="800000"/>
            <a:headEnd/>
            <a:tailEnd/>
          </a:ln>
        </p:spPr>
        <p:txBody>
          <a:bodyPr anchor="ctr"/>
          <a:lstStyle/>
          <a:p>
            <a:pPr algn="ctr"/>
            <a:r>
              <a:rPr lang="en-US" dirty="0" smtClean="0">
                <a:solidFill>
                  <a:srgbClr val="660066"/>
                </a:solidFill>
              </a:rPr>
              <a:t>TSE-1 A, B, &amp; C </a:t>
            </a:r>
            <a:r>
              <a:rPr lang="en-US" dirty="0">
                <a:solidFill>
                  <a:srgbClr val="660066"/>
                </a:solidFill>
              </a:rPr>
              <a:t>“Smart </a:t>
            </a:r>
            <a:r>
              <a:rPr lang="en-US" dirty="0" smtClean="0">
                <a:solidFill>
                  <a:srgbClr val="660066"/>
                </a:solidFill>
              </a:rPr>
              <a:t>Separation” </a:t>
            </a:r>
            <a:endParaRPr lang="en-US" dirty="0">
              <a:solidFill>
                <a:srgbClr val="660066"/>
              </a:solidFill>
            </a:endParaRPr>
          </a:p>
        </p:txBody>
      </p:sp>
      <p:grpSp>
        <p:nvGrpSpPr>
          <p:cNvPr id="16" name="Group 74"/>
          <p:cNvGrpSpPr>
            <a:grpSpLocks/>
          </p:cNvGrpSpPr>
          <p:nvPr/>
        </p:nvGrpSpPr>
        <p:grpSpPr bwMode="auto">
          <a:xfrm>
            <a:off x="7321550" y="3816038"/>
            <a:ext cx="1560512" cy="469978"/>
            <a:chOff x="6611484" y="4727366"/>
            <a:chExt cx="1560916" cy="470591"/>
          </a:xfrm>
        </p:grpSpPr>
        <p:cxnSp>
          <p:nvCxnSpPr>
            <p:cNvPr id="70" name="Straight Connector 25"/>
            <p:cNvCxnSpPr/>
            <p:nvPr/>
          </p:nvCxnSpPr>
          <p:spPr bwMode="auto">
            <a:xfrm rot="5400000">
              <a:off x="6528713" y="4953086"/>
              <a:ext cx="381497" cy="3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37"/>
            <p:cNvCxnSpPr/>
            <p:nvPr/>
          </p:nvCxnSpPr>
          <p:spPr bwMode="auto">
            <a:xfrm rot="5400000">
              <a:off x="7978477" y="4954676"/>
              <a:ext cx="381497" cy="3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Arrow Connector 39"/>
            <p:cNvCxnSpPr>
              <a:cxnSpLocks noChangeShapeType="1"/>
            </p:cNvCxnSpPr>
            <p:nvPr/>
          </p:nvCxnSpPr>
          <p:spPr bwMode="auto">
            <a:xfrm>
              <a:off x="6719462" y="4965802"/>
              <a:ext cx="1452938" cy="1589"/>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430" name="TextBox 40"/>
            <p:cNvSpPr txBox="1">
              <a:spLocks noChangeArrowheads="1"/>
            </p:cNvSpPr>
            <p:nvPr/>
          </p:nvSpPr>
          <p:spPr bwMode="auto">
            <a:xfrm>
              <a:off x="6611484" y="4727366"/>
              <a:ext cx="1512167" cy="254247"/>
            </a:xfrm>
            <a:prstGeom prst="rect">
              <a:avLst/>
            </a:prstGeom>
            <a:noFill/>
            <a:ln w="9525">
              <a:noFill/>
              <a:miter lim="800000"/>
              <a:headEnd/>
              <a:tailEnd/>
            </a:ln>
          </p:spPr>
          <p:txBody>
            <a:bodyPr>
              <a:spAutoFit/>
            </a:bodyPr>
            <a:lstStyle/>
            <a:p>
              <a:pPr algn="ctr"/>
              <a:r>
                <a:rPr lang="en-US" sz="1050" b="1">
                  <a:solidFill>
                    <a:srgbClr val="660066"/>
                  </a:solidFill>
                </a:rPr>
                <a:t>    Sept - Dec 2010</a:t>
              </a:r>
            </a:p>
          </p:txBody>
        </p:sp>
        <p:sp>
          <p:nvSpPr>
            <p:cNvPr id="16431" name="Text Box 75"/>
            <p:cNvSpPr txBox="1">
              <a:spLocks noChangeArrowheads="1"/>
            </p:cNvSpPr>
            <p:nvPr/>
          </p:nvSpPr>
          <p:spPr bwMode="auto">
            <a:xfrm>
              <a:off x="7065530" y="4943710"/>
              <a:ext cx="735115" cy="254247"/>
            </a:xfrm>
            <a:prstGeom prst="rect">
              <a:avLst/>
            </a:prstGeom>
            <a:noFill/>
            <a:ln w="9525">
              <a:noFill/>
              <a:miter lim="800000"/>
              <a:headEnd/>
              <a:tailEnd/>
            </a:ln>
          </p:spPr>
          <p:txBody>
            <a:bodyPr>
              <a:spAutoFit/>
            </a:bodyPr>
            <a:lstStyle/>
            <a:p>
              <a:pPr algn="ctr">
                <a:spcBef>
                  <a:spcPct val="50000"/>
                </a:spcBef>
              </a:pPr>
              <a:r>
                <a:rPr lang="en-US" sz="1050" b="1">
                  <a:solidFill>
                    <a:srgbClr val="660066"/>
                  </a:solidFill>
                </a:rPr>
                <a:t>3 Tests</a:t>
              </a:r>
            </a:p>
          </p:txBody>
        </p:sp>
      </p:grpSp>
      <p:grpSp>
        <p:nvGrpSpPr>
          <p:cNvPr id="17" name="Group 75"/>
          <p:cNvGrpSpPr>
            <a:grpSpLocks/>
          </p:cNvGrpSpPr>
          <p:nvPr/>
        </p:nvGrpSpPr>
        <p:grpSpPr bwMode="auto">
          <a:xfrm>
            <a:off x="950912" y="3839842"/>
            <a:ext cx="1743075" cy="494848"/>
            <a:chOff x="6684218" y="4715174"/>
            <a:chExt cx="1743088" cy="494428"/>
          </a:xfrm>
        </p:grpSpPr>
        <p:cxnSp>
          <p:nvCxnSpPr>
            <p:cNvPr id="77" name="Straight Connector 25"/>
            <p:cNvCxnSpPr/>
            <p:nvPr/>
          </p:nvCxnSpPr>
          <p:spPr bwMode="auto">
            <a:xfrm rot="5400000">
              <a:off x="6528806" y="4916613"/>
              <a:ext cx="380676"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78" name="Straight Connector 37"/>
            <p:cNvCxnSpPr/>
            <p:nvPr/>
          </p:nvCxnSpPr>
          <p:spPr bwMode="auto">
            <a:xfrm rot="5400000">
              <a:off x="8209981" y="4954681"/>
              <a:ext cx="380676"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79" name="Straight Arrow Connector 39"/>
            <p:cNvCxnSpPr>
              <a:cxnSpLocks noChangeShapeType="1"/>
            </p:cNvCxnSpPr>
            <p:nvPr/>
          </p:nvCxnSpPr>
          <p:spPr bwMode="auto">
            <a:xfrm flipV="1">
              <a:off x="6719143" y="4961028"/>
              <a:ext cx="1673237" cy="4758"/>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425" name="TextBox 40"/>
            <p:cNvSpPr txBox="1">
              <a:spLocks noChangeArrowheads="1"/>
            </p:cNvSpPr>
            <p:nvPr/>
          </p:nvSpPr>
          <p:spPr bwMode="auto">
            <a:xfrm>
              <a:off x="6862686" y="4715174"/>
              <a:ext cx="1400338" cy="253700"/>
            </a:xfrm>
            <a:prstGeom prst="rect">
              <a:avLst/>
            </a:prstGeom>
            <a:noFill/>
            <a:ln w="9525">
              <a:noFill/>
              <a:miter lim="800000"/>
              <a:headEnd/>
              <a:tailEnd/>
            </a:ln>
          </p:spPr>
          <p:txBody>
            <a:bodyPr>
              <a:spAutoFit/>
            </a:bodyPr>
            <a:lstStyle/>
            <a:p>
              <a:pPr algn="ctr"/>
              <a:r>
                <a:rPr lang="en-US" sz="1050" b="1" dirty="0">
                  <a:solidFill>
                    <a:srgbClr val="660066"/>
                  </a:solidFill>
                </a:rPr>
                <a:t>Sept‘ 09 - Mar ‘10</a:t>
              </a:r>
            </a:p>
          </p:txBody>
        </p:sp>
        <p:sp>
          <p:nvSpPr>
            <p:cNvPr id="16426" name="Text Box 75"/>
            <p:cNvSpPr txBox="1">
              <a:spLocks noChangeArrowheads="1"/>
            </p:cNvSpPr>
            <p:nvPr/>
          </p:nvSpPr>
          <p:spPr bwMode="auto">
            <a:xfrm>
              <a:off x="6684218" y="4955902"/>
              <a:ext cx="1743088" cy="253700"/>
            </a:xfrm>
            <a:prstGeom prst="rect">
              <a:avLst/>
            </a:prstGeom>
            <a:noFill/>
            <a:ln w="9525">
              <a:noFill/>
              <a:miter lim="800000"/>
              <a:headEnd/>
              <a:tailEnd/>
            </a:ln>
          </p:spPr>
          <p:txBody>
            <a:bodyPr>
              <a:spAutoFit/>
            </a:bodyPr>
            <a:lstStyle/>
            <a:p>
              <a:pPr algn="ctr">
                <a:spcBef>
                  <a:spcPct val="50000"/>
                </a:spcBef>
              </a:pPr>
              <a:r>
                <a:rPr lang="en-US" sz="1050" b="1" dirty="0">
                  <a:solidFill>
                    <a:srgbClr val="660066"/>
                  </a:solidFill>
                </a:rPr>
                <a:t>2 Tests, 1 Failed Test</a:t>
              </a:r>
            </a:p>
          </p:txBody>
        </p:sp>
      </p:grpSp>
      <p:cxnSp>
        <p:nvCxnSpPr>
          <p:cNvPr id="83" name="Straight Connector 25"/>
          <p:cNvCxnSpPr/>
          <p:nvPr/>
        </p:nvCxnSpPr>
        <p:spPr bwMode="auto">
          <a:xfrm rot="5400000">
            <a:off x="2751138" y="4033520"/>
            <a:ext cx="3810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37"/>
          <p:cNvCxnSpPr/>
          <p:nvPr/>
        </p:nvCxnSpPr>
        <p:spPr bwMode="auto">
          <a:xfrm rot="5400000">
            <a:off x="4743450" y="4071620"/>
            <a:ext cx="3810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Arrow Connector 39"/>
          <p:cNvCxnSpPr>
            <a:cxnSpLocks noChangeShapeType="1"/>
          </p:cNvCxnSpPr>
          <p:nvPr/>
        </p:nvCxnSpPr>
        <p:spPr bwMode="auto">
          <a:xfrm>
            <a:off x="2941637" y="3892677"/>
            <a:ext cx="1993900" cy="0"/>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399" name="TextBox 40"/>
          <p:cNvSpPr txBox="1">
            <a:spLocks noChangeArrowheads="1"/>
          </p:cNvSpPr>
          <p:nvPr/>
        </p:nvSpPr>
        <p:spPr bwMode="auto">
          <a:xfrm>
            <a:off x="3341687" y="3654552"/>
            <a:ext cx="1341438" cy="253916"/>
          </a:xfrm>
          <a:prstGeom prst="rect">
            <a:avLst/>
          </a:prstGeom>
          <a:noFill/>
          <a:ln w="9525">
            <a:noFill/>
            <a:miter lim="800000"/>
            <a:headEnd/>
            <a:tailEnd/>
          </a:ln>
        </p:spPr>
        <p:txBody>
          <a:bodyPr>
            <a:spAutoFit/>
          </a:bodyPr>
          <a:lstStyle/>
          <a:p>
            <a:r>
              <a:rPr lang="en-US" sz="1050" b="1">
                <a:solidFill>
                  <a:srgbClr val="660066"/>
                </a:solidFill>
              </a:rPr>
              <a:t>     April  2010</a:t>
            </a:r>
          </a:p>
        </p:txBody>
      </p:sp>
      <p:sp>
        <p:nvSpPr>
          <p:cNvPr id="16400" name="Text Box 75"/>
          <p:cNvSpPr txBox="1">
            <a:spLocks noChangeArrowheads="1"/>
          </p:cNvSpPr>
          <p:nvPr/>
        </p:nvSpPr>
        <p:spPr bwMode="auto">
          <a:xfrm>
            <a:off x="3587750" y="4060508"/>
            <a:ext cx="735012" cy="253916"/>
          </a:xfrm>
          <a:prstGeom prst="rect">
            <a:avLst/>
          </a:prstGeom>
          <a:noFill/>
          <a:ln w="9525">
            <a:noFill/>
            <a:miter lim="800000"/>
            <a:headEnd/>
            <a:tailEnd/>
          </a:ln>
        </p:spPr>
        <p:txBody>
          <a:bodyPr>
            <a:spAutoFit/>
          </a:bodyPr>
          <a:lstStyle/>
          <a:p>
            <a:pPr>
              <a:spcBef>
                <a:spcPct val="50000"/>
              </a:spcBef>
            </a:pPr>
            <a:r>
              <a:rPr lang="en-US" sz="1050" b="1">
                <a:solidFill>
                  <a:srgbClr val="660066"/>
                </a:solidFill>
              </a:rPr>
              <a:t>2 Tests</a:t>
            </a:r>
          </a:p>
        </p:txBody>
      </p:sp>
      <p:grpSp>
        <p:nvGrpSpPr>
          <p:cNvPr id="18" name="Group 87"/>
          <p:cNvGrpSpPr>
            <a:grpSpLocks/>
          </p:cNvGrpSpPr>
          <p:nvPr/>
        </p:nvGrpSpPr>
        <p:grpSpPr bwMode="auto">
          <a:xfrm>
            <a:off x="5213352" y="3827140"/>
            <a:ext cx="1655762" cy="482406"/>
            <a:chOff x="6716971" y="4715174"/>
            <a:chExt cx="1656185" cy="482502"/>
          </a:xfrm>
        </p:grpSpPr>
        <p:cxnSp>
          <p:nvCxnSpPr>
            <p:cNvPr id="89" name="Straight Connector 25"/>
            <p:cNvCxnSpPr/>
            <p:nvPr/>
          </p:nvCxnSpPr>
          <p:spPr bwMode="auto">
            <a:xfrm rot="5400000">
              <a:off x="6528021" y="4916826"/>
              <a:ext cx="381075" cy="3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37"/>
            <p:cNvCxnSpPr/>
            <p:nvPr/>
          </p:nvCxnSpPr>
          <p:spPr bwMode="auto">
            <a:xfrm rot="5400000">
              <a:off x="8181030" y="4954933"/>
              <a:ext cx="381075" cy="3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Arrow Connector 39"/>
            <p:cNvCxnSpPr>
              <a:cxnSpLocks noChangeShapeType="1"/>
            </p:cNvCxnSpPr>
            <p:nvPr/>
          </p:nvCxnSpPr>
          <p:spPr bwMode="auto">
            <a:xfrm>
              <a:off x="6718557" y="4966049"/>
              <a:ext cx="1654598" cy="0"/>
            </a:xfrm>
            <a:prstGeom prst="straightConnector1">
              <a:avLst/>
            </a:prstGeom>
            <a:noFill/>
            <a:ln w="254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16420" name="TextBox 40"/>
            <p:cNvSpPr txBox="1">
              <a:spLocks noChangeArrowheads="1"/>
            </p:cNvSpPr>
            <p:nvPr/>
          </p:nvSpPr>
          <p:spPr bwMode="auto">
            <a:xfrm>
              <a:off x="6780021" y="4715174"/>
              <a:ext cx="1341955" cy="253966"/>
            </a:xfrm>
            <a:prstGeom prst="rect">
              <a:avLst/>
            </a:prstGeom>
            <a:noFill/>
            <a:ln w="9525">
              <a:noFill/>
              <a:miter lim="800000"/>
              <a:headEnd/>
              <a:tailEnd/>
            </a:ln>
          </p:spPr>
          <p:txBody>
            <a:bodyPr>
              <a:spAutoFit/>
            </a:bodyPr>
            <a:lstStyle/>
            <a:p>
              <a:pPr algn="ctr"/>
              <a:r>
                <a:rPr lang="en-US" sz="1050" b="1">
                  <a:solidFill>
                    <a:srgbClr val="660066"/>
                  </a:solidFill>
                </a:rPr>
                <a:t>      July 2010 </a:t>
              </a:r>
            </a:p>
          </p:txBody>
        </p:sp>
        <p:sp>
          <p:nvSpPr>
            <p:cNvPr id="16421" name="Text Box 75"/>
            <p:cNvSpPr txBox="1">
              <a:spLocks noChangeArrowheads="1"/>
            </p:cNvSpPr>
            <p:nvPr/>
          </p:nvSpPr>
          <p:spPr bwMode="auto">
            <a:xfrm>
              <a:off x="7126464" y="4943710"/>
              <a:ext cx="735115" cy="253966"/>
            </a:xfrm>
            <a:prstGeom prst="rect">
              <a:avLst/>
            </a:prstGeom>
            <a:noFill/>
            <a:ln w="9525">
              <a:noFill/>
              <a:miter lim="800000"/>
              <a:headEnd/>
              <a:tailEnd/>
            </a:ln>
          </p:spPr>
          <p:txBody>
            <a:bodyPr>
              <a:spAutoFit/>
            </a:bodyPr>
            <a:lstStyle/>
            <a:p>
              <a:pPr algn="ctr">
                <a:spcBef>
                  <a:spcPct val="50000"/>
                </a:spcBef>
              </a:pPr>
              <a:r>
                <a:rPr lang="en-US" sz="1050" b="1">
                  <a:solidFill>
                    <a:srgbClr val="660066"/>
                  </a:solidFill>
                </a:rPr>
                <a:t>1 Test</a:t>
              </a:r>
            </a:p>
          </p:txBody>
        </p:sp>
      </p:grpSp>
      <p:sp>
        <p:nvSpPr>
          <p:cNvPr id="16402" name="Rectangle 46"/>
          <p:cNvSpPr>
            <a:spLocks noChangeArrowheads="1"/>
          </p:cNvSpPr>
          <p:nvPr/>
        </p:nvSpPr>
        <p:spPr bwMode="auto">
          <a:xfrm>
            <a:off x="2919412" y="4298633"/>
            <a:ext cx="2033588" cy="466725"/>
          </a:xfrm>
          <a:prstGeom prst="rect">
            <a:avLst/>
          </a:prstGeom>
          <a:solidFill>
            <a:srgbClr val="DAAF9C"/>
          </a:solidFill>
          <a:ln w="9525">
            <a:solidFill>
              <a:schemeClr val="tx1"/>
            </a:solidFill>
            <a:miter lim="800000"/>
            <a:headEnd/>
            <a:tailEnd/>
          </a:ln>
        </p:spPr>
        <p:txBody>
          <a:bodyPr anchor="ctr"/>
          <a:lstStyle/>
          <a:p>
            <a:pPr algn="ctr"/>
            <a:r>
              <a:rPr lang="en-US">
                <a:solidFill>
                  <a:srgbClr val="660066"/>
                </a:solidFill>
              </a:rPr>
              <a:t>MDT 2-1, 2-2</a:t>
            </a:r>
          </a:p>
          <a:p>
            <a:pPr algn="ctr"/>
            <a:r>
              <a:rPr lang="en-US">
                <a:solidFill>
                  <a:srgbClr val="660066"/>
                </a:solidFill>
              </a:rPr>
              <a:t>Skipped Stage  </a:t>
            </a:r>
          </a:p>
        </p:txBody>
      </p:sp>
      <p:pic>
        <p:nvPicPr>
          <p:cNvPr id="16403" name="Picture 8" descr="D:\Documents and Settings\ctevans\Desktop\Skipped Stage\MDT-2-1\_ORI8884.jpg"/>
          <p:cNvPicPr>
            <a:picLocks noChangeAspect="1" noChangeArrowheads="1"/>
          </p:cNvPicPr>
          <p:nvPr/>
        </p:nvPicPr>
        <p:blipFill>
          <a:blip r:embed="rId11" cstate="print"/>
          <a:srcRect/>
          <a:stretch>
            <a:fillRect/>
          </a:stretch>
        </p:blipFill>
        <p:spPr bwMode="auto">
          <a:xfrm>
            <a:off x="3024187" y="4824095"/>
            <a:ext cx="660400" cy="1670050"/>
          </a:xfrm>
          <a:prstGeom prst="rect">
            <a:avLst/>
          </a:prstGeom>
          <a:noFill/>
          <a:ln w="9525">
            <a:noFill/>
            <a:miter lim="800000"/>
            <a:headEnd/>
            <a:tailEnd/>
          </a:ln>
        </p:spPr>
      </p:pic>
      <p:pic>
        <p:nvPicPr>
          <p:cNvPr id="16404" name="Picture 9" descr="D:\Documents and Settings\ctevans\Desktop\Skipped Stage\MDT-2-1\_TWT5848.jpg"/>
          <p:cNvPicPr>
            <a:picLocks noChangeAspect="1" noChangeArrowheads="1"/>
          </p:cNvPicPr>
          <p:nvPr/>
        </p:nvPicPr>
        <p:blipFill>
          <a:blip r:embed="rId12" cstate="print"/>
          <a:srcRect l="44247" r="24431" b="9598"/>
          <a:stretch>
            <a:fillRect/>
          </a:stretch>
        </p:blipFill>
        <p:spPr bwMode="auto">
          <a:xfrm>
            <a:off x="3825875" y="4820920"/>
            <a:ext cx="385762" cy="1673225"/>
          </a:xfrm>
          <a:prstGeom prst="rect">
            <a:avLst/>
          </a:prstGeom>
          <a:noFill/>
          <a:ln w="9525">
            <a:noFill/>
            <a:miter lim="800000"/>
            <a:headEnd/>
            <a:tailEnd/>
          </a:ln>
        </p:spPr>
      </p:pic>
      <p:pic>
        <p:nvPicPr>
          <p:cNvPr id="16405" name="Picture 10" descr="D:\Documents and Settings\ctevans\Desktop\Skipped Stage\MDT-2-1\_TWT5857.jpg"/>
          <p:cNvPicPr>
            <a:picLocks noChangeAspect="1" noChangeArrowheads="1"/>
          </p:cNvPicPr>
          <p:nvPr/>
        </p:nvPicPr>
        <p:blipFill>
          <a:blip r:embed="rId13" cstate="print"/>
          <a:srcRect/>
          <a:stretch>
            <a:fillRect/>
          </a:stretch>
        </p:blipFill>
        <p:spPr bwMode="auto">
          <a:xfrm>
            <a:off x="4308475" y="4814570"/>
            <a:ext cx="533400" cy="1679575"/>
          </a:xfrm>
          <a:prstGeom prst="rect">
            <a:avLst/>
          </a:prstGeom>
          <a:noFill/>
          <a:ln w="9525">
            <a:noFill/>
            <a:miter lim="800000"/>
            <a:headEnd/>
            <a:tailEnd/>
          </a:ln>
        </p:spPr>
      </p:pic>
      <p:sp>
        <p:nvSpPr>
          <p:cNvPr id="16406" name="Rectangle 46"/>
          <p:cNvSpPr>
            <a:spLocks noChangeArrowheads="1"/>
          </p:cNvSpPr>
          <p:nvPr/>
        </p:nvSpPr>
        <p:spPr bwMode="auto">
          <a:xfrm>
            <a:off x="5105400" y="4281170"/>
            <a:ext cx="1920175" cy="466725"/>
          </a:xfrm>
          <a:prstGeom prst="rect">
            <a:avLst/>
          </a:prstGeom>
          <a:solidFill>
            <a:srgbClr val="DAAF9C"/>
          </a:solidFill>
          <a:ln w="9525">
            <a:solidFill>
              <a:schemeClr val="tx1"/>
            </a:solidFill>
            <a:miter lim="800000"/>
            <a:headEnd/>
            <a:tailEnd/>
          </a:ln>
        </p:spPr>
        <p:txBody>
          <a:bodyPr anchor="ctr"/>
          <a:lstStyle/>
          <a:p>
            <a:pPr algn="ctr"/>
            <a:r>
              <a:rPr lang="en-US" dirty="0">
                <a:solidFill>
                  <a:srgbClr val="660066"/>
                </a:solidFill>
              </a:rPr>
              <a:t>CDT 2-1 </a:t>
            </a:r>
          </a:p>
          <a:p>
            <a:pPr algn="ctr"/>
            <a:r>
              <a:rPr lang="en-US" dirty="0">
                <a:solidFill>
                  <a:srgbClr val="660066"/>
                </a:solidFill>
              </a:rPr>
              <a:t>Main Line Length Ratio  </a:t>
            </a:r>
          </a:p>
        </p:txBody>
      </p:sp>
      <p:sp>
        <p:nvSpPr>
          <p:cNvPr id="16407" name="Rectangle 46"/>
          <p:cNvSpPr>
            <a:spLocks noChangeArrowheads="1"/>
          </p:cNvSpPr>
          <p:nvPr/>
        </p:nvSpPr>
        <p:spPr bwMode="auto">
          <a:xfrm>
            <a:off x="7092250" y="4344670"/>
            <a:ext cx="1990725" cy="466725"/>
          </a:xfrm>
          <a:prstGeom prst="rect">
            <a:avLst/>
          </a:prstGeom>
          <a:solidFill>
            <a:srgbClr val="DAAF9C"/>
          </a:solidFill>
          <a:ln w="9525">
            <a:solidFill>
              <a:schemeClr val="tx1"/>
            </a:solidFill>
            <a:miter lim="800000"/>
            <a:headEnd/>
            <a:tailEnd/>
          </a:ln>
        </p:spPr>
        <p:txBody>
          <a:bodyPr anchor="ctr"/>
          <a:lstStyle/>
          <a:p>
            <a:pPr algn="ctr"/>
            <a:r>
              <a:rPr lang="en-US" dirty="0">
                <a:solidFill>
                  <a:srgbClr val="660066"/>
                </a:solidFill>
              </a:rPr>
              <a:t>MDT 2-3, CDT 2-2, 2-3 </a:t>
            </a:r>
          </a:p>
          <a:p>
            <a:pPr algn="ctr"/>
            <a:r>
              <a:rPr lang="en-US" dirty="0">
                <a:solidFill>
                  <a:srgbClr val="660066"/>
                </a:solidFill>
              </a:rPr>
              <a:t>Increased Porosity</a:t>
            </a:r>
          </a:p>
        </p:txBody>
      </p:sp>
      <p:pic>
        <p:nvPicPr>
          <p:cNvPr id="16408" name="Picture 6" descr="100727 NASA ORION Drop 1108  201c.jpg"/>
          <p:cNvPicPr>
            <a:picLocks noChangeAspect="1"/>
          </p:cNvPicPr>
          <p:nvPr/>
        </p:nvPicPr>
        <p:blipFill>
          <a:blip r:embed="rId14" cstate="print"/>
          <a:srcRect/>
          <a:stretch>
            <a:fillRect/>
          </a:stretch>
        </p:blipFill>
        <p:spPr bwMode="auto">
          <a:xfrm>
            <a:off x="5718176" y="4852670"/>
            <a:ext cx="660400" cy="1641475"/>
          </a:xfrm>
          <a:prstGeom prst="rect">
            <a:avLst/>
          </a:prstGeom>
          <a:noFill/>
          <a:ln w="9525">
            <a:noFill/>
            <a:miter lim="800000"/>
            <a:headEnd/>
            <a:tailEnd/>
          </a:ln>
        </p:spPr>
      </p:pic>
      <p:pic>
        <p:nvPicPr>
          <p:cNvPr id="16410" name="Picture 3" descr="D:\Documents and Settings\ctevans\Desktop\PDT Image 1.bmp"/>
          <p:cNvPicPr>
            <a:picLocks noChangeAspect="1" noChangeArrowheads="1"/>
          </p:cNvPicPr>
          <p:nvPr/>
        </p:nvPicPr>
        <p:blipFill>
          <a:blip r:embed="rId15" cstate="print"/>
          <a:srcRect/>
          <a:stretch>
            <a:fillRect/>
          </a:stretch>
        </p:blipFill>
        <p:spPr bwMode="auto">
          <a:xfrm>
            <a:off x="1611313" y="2121344"/>
            <a:ext cx="512762" cy="1474788"/>
          </a:xfrm>
          <a:prstGeom prst="rect">
            <a:avLst/>
          </a:prstGeom>
          <a:noFill/>
          <a:ln w="9525">
            <a:noFill/>
            <a:miter lim="800000"/>
            <a:headEnd/>
            <a:tailEnd/>
          </a:ln>
        </p:spPr>
      </p:pic>
      <p:pic>
        <p:nvPicPr>
          <p:cNvPr id="16411" name="Picture 4" descr="D:\Documents and Settings\ctevans\Desktop\Skipped Stage\MDT-2-1\_TWT5833.jpg"/>
          <p:cNvPicPr>
            <a:picLocks noChangeAspect="1" noChangeArrowheads="1"/>
          </p:cNvPicPr>
          <p:nvPr/>
        </p:nvPicPr>
        <p:blipFill>
          <a:blip r:embed="rId16" cstate="print"/>
          <a:srcRect/>
          <a:stretch>
            <a:fillRect/>
          </a:stretch>
        </p:blipFill>
        <p:spPr bwMode="auto">
          <a:xfrm>
            <a:off x="3414713" y="2045144"/>
            <a:ext cx="592137" cy="1647825"/>
          </a:xfrm>
          <a:prstGeom prst="rect">
            <a:avLst/>
          </a:prstGeom>
          <a:noFill/>
          <a:ln w="9525">
            <a:noFill/>
            <a:miter lim="800000"/>
            <a:headEnd/>
            <a:tailEnd/>
          </a:ln>
        </p:spPr>
      </p:pic>
      <p:pic>
        <p:nvPicPr>
          <p:cNvPr id="16412" name="Picture 5" descr="D:\Documents and Settings\ctevans\Desktop\Skipped Stage\MDT-2-1\_TWT5843.jpg"/>
          <p:cNvPicPr>
            <a:picLocks noChangeAspect="1" noChangeArrowheads="1"/>
          </p:cNvPicPr>
          <p:nvPr/>
        </p:nvPicPr>
        <p:blipFill>
          <a:blip r:embed="rId17" cstate="print"/>
          <a:srcRect/>
          <a:stretch>
            <a:fillRect/>
          </a:stretch>
        </p:blipFill>
        <p:spPr bwMode="auto">
          <a:xfrm>
            <a:off x="5416550" y="1840357"/>
            <a:ext cx="601663" cy="1770062"/>
          </a:xfrm>
          <a:prstGeom prst="rect">
            <a:avLst/>
          </a:prstGeom>
          <a:noFill/>
          <a:ln w="9525">
            <a:noFill/>
            <a:miter lim="800000"/>
            <a:headEnd/>
            <a:tailEnd/>
          </a:ln>
        </p:spPr>
      </p:pic>
      <p:pic>
        <p:nvPicPr>
          <p:cNvPr id="16413" name="Picture 3" descr="D:\Documents and Settings\cjjohns1\My Documents\SERVER\CPAS\4.0 TESTING&amp;OPS\2.0 GEN2 IDR3\7 - EDU-A-CDT-2-3\Quicklooks\Web Gallery\thumbnails\LCL_0223.jpg"/>
          <p:cNvPicPr>
            <a:picLocks noChangeAspect="1" noChangeArrowheads="1"/>
          </p:cNvPicPr>
          <p:nvPr/>
        </p:nvPicPr>
        <p:blipFill>
          <a:blip r:embed="rId18" cstate="print"/>
          <a:srcRect/>
          <a:stretch>
            <a:fillRect/>
          </a:stretch>
        </p:blipFill>
        <p:spPr bwMode="auto">
          <a:xfrm>
            <a:off x="8169275" y="4959033"/>
            <a:ext cx="838200" cy="1535112"/>
          </a:xfrm>
          <a:prstGeom prst="rect">
            <a:avLst/>
          </a:prstGeom>
          <a:noFill/>
          <a:ln w="9525">
            <a:noFill/>
            <a:miter lim="800000"/>
            <a:headEnd/>
            <a:tailEnd/>
          </a:ln>
        </p:spPr>
      </p:pic>
      <p:pic>
        <p:nvPicPr>
          <p:cNvPr id="16414" name="Picture 4" descr="D:\Documents and Settings\cjjohns1\My Documents\SERVER\CPAS\4.0 TESTING&amp;OPS\2.0 GEN2 IDR3\6 - EDU-A-CDT-2-2\_NOC3066.jpg"/>
          <p:cNvPicPr>
            <a:picLocks noChangeAspect="1" noChangeArrowheads="1"/>
          </p:cNvPicPr>
          <p:nvPr/>
        </p:nvPicPr>
        <p:blipFill>
          <a:blip r:embed="rId19" cstate="print"/>
          <a:srcRect/>
          <a:stretch>
            <a:fillRect/>
          </a:stretch>
        </p:blipFill>
        <p:spPr bwMode="auto">
          <a:xfrm>
            <a:off x="7061200" y="4909820"/>
            <a:ext cx="879475" cy="1320800"/>
          </a:xfrm>
          <a:prstGeom prst="rect">
            <a:avLst/>
          </a:prstGeom>
          <a:noFill/>
          <a:ln w="9525">
            <a:noFill/>
            <a:miter lim="800000"/>
            <a:headEnd/>
            <a:tailEnd/>
          </a:ln>
        </p:spPr>
      </p:pic>
      <p:pic>
        <p:nvPicPr>
          <p:cNvPr id="16415" name="Picture 2" descr="D:\Documents and Settings\cjjohns1\My Documents\SERVER\CPAS\4.0 TESTING&amp;OPS\2.0 GEN2 IDR3\5 - EDU-A-MDT-2-3\_GLG4044.jpg"/>
          <p:cNvPicPr>
            <a:picLocks noChangeAspect="1" noChangeArrowheads="1"/>
          </p:cNvPicPr>
          <p:nvPr/>
        </p:nvPicPr>
        <p:blipFill>
          <a:blip r:embed="rId20" cstate="print"/>
          <a:srcRect/>
          <a:stretch>
            <a:fillRect/>
          </a:stretch>
        </p:blipFill>
        <p:spPr bwMode="auto">
          <a:xfrm>
            <a:off x="7518400" y="5773420"/>
            <a:ext cx="863600" cy="720725"/>
          </a:xfrm>
          <a:prstGeom prst="rect">
            <a:avLst/>
          </a:prstGeom>
          <a:noFill/>
          <a:ln w="9525">
            <a:noFill/>
            <a:miter lim="800000"/>
            <a:headEnd/>
            <a:tailEnd/>
          </a:ln>
        </p:spPr>
      </p:pic>
      <p:pic>
        <p:nvPicPr>
          <p:cNvPr id="16416" name="Picture 6" descr="D:\Documents and Settings\cjjohns1\My Documents\SERVER\CPAS\1.0 MANAGEMENT\PICTURES\100202 - EDU-A-TSE-1C.jpg"/>
          <p:cNvPicPr>
            <a:picLocks noChangeAspect="1" noChangeArrowheads="1"/>
          </p:cNvPicPr>
          <p:nvPr/>
        </p:nvPicPr>
        <p:blipFill>
          <a:blip r:embed="rId21" cstate="print"/>
          <a:srcRect l="44107" t="4617" r="41100" b="40588"/>
          <a:stretch>
            <a:fillRect/>
          </a:stretch>
        </p:blipFill>
        <p:spPr bwMode="auto">
          <a:xfrm>
            <a:off x="2222500" y="4897120"/>
            <a:ext cx="539750" cy="1597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I &amp; II Test Vehicles</a:t>
            </a:r>
            <a:endParaRPr lang="en-US" dirty="0"/>
          </a:p>
        </p:txBody>
      </p:sp>
      <p:sp>
        <p:nvSpPr>
          <p:cNvPr id="3" name="Content Placeholder 2"/>
          <p:cNvSpPr>
            <a:spLocks noGrp="1"/>
          </p:cNvSpPr>
          <p:nvPr>
            <p:ph idx="1"/>
          </p:nvPr>
        </p:nvSpPr>
        <p:spPr/>
        <p:txBody>
          <a:bodyPr/>
          <a:lstStyle/>
          <a:p>
            <a:r>
              <a:rPr lang="en-US" sz="2000" dirty="0" smtClean="0"/>
              <a:t>Each test vehicle was designed to achieve a specific test objective</a:t>
            </a:r>
          </a:p>
          <a:p>
            <a:r>
              <a:rPr lang="en-US" sz="2000" dirty="0" smtClean="0"/>
              <a:t>Weight Tub</a:t>
            </a:r>
          </a:p>
          <a:p>
            <a:pPr lvl="1"/>
            <a:r>
              <a:rPr lang="en-US" sz="1800" dirty="0" smtClean="0"/>
              <a:t>Test the parachute system with a representative weight</a:t>
            </a:r>
          </a:p>
          <a:p>
            <a:pPr lvl="1"/>
            <a:r>
              <a:rPr lang="en-US" sz="1800" dirty="0" smtClean="0"/>
              <a:t>Significantly tested and proven operations with a quick turn around</a:t>
            </a:r>
          </a:p>
          <a:p>
            <a:r>
              <a:rPr lang="en-US" sz="2000" dirty="0" smtClean="0"/>
              <a:t>Small or Medium Drop Test Vehicle (SDTV or MDTV</a:t>
            </a:r>
            <a:r>
              <a:rPr lang="en-US" sz="2000" dirty="0" smtClean="0"/>
              <a:t>)</a:t>
            </a:r>
            <a:endParaRPr lang="en-US" sz="2000" dirty="0" smtClean="0"/>
          </a:p>
          <a:p>
            <a:pPr lvl="1"/>
            <a:r>
              <a:rPr lang="en-US" sz="1800" dirty="0" smtClean="0"/>
              <a:t>Heritage vehicle from the X-38 program</a:t>
            </a:r>
          </a:p>
          <a:p>
            <a:pPr lvl="1"/>
            <a:r>
              <a:rPr lang="en-US" sz="1800" dirty="0" smtClean="0"/>
              <a:t>High dynamic </a:t>
            </a:r>
            <a:r>
              <a:rPr lang="en-US" sz="1800" dirty="0" smtClean="0"/>
              <a:t>pressure</a:t>
            </a:r>
          </a:p>
          <a:p>
            <a:pPr lvl="1"/>
            <a:r>
              <a:rPr lang="en-US" sz="1800" dirty="0" smtClean="0"/>
              <a:t>Cradle Monorail System (CMS)</a:t>
            </a:r>
            <a:endParaRPr lang="en-US" sz="1800" dirty="0" smtClean="0"/>
          </a:p>
          <a:p>
            <a:r>
              <a:rPr lang="en-US" sz="2000" dirty="0" smtClean="0"/>
              <a:t>Parachute Test Vehicle (</a:t>
            </a:r>
            <a:r>
              <a:rPr lang="en-US" sz="2000" dirty="0" smtClean="0"/>
              <a:t>PTV)</a:t>
            </a:r>
            <a:endParaRPr lang="en-US" sz="1800" dirty="0" smtClean="0"/>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12</a:t>
            </a:fld>
            <a:endParaRPr lang="en-US">
              <a:solidFill>
                <a:srgbClr val="000000"/>
              </a:solidFill>
            </a:endParaRPr>
          </a:p>
        </p:txBody>
      </p:sp>
      <p:grpSp>
        <p:nvGrpSpPr>
          <p:cNvPr id="11" name="Group 10"/>
          <p:cNvGrpSpPr/>
          <p:nvPr/>
        </p:nvGrpSpPr>
        <p:grpSpPr>
          <a:xfrm>
            <a:off x="381000" y="2971800"/>
            <a:ext cx="8712444" cy="3200400"/>
            <a:chOff x="381000" y="2974777"/>
            <a:chExt cx="8712444" cy="3200400"/>
          </a:xfrm>
        </p:grpSpPr>
        <p:pic>
          <p:nvPicPr>
            <p:cNvPr id="7" name="Picture 6" descr="DSC04550.jpg"/>
            <p:cNvPicPr>
              <a:picLocks noChangeAspect="1"/>
            </p:cNvPicPr>
            <p:nvPr/>
          </p:nvPicPr>
          <p:blipFill>
            <a:blip r:embed="rId2" cstate="print"/>
            <a:srcRect l="26000" t="16222" r="14000" b="14444"/>
            <a:stretch>
              <a:fillRect/>
            </a:stretch>
          </p:blipFill>
          <p:spPr>
            <a:xfrm>
              <a:off x="4638675" y="2974777"/>
              <a:ext cx="4454769" cy="2895600"/>
            </a:xfrm>
            <a:prstGeom prst="rect">
              <a:avLst/>
            </a:prstGeom>
          </p:spPr>
        </p:pic>
        <p:sp>
          <p:nvSpPr>
            <p:cNvPr id="8" name="TextBox 7"/>
            <p:cNvSpPr txBox="1"/>
            <p:nvPr/>
          </p:nvSpPr>
          <p:spPr>
            <a:xfrm>
              <a:off x="4905375" y="5867400"/>
              <a:ext cx="3657600" cy="307777"/>
            </a:xfrm>
            <a:prstGeom prst="rect">
              <a:avLst/>
            </a:prstGeom>
            <a:noFill/>
          </p:spPr>
          <p:txBody>
            <a:bodyPr wrap="square" rtlCol="0">
              <a:spAutoFit/>
            </a:bodyPr>
            <a:lstStyle/>
            <a:p>
              <a:pPr algn="ctr"/>
              <a:r>
                <a:rPr lang="en-US" dirty="0" smtClean="0">
                  <a:solidFill>
                    <a:srgbClr val="000000"/>
                  </a:solidFill>
                </a:rPr>
                <a:t>Gen II CDT-2-3 Build Up</a:t>
              </a:r>
              <a:endParaRPr lang="en-US" dirty="0">
                <a:solidFill>
                  <a:srgbClr val="000000"/>
                </a:solidFill>
              </a:endParaRPr>
            </a:p>
          </p:txBody>
        </p:sp>
        <p:pic>
          <p:nvPicPr>
            <p:cNvPr id="1026" name="Picture 2"/>
            <p:cNvPicPr>
              <a:picLocks noChangeAspect="1" noChangeArrowheads="1"/>
            </p:cNvPicPr>
            <p:nvPr/>
          </p:nvPicPr>
          <p:blipFill>
            <a:blip r:embed="rId3" cstate="print">
              <a:clrChange>
                <a:clrFrom>
                  <a:srgbClr val="FFFFFF"/>
                </a:clrFrom>
                <a:clrTo>
                  <a:srgbClr val="FFFFFF">
                    <a:alpha val="0"/>
                  </a:srgbClr>
                </a:clrTo>
              </a:clrChange>
            </a:blip>
            <a:srcRect l="6187" t="3684" r="5578" b="2982"/>
            <a:stretch>
              <a:fillRect/>
            </a:stretch>
          </p:blipFill>
          <p:spPr bwMode="auto">
            <a:xfrm>
              <a:off x="381000" y="3124200"/>
              <a:ext cx="4143375" cy="2533650"/>
            </a:xfrm>
            <a:prstGeom prst="rect">
              <a:avLst/>
            </a:prstGeom>
            <a:noFill/>
            <a:ln w="9525">
              <a:noFill/>
              <a:miter lim="800000"/>
              <a:headEnd/>
              <a:tailEnd/>
            </a:ln>
          </p:spPr>
        </p:pic>
        <p:sp>
          <p:nvSpPr>
            <p:cNvPr id="10" name="TextBox 9"/>
            <p:cNvSpPr txBox="1"/>
            <p:nvPr/>
          </p:nvSpPr>
          <p:spPr>
            <a:xfrm>
              <a:off x="609600" y="5715000"/>
              <a:ext cx="3657600" cy="307777"/>
            </a:xfrm>
            <a:prstGeom prst="rect">
              <a:avLst/>
            </a:prstGeom>
            <a:noFill/>
          </p:spPr>
          <p:txBody>
            <a:bodyPr wrap="square" rtlCol="0">
              <a:spAutoFit/>
            </a:bodyPr>
            <a:lstStyle/>
            <a:p>
              <a:pPr algn="ctr"/>
              <a:r>
                <a:rPr lang="en-US" dirty="0" smtClean="0">
                  <a:solidFill>
                    <a:srgbClr val="000000"/>
                  </a:solidFill>
                </a:rPr>
                <a:t>Gen II CDT-2-3 CAD</a:t>
              </a:r>
              <a:endParaRPr lang="en-US" dirty="0">
                <a:solidFill>
                  <a:srgbClr val="000000"/>
                </a:solidFill>
              </a:endParaRPr>
            </a:p>
          </p:txBody>
        </p:sp>
      </p:grpSp>
      <p:grpSp>
        <p:nvGrpSpPr>
          <p:cNvPr id="34" name="Group 17"/>
          <p:cNvGrpSpPr/>
          <p:nvPr/>
        </p:nvGrpSpPr>
        <p:grpSpPr>
          <a:xfrm>
            <a:off x="466725" y="3962400"/>
            <a:ext cx="8677275" cy="2443382"/>
            <a:chOff x="371475" y="3576418"/>
            <a:chExt cx="8677275" cy="2443382"/>
          </a:xfrm>
        </p:grpSpPr>
        <p:grpSp>
          <p:nvGrpSpPr>
            <p:cNvPr id="35" name="Group 13"/>
            <p:cNvGrpSpPr/>
            <p:nvPr/>
          </p:nvGrpSpPr>
          <p:grpSpPr>
            <a:xfrm>
              <a:off x="4705350" y="3576418"/>
              <a:ext cx="4343400" cy="2443382"/>
              <a:chOff x="4705350" y="3350795"/>
              <a:chExt cx="4343400" cy="2443382"/>
            </a:xfrm>
          </p:grpSpPr>
          <p:pic>
            <p:nvPicPr>
              <p:cNvPr id="39" name="Picture 38" descr="080128-NASA CPAS-Build Up- 035.jpg"/>
              <p:cNvPicPr>
                <a:picLocks noChangeAspect="1"/>
              </p:cNvPicPr>
              <p:nvPr/>
            </p:nvPicPr>
            <p:blipFill>
              <a:blip r:embed="rId4" cstate="print"/>
              <a:srcRect l="22308" t="25659" r="7538" b="29310"/>
              <a:stretch>
                <a:fillRect/>
              </a:stretch>
            </p:blipFill>
            <p:spPr>
              <a:xfrm>
                <a:off x="4705350" y="3350795"/>
                <a:ext cx="4343400" cy="2114550"/>
              </a:xfrm>
              <a:prstGeom prst="rect">
                <a:avLst/>
              </a:prstGeom>
            </p:spPr>
          </p:pic>
          <p:sp>
            <p:nvSpPr>
              <p:cNvPr id="40" name="TextBox 39"/>
              <p:cNvSpPr txBox="1"/>
              <p:nvPr/>
            </p:nvSpPr>
            <p:spPr>
              <a:xfrm>
                <a:off x="5029200" y="5486400"/>
                <a:ext cx="3657600" cy="307777"/>
              </a:xfrm>
              <a:prstGeom prst="rect">
                <a:avLst/>
              </a:prstGeom>
              <a:noFill/>
            </p:spPr>
            <p:txBody>
              <a:bodyPr wrap="square" rtlCol="0">
                <a:spAutoFit/>
              </a:bodyPr>
              <a:lstStyle/>
              <a:p>
                <a:pPr algn="ctr"/>
                <a:r>
                  <a:rPr lang="en-US" dirty="0" smtClean="0">
                    <a:solidFill>
                      <a:srgbClr val="000000"/>
                    </a:solidFill>
                  </a:rPr>
                  <a:t>Gen I MDT-3 Build Up</a:t>
                </a:r>
                <a:endParaRPr lang="en-US" dirty="0">
                  <a:solidFill>
                    <a:srgbClr val="000000"/>
                  </a:solidFill>
                </a:endParaRPr>
              </a:p>
            </p:txBody>
          </p:sp>
        </p:grpSp>
        <p:grpSp>
          <p:nvGrpSpPr>
            <p:cNvPr id="36" name="Group 16"/>
            <p:cNvGrpSpPr/>
            <p:nvPr/>
          </p:nvGrpSpPr>
          <p:grpSpPr>
            <a:xfrm>
              <a:off x="371475" y="4495800"/>
              <a:ext cx="4224867" cy="917377"/>
              <a:chOff x="371475" y="4495800"/>
              <a:chExt cx="4224867" cy="917377"/>
            </a:xfrm>
          </p:grpSpPr>
          <p:pic>
            <p:nvPicPr>
              <p:cNvPr id="37" name="Picture 4"/>
              <p:cNvPicPr>
                <a:picLocks noChangeAspect="1" noChangeArrowheads="1"/>
              </p:cNvPicPr>
              <p:nvPr/>
            </p:nvPicPr>
            <p:blipFill>
              <a:blip r:embed="rId5" cstate="print"/>
              <a:srcRect t="57143" r="26401" b="23450"/>
              <a:stretch>
                <a:fillRect/>
              </a:stretch>
            </p:blipFill>
            <p:spPr bwMode="auto">
              <a:xfrm>
                <a:off x="371475" y="4495800"/>
                <a:ext cx="4224867" cy="609600"/>
              </a:xfrm>
              <a:prstGeom prst="rect">
                <a:avLst/>
              </a:prstGeom>
              <a:noFill/>
              <a:ln w="9525">
                <a:noFill/>
                <a:miter lim="800000"/>
                <a:headEnd/>
                <a:tailEnd/>
              </a:ln>
            </p:spPr>
          </p:pic>
          <p:sp>
            <p:nvSpPr>
              <p:cNvPr id="38" name="TextBox 37"/>
              <p:cNvSpPr txBox="1"/>
              <p:nvPr/>
            </p:nvSpPr>
            <p:spPr>
              <a:xfrm>
                <a:off x="838200" y="5105400"/>
                <a:ext cx="3657600" cy="307777"/>
              </a:xfrm>
              <a:prstGeom prst="rect">
                <a:avLst/>
              </a:prstGeom>
              <a:noFill/>
            </p:spPr>
            <p:txBody>
              <a:bodyPr wrap="square" rtlCol="0">
                <a:spAutoFit/>
              </a:bodyPr>
              <a:lstStyle/>
              <a:p>
                <a:pPr algn="ctr"/>
                <a:r>
                  <a:rPr lang="en-US" dirty="0" smtClean="0">
                    <a:solidFill>
                      <a:srgbClr val="000000"/>
                    </a:solidFill>
                  </a:rPr>
                  <a:t>Gen I MDT-3 CAD</a:t>
                </a:r>
                <a:endParaRPr lang="en-US" dirty="0">
                  <a:solidFill>
                    <a:srgbClr val="000000"/>
                  </a:solidFill>
                </a:endParaRPr>
              </a:p>
            </p:txBody>
          </p:sp>
        </p:grpSp>
      </p:grpSp>
      <p:grpSp>
        <p:nvGrpSpPr>
          <p:cNvPr id="24" name="Group 23"/>
          <p:cNvGrpSpPr/>
          <p:nvPr/>
        </p:nvGrpSpPr>
        <p:grpSpPr>
          <a:xfrm>
            <a:off x="4368799" y="3543300"/>
            <a:ext cx="4715075" cy="2895600"/>
            <a:chOff x="4800599" y="3033101"/>
            <a:chExt cx="4715075" cy="2895600"/>
          </a:xfrm>
        </p:grpSpPr>
        <p:pic>
          <p:nvPicPr>
            <p:cNvPr id="19" name="Picture 18" descr="080729_BUILD UP_LOADING_049.jpg"/>
            <p:cNvPicPr>
              <a:picLocks noChangeAspect="1"/>
            </p:cNvPicPr>
            <p:nvPr/>
          </p:nvPicPr>
          <p:blipFill>
            <a:blip r:embed="rId6" cstate="print"/>
            <a:srcRect l="26000" t="26000" r="23333" b="40400"/>
            <a:stretch>
              <a:fillRect/>
            </a:stretch>
          </p:blipFill>
          <p:spPr>
            <a:xfrm>
              <a:off x="4800599" y="3033101"/>
              <a:ext cx="4715075" cy="2605699"/>
            </a:xfrm>
            <a:prstGeom prst="rect">
              <a:avLst/>
            </a:prstGeom>
          </p:spPr>
        </p:pic>
        <p:sp>
          <p:nvSpPr>
            <p:cNvPr id="23" name="TextBox 22"/>
            <p:cNvSpPr txBox="1"/>
            <p:nvPr/>
          </p:nvSpPr>
          <p:spPr>
            <a:xfrm>
              <a:off x="5054096" y="5622727"/>
              <a:ext cx="3404103" cy="305974"/>
            </a:xfrm>
            <a:prstGeom prst="rect">
              <a:avLst/>
            </a:prstGeom>
            <a:noFill/>
          </p:spPr>
          <p:txBody>
            <a:bodyPr wrap="square" rtlCol="0">
              <a:spAutoFit/>
            </a:bodyPr>
            <a:lstStyle/>
            <a:p>
              <a:pPr algn="ctr"/>
              <a:r>
                <a:rPr lang="en-US" dirty="0" smtClean="0">
                  <a:solidFill>
                    <a:srgbClr val="000000"/>
                  </a:solidFill>
                </a:rPr>
                <a:t>Gen I PTV (CDT-2)</a:t>
              </a:r>
              <a:endParaRPr lang="en-US" dirty="0">
                <a:solidFill>
                  <a:srgbClr val="000000"/>
                </a:solidFill>
              </a:endParaRPr>
            </a:p>
          </p:txBody>
        </p:sp>
      </p:grpSp>
      <p:sp>
        <p:nvSpPr>
          <p:cNvPr id="21" name="Content Placeholder 2"/>
          <p:cNvSpPr txBox="1">
            <a:spLocks/>
          </p:cNvSpPr>
          <p:nvPr/>
        </p:nvSpPr>
        <p:spPr bwMode="auto">
          <a:xfrm>
            <a:off x="393701" y="3835400"/>
            <a:ext cx="41021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Wake similar to the Orion capsule</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Cradle and Platform Separation System (CPSS)</a:t>
            </a:r>
          </a:p>
        </p:txBody>
      </p:sp>
    </p:spTree>
    <p:extLst>
      <p:ext uri="{BB962C8B-B14F-4D97-AF65-F5344CB8AC3E}">
        <p14:creationId xmlns="" xmlns:p14="http://schemas.microsoft.com/office/powerpoint/2010/main" val="333294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I CPAS PTV Failure (CDT-2)</a:t>
            </a:r>
            <a:endParaRPr lang="en-US" dirty="0"/>
          </a:p>
        </p:txBody>
      </p:sp>
      <p:sp>
        <p:nvSpPr>
          <p:cNvPr id="3" name="Content Placeholder 2"/>
          <p:cNvSpPr>
            <a:spLocks noGrp="1"/>
          </p:cNvSpPr>
          <p:nvPr>
            <p:ph idx="1"/>
          </p:nvPr>
        </p:nvSpPr>
        <p:spPr>
          <a:xfrm>
            <a:off x="392113" y="723900"/>
            <a:ext cx="8675687" cy="1333500"/>
          </a:xfrm>
        </p:spPr>
        <p:txBody>
          <a:bodyPr/>
          <a:lstStyle/>
          <a:p>
            <a:r>
              <a:rPr lang="en-US" sz="1800" dirty="0" smtClean="0"/>
              <a:t>Cause of </a:t>
            </a:r>
            <a:r>
              <a:rPr lang="en-US" sz="1800" dirty="0" smtClean="0"/>
              <a:t>failure – test technique, not parachutes</a:t>
            </a:r>
            <a:endParaRPr lang="en-US" sz="1800" dirty="0" smtClean="0"/>
          </a:p>
          <a:p>
            <a:pPr lvl="1"/>
            <a:r>
              <a:rPr lang="en-US" sz="1600" dirty="0" smtClean="0"/>
              <a:t>Inability of programmer to remain inflated due to test vehicle wake</a:t>
            </a:r>
          </a:p>
          <a:p>
            <a:pPr lvl="2"/>
            <a:r>
              <a:rPr lang="en-US" sz="1400" dirty="0" smtClean="0"/>
              <a:t>Programmer trailing distance was insufficient</a:t>
            </a:r>
          </a:p>
          <a:p>
            <a:pPr lvl="2"/>
            <a:r>
              <a:rPr lang="en-US" sz="1400" dirty="0" smtClean="0"/>
              <a:t>Stabilization parachutes caused additional, not simulated wake</a:t>
            </a:r>
          </a:p>
          <a:p>
            <a:pPr>
              <a:defRPr/>
            </a:pPr>
            <a:r>
              <a:rPr lang="en-US" sz="1800" dirty="0" smtClean="0">
                <a:solidFill>
                  <a:srgbClr val="000000"/>
                </a:solidFill>
              </a:rPr>
              <a:t>Contributing factors</a:t>
            </a:r>
          </a:p>
          <a:p>
            <a:pPr lvl="1">
              <a:defRPr/>
            </a:pPr>
            <a:r>
              <a:rPr lang="en-US" sz="1600" dirty="0" smtClean="0"/>
              <a:t>Late completion of </a:t>
            </a:r>
            <a:r>
              <a:rPr lang="en-US" sz="1600" dirty="0" err="1" smtClean="0"/>
              <a:t>ConOps</a:t>
            </a:r>
            <a:endParaRPr lang="en-US" sz="1600" dirty="0" smtClean="0"/>
          </a:p>
          <a:p>
            <a:pPr lvl="1">
              <a:defRPr/>
            </a:pPr>
            <a:r>
              <a:rPr lang="en-US" sz="1600" dirty="0" smtClean="0"/>
              <a:t>Small, unproven reefing used on the programmer (20%)</a:t>
            </a:r>
          </a:p>
          <a:p>
            <a:pPr lvl="1">
              <a:defRPr/>
            </a:pPr>
            <a:r>
              <a:rPr lang="en-US" sz="1600" dirty="0" smtClean="0"/>
              <a:t>Lack of robust extraction and separation simulations</a:t>
            </a:r>
          </a:p>
          <a:p>
            <a:endParaRPr lang="en-US" dirty="0" smtClean="0"/>
          </a:p>
          <a:p>
            <a:pPr lvl="2"/>
            <a:endParaRPr lang="en-US" sz="1400" dirty="0" smtClean="0"/>
          </a:p>
          <a:p>
            <a:endParaRPr lang="en-US" sz="2000" dirty="0"/>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13</a:t>
            </a:fld>
            <a:endParaRPr lang="en-US">
              <a:solidFill>
                <a:srgbClr val="000000"/>
              </a:solidFill>
            </a:endParaRPr>
          </a:p>
        </p:txBody>
      </p:sp>
      <p:pic>
        <p:nvPicPr>
          <p:cNvPr id="8" name="Picture 7"/>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1600200" y="2971800"/>
            <a:ext cx="6045360" cy="3578164"/>
          </a:xfrm>
          <a:prstGeom prst="rect">
            <a:avLst/>
          </a:prstGeom>
          <a:noFill/>
          <a:ln w="9525">
            <a:noFill/>
            <a:miter lim="800000"/>
            <a:headEnd/>
            <a:tailEnd/>
          </a:ln>
        </p:spPr>
      </p:pic>
    </p:spTree>
    <p:extLst>
      <p:ext uri="{BB962C8B-B14F-4D97-AF65-F5344CB8AC3E}">
        <p14:creationId xmlns="" xmlns:p14="http://schemas.microsoft.com/office/powerpoint/2010/main" val="2061256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PTV Failure </a:t>
            </a:r>
            <a:r>
              <a:rPr lang="en-US" dirty="0" smtClean="0"/>
              <a:t>Recovery</a:t>
            </a:r>
            <a:endParaRPr lang="en-US" dirty="0"/>
          </a:p>
        </p:txBody>
      </p:sp>
      <p:sp>
        <p:nvSpPr>
          <p:cNvPr id="3" name="Content Placeholder 2"/>
          <p:cNvSpPr>
            <a:spLocks noGrp="1"/>
          </p:cNvSpPr>
          <p:nvPr>
            <p:ph idx="1"/>
          </p:nvPr>
        </p:nvSpPr>
        <p:spPr/>
        <p:txBody>
          <a:bodyPr/>
          <a:lstStyle/>
          <a:p>
            <a:r>
              <a:rPr lang="en-US" dirty="0" smtClean="0"/>
              <a:t>Increased knowledge regarding wake effects</a:t>
            </a:r>
          </a:p>
          <a:p>
            <a:pPr lvl="1"/>
            <a:r>
              <a:rPr lang="en-US" dirty="0" smtClean="0"/>
              <a:t>Computational fluid dynamics (CFD) anchored to wind tunnel testing</a:t>
            </a:r>
          </a:p>
          <a:p>
            <a:r>
              <a:rPr lang="en-US" dirty="0" smtClean="0"/>
              <a:t>Improved understanding of vehicle separation</a:t>
            </a:r>
          </a:p>
          <a:p>
            <a:pPr lvl="1"/>
            <a:r>
              <a:rPr lang="en-US" dirty="0" smtClean="0"/>
              <a:t>Smart separation algorithm was created</a:t>
            </a:r>
          </a:p>
          <a:p>
            <a:pPr lvl="2"/>
            <a:r>
              <a:rPr lang="en-US" dirty="0" smtClean="0"/>
              <a:t>Validated on 3 Gen II tests – Test Support Equipment (TSE) series</a:t>
            </a:r>
          </a:p>
          <a:p>
            <a:pPr lvl="1"/>
            <a:r>
              <a:rPr lang="en-US" dirty="0" smtClean="0"/>
              <a:t>Separation simulations</a:t>
            </a:r>
          </a:p>
          <a:p>
            <a:pPr lvl="2"/>
            <a:r>
              <a:rPr lang="en-US" dirty="0" smtClean="0"/>
              <a:t>Two-body 6-Degree of Freedom (DOF)</a:t>
            </a:r>
          </a:p>
          <a:p>
            <a:pPr lvl="2"/>
            <a:r>
              <a:rPr lang="en-US" dirty="0" smtClean="0"/>
              <a:t>Models the separation and close proximity dynamics	</a:t>
            </a:r>
          </a:p>
          <a:p>
            <a:pPr lvl="0">
              <a:defRPr/>
            </a:pPr>
            <a:r>
              <a:rPr lang="en-US" dirty="0" smtClean="0"/>
              <a:t>Lessons learned from </a:t>
            </a:r>
            <a:r>
              <a:rPr lang="en-US" dirty="0" smtClean="0"/>
              <a:t>PTV failure</a:t>
            </a:r>
            <a:endParaRPr lang="en-US" dirty="0" smtClean="0"/>
          </a:p>
          <a:p>
            <a:pPr lvl="1">
              <a:defRPr/>
            </a:pPr>
            <a:r>
              <a:rPr lang="en-US" dirty="0" smtClean="0"/>
              <a:t>Smart separation algorithm used to separate the PTV2 from the CPSS</a:t>
            </a:r>
          </a:p>
          <a:p>
            <a:pPr lvl="1">
              <a:defRPr/>
            </a:pPr>
            <a:r>
              <a:rPr lang="en-US" dirty="0" smtClean="0"/>
              <a:t>Aerodynamic databases will be based on PTV wind tunnel data</a:t>
            </a:r>
          </a:p>
          <a:p>
            <a:pPr lvl="1">
              <a:defRPr/>
            </a:pPr>
            <a:r>
              <a:rPr lang="en-US" dirty="0" smtClean="0"/>
              <a:t>Stabilization parachutes will not be used</a:t>
            </a:r>
          </a:p>
          <a:p>
            <a:pPr lvl="1">
              <a:defRPr/>
            </a:pPr>
            <a:r>
              <a:rPr lang="en-US" dirty="0" smtClean="0"/>
              <a:t>Simulations will account for wake effects</a:t>
            </a:r>
          </a:p>
          <a:p>
            <a:pPr lvl="1">
              <a:defRPr/>
            </a:pPr>
            <a:r>
              <a:rPr lang="en-US" dirty="0" smtClean="0"/>
              <a:t>All protuberances will be eliminated or rounded</a:t>
            </a:r>
          </a:p>
          <a:p>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14</a:t>
            </a:fld>
            <a:endParaRPr lang="en-US">
              <a:solidFill>
                <a:srgbClr val="000000"/>
              </a:solidFill>
            </a:endParaRPr>
          </a:p>
        </p:txBody>
      </p:sp>
    </p:spTree>
    <p:extLst>
      <p:ext uri="{BB962C8B-B14F-4D97-AF65-F5344CB8AC3E}">
        <p14:creationId xmlns="" xmlns:p14="http://schemas.microsoft.com/office/powerpoint/2010/main" val="411769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II Avionics Advancements</a:t>
            </a:r>
            <a:endParaRPr lang="en-US" dirty="0"/>
          </a:p>
        </p:txBody>
      </p:sp>
      <p:sp>
        <p:nvSpPr>
          <p:cNvPr id="3" name="Content Placeholder 2"/>
          <p:cNvSpPr>
            <a:spLocks noGrp="1"/>
          </p:cNvSpPr>
          <p:nvPr>
            <p:ph idx="1"/>
          </p:nvPr>
        </p:nvSpPr>
        <p:spPr/>
        <p:txBody>
          <a:bodyPr/>
          <a:lstStyle/>
          <a:p>
            <a:r>
              <a:rPr lang="en-US" dirty="0" smtClean="0"/>
              <a:t>Data Acquisition System (DAS) - </a:t>
            </a:r>
            <a:r>
              <a:rPr lang="en-US" dirty="0" err="1" smtClean="0"/>
              <a:t>cRIO</a:t>
            </a:r>
            <a:endParaRPr lang="en-US" dirty="0" smtClean="0"/>
          </a:p>
          <a:p>
            <a:pPr lvl="1"/>
            <a:r>
              <a:rPr lang="en-US" dirty="0" smtClean="0"/>
              <a:t>Centralized unit for controlling and storing data from multiple instruments</a:t>
            </a:r>
          </a:p>
          <a:p>
            <a:pPr lvl="2"/>
            <a:r>
              <a:rPr lang="en-US" dirty="0" smtClean="0"/>
              <a:t>Allowed for time-synchronization of data</a:t>
            </a:r>
          </a:p>
          <a:p>
            <a:pPr lvl="1"/>
            <a:r>
              <a:rPr lang="en-US" dirty="0" smtClean="0"/>
              <a:t>Larger storage capacity</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15</a:t>
            </a:fld>
            <a:endParaRPr lang="en-US"/>
          </a:p>
        </p:txBody>
      </p:sp>
      <p:grpSp>
        <p:nvGrpSpPr>
          <p:cNvPr id="5" name="Group 11"/>
          <p:cNvGrpSpPr/>
          <p:nvPr/>
        </p:nvGrpSpPr>
        <p:grpSpPr>
          <a:xfrm>
            <a:off x="6781800" y="3200400"/>
            <a:ext cx="1828800" cy="1371600"/>
            <a:chOff x="7162800" y="2590800"/>
            <a:chExt cx="1828800" cy="1371600"/>
          </a:xfrm>
        </p:grpSpPr>
        <p:pic>
          <p:nvPicPr>
            <p:cNvPr id="7" name="Picture 6"/>
            <p:cNvPicPr>
              <a:picLocks noChangeAspect="1"/>
            </p:cNvPicPr>
            <p:nvPr/>
          </p:nvPicPr>
          <p:blipFill>
            <a:blip r:embed="rId3" cstate="print">
              <a:clrChange>
                <a:clrFrom>
                  <a:srgbClr val="FFFFFF"/>
                </a:clrFrom>
                <a:clrTo>
                  <a:srgbClr val="FFFFFF">
                    <a:alpha val="0"/>
                  </a:srgbClr>
                </a:clrTo>
              </a:clrChange>
            </a:blip>
            <a:srcRect l="7133" t="10924" r="5321" b="11765"/>
            <a:stretch>
              <a:fillRect/>
            </a:stretch>
          </p:blipFill>
          <p:spPr>
            <a:xfrm>
              <a:off x="7238999" y="2590800"/>
              <a:ext cx="1611827" cy="1098430"/>
            </a:xfrm>
            <a:prstGeom prst="rect">
              <a:avLst/>
            </a:prstGeom>
          </p:spPr>
        </p:pic>
        <p:sp>
          <p:nvSpPr>
            <p:cNvPr id="9" name="TextBox 8"/>
            <p:cNvSpPr txBox="1"/>
            <p:nvPr/>
          </p:nvSpPr>
          <p:spPr>
            <a:xfrm>
              <a:off x="7162800" y="3657600"/>
              <a:ext cx="1828800" cy="304800"/>
            </a:xfrm>
            <a:prstGeom prst="rect">
              <a:avLst/>
            </a:prstGeom>
            <a:noFill/>
          </p:spPr>
          <p:txBody>
            <a:bodyPr wrap="square" rtlCol="0">
              <a:spAutoFit/>
            </a:bodyPr>
            <a:lstStyle/>
            <a:p>
              <a:pPr algn="ctr"/>
              <a:r>
                <a:rPr lang="en-US" dirty="0" err="1" smtClean="0">
                  <a:solidFill>
                    <a:schemeClr val="tx1"/>
                  </a:solidFill>
                </a:rPr>
                <a:t>NovAtel</a:t>
              </a:r>
              <a:r>
                <a:rPr lang="en-US" dirty="0" smtClean="0">
                  <a:solidFill>
                    <a:schemeClr val="tx1"/>
                  </a:solidFill>
                </a:rPr>
                <a:t> SPAN-SE</a:t>
              </a:r>
              <a:endParaRPr lang="en-US" dirty="0">
                <a:solidFill>
                  <a:schemeClr val="tx1"/>
                </a:solidFill>
              </a:endParaRPr>
            </a:p>
          </p:txBody>
        </p:sp>
      </p:grpSp>
      <p:grpSp>
        <p:nvGrpSpPr>
          <p:cNvPr id="11" name="Group 10"/>
          <p:cNvGrpSpPr/>
          <p:nvPr/>
        </p:nvGrpSpPr>
        <p:grpSpPr>
          <a:xfrm>
            <a:off x="6781800" y="4724400"/>
            <a:ext cx="1828800" cy="1676400"/>
            <a:chOff x="7162800" y="4267200"/>
            <a:chExt cx="1828800" cy="1676400"/>
          </a:xfrm>
        </p:grpSpPr>
        <p:pic>
          <p:nvPicPr>
            <p:cNvPr id="8" name="Picture 7"/>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7391400" y="4267200"/>
              <a:ext cx="1371600" cy="1374560"/>
            </a:xfrm>
            <a:prstGeom prst="rect">
              <a:avLst/>
            </a:prstGeom>
            <a:noFill/>
            <a:ln w="9525">
              <a:noFill/>
              <a:miter lim="800000"/>
              <a:headEnd/>
              <a:tailEnd/>
            </a:ln>
          </p:spPr>
        </p:pic>
        <p:sp>
          <p:nvSpPr>
            <p:cNvPr id="10" name="TextBox 9"/>
            <p:cNvSpPr txBox="1"/>
            <p:nvPr/>
          </p:nvSpPr>
          <p:spPr>
            <a:xfrm>
              <a:off x="7162800" y="5638800"/>
              <a:ext cx="1828800" cy="304800"/>
            </a:xfrm>
            <a:prstGeom prst="rect">
              <a:avLst/>
            </a:prstGeom>
            <a:noFill/>
          </p:spPr>
          <p:txBody>
            <a:bodyPr wrap="square" rtlCol="0">
              <a:spAutoFit/>
            </a:bodyPr>
            <a:lstStyle/>
            <a:p>
              <a:pPr algn="ctr"/>
              <a:r>
                <a:rPr lang="en-US" dirty="0" smtClean="0">
                  <a:solidFill>
                    <a:schemeClr val="tx1"/>
                  </a:solidFill>
                </a:rPr>
                <a:t>Crossbow Nav440</a:t>
              </a:r>
              <a:endParaRPr lang="en-US" dirty="0">
                <a:solidFill>
                  <a:schemeClr val="tx1"/>
                </a:solidFill>
              </a:endParaRPr>
            </a:p>
          </p:txBody>
        </p:sp>
      </p:grpSp>
      <p:sp>
        <p:nvSpPr>
          <p:cNvPr id="13" name="Content Placeholder 2"/>
          <p:cNvSpPr txBox="1">
            <a:spLocks/>
          </p:cNvSpPr>
          <p:nvPr/>
        </p:nvSpPr>
        <p:spPr bwMode="auto">
          <a:xfrm>
            <a:off x="392113" y="2526030"/>
            <a:ext cx="6465887"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Upgraded Velocity Measurement Instrumentation</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000" b="0" i="0" u="none" strike="noStrike" kern="0" cap="none" spc="0" normalizeH="0" baseline="0" noProof="0" dirty="0" err="1" smtClean="0">
                <a:ln>
                  <a:noFill/>
                </a:ln>
                <a:solidFill>
                  <a:srgbClr val="000066"/>
                </a:solidFill>
                <a:effectLst/>
                <a:uLnTx/>
                <a:uFillTx/>
                <a:latin typeface="+mn-lt"/>
              </a:rPr>
              <a:t>NovAtel</a:t>
            </a:r>
            <a:r>
              <a:rPr kumimoji="0" lang="en-US" sz="2000" b="0" i="0" u="none" strike="noStrike" kern="0" cap="none" spc="0" normalizeH="0" baseline="0" noProof="0" dirty="0" smtClean="0">
                <a:ln>
                  <a:noFill/>
                </a:ln>
                <a:solidFill>
                  <a:srgbClr val="000066"/>
                </a:solidFill>
                <a:effectLst/>
                <a:uLnTx/>
                <a:uFillTx/>
                <a:latin typeface="+mn-lt"/>
              </a:rPr>
              <a:t> SPAN-SE</a:t>
            </a: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3300"/>
                </a:solidFill>
                <a:effectLst/>
                <a:uLnTx/>
                <a:uFillTx/>
                <a:latin typeface="+mn-lt"/>
              </a:rPr>
              <a:t>Accurate measurement assists in ROD</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000" b="0" i="0" u="none" strike="noStrike" kern="0" cap="none" spc="0" normalizeH="0" baseline="0" noProof="0" dirty="0" smtClean="0">
                <a:ln>
                  <a:noFill/>
                </a:ln>
                <a:solidFill>
                  <a:srgbClr val="000066"/>
                </a:solidFill>
                <a:effectLst/>
                <a:uLnTx/>
                <a:uFillTx/>
                <a:latin typeface="+mn-lt"/>
              </a:rPr>
              <a:t>Crossbow Nav440</a:t>
            </a: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3300"/>
                </a:solidFill>
                <a:effectLst/>
                <a:uLnTx/>
                <a:uFillTx/>
                <a:latin typeface="+mn-lt"/>
              </a:rPr>
              <a:t>Higher velocity uncertainties than </a:t>
            </a:r>
            <a:r>
              <a:rPr kumimoji="0" lang="en-US" sz="1800" b="0" i="0" u="none" strike="noStrike" kern="0" cap="none" spc="0" normalizeH="0" baseline="0" noProof="0" dirty="0" err="1" smtClean="0">
                <a:ln>
                  <a:noFill/>
                </a:ln>
                <a:solidFill>
                  <a:srgbClr val="003300"/>
                </a:solidFill>
                <a:effectLst/>
                <a:uLnTx/>
                <a:uFillTx/>
                <a:latin typeface="+mn-lt"/>
              </a:rPr>
              <a:t>NovAtel</a:t>
            </a:r>
            <a:endParaRPr kumimoji="0" lang="en-US" sz="1800" b="0" i="0" u="none" strike="noStrike" kern="0" cap="none" spc="0" normalizeH="0" baseline="0" noProof="0" dirty="0" smtClean="0">
              <a:ln>
                <a:noFill/>
              </a:ln>
              <a:solidFill>
                <a:srgbClr val="003300"/>
              </a:solidFill>
              <a:effectLst/>
              <a:uLnTx/>
              <a:uFillTx/>
              <a:latin typeface="+mn-lt"/>
            </a:endParaRP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3300"/>
                </a:solidFill>
                <a:effectLst/>
                <a:uLnTx/>
                <a:uFillTx/>
                <a:latin typeface="+mn-lt"/>
              </a:rPr>
              <a:t>Triggers smart separation</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r>
              <a:rPr lang="en-US" sz="2000" kern="0" dirty="0" smtClean="0">
                <a:solidFill>
                  <a:srgbClr val="000066"/>
                </a:solidFill>
                <a:latin typeface="+mn-lt"/>
              </a:rPr>
              <a:t>Both </a:t>
            </a:r>
            <a:r>
              <a:rPr lang="en-US" sz="2000" kern="0" dirty="0" smtClean="0">
                <a:solidFill>
                  <a:srgbClr val="000066"/>
                </a:solidFill>
                <a:latin typeface="+mn-lt"/>
              </a:rPr>
              <a:t>are integrated </a:t>
            </a:r>
            <a:r>
              <a:rPr kumimoji="0" lang="en-US" sz="2000" b="0" i="0" u="none" strike="noStrike" kern="0" cap="none" spc="0" normalizeH="0" baseline="0" noProof="0" dirty="0" smtClean="0">
                <a:ln>
                  <a:noFill/>
                </a:ln>
                <a:solidFill>
                  <a:srgbClr val="000066"/>
                </a:solidFill>
                <a:effectLst/>
                <a:uLnTx/>
                <a:uFillTx/>
                <a:latin typeface="+mn-lt"/>
              </a:rPr>
              <a:t>GPS/IMU</a:t>
            </a:r>
            <a:endParaRPr kumimoji="0" lang="en-US" sz="2000" b="0" i="0" u="none" strike="noStrike" kern="0" cap="none" spc="0" normalizeH="0" baseline="0" noProof="0" dirty="0" smtClean="0">
              <a:ln>
                <a:noFill/>
              </a:ln>
              <a:solidFill>
                <a:srgbClr val="000066"/>
              </a:solidFill>
              <a:effectLst/>
              <a:uLnTx/>
              <a:uFillTx/>
              <a:latin typeface="+mn-lt"/>
            </a:endParaRP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3300"/>
                </a:solidFill>
                <a:effectLst/>
                <a:uLnTx/>
                <a:uFillTx/>
                <a:latin typeface="+mn-lt"/>
              </a:rPr>
              <a:t>Mitigates drop outs during extraction phase</a:t>
            </a: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endParaRPr kumimoji="0" lang="en-US" sz="1800" b="0" i="0" u="none" strike="noStrike" kern="0" cap="none" spc="0" normalizeH="0" baseline="0" noProof="0" dirty="0">
              <a:ln>
                <a:noFill/>
              </a:ln>
              <a:solidFill>
                <a:srgbClr val="003300"/>
              </a:solidFill>
              <a:effectLst/>
              <a:uLnTx/>
              <a:uFillTx/>
              <a:latin typeface="+mn-lt"/>
            </a:endParaRPr>
          </a:p>
        </p:txBody>
      </p:sp>
      <p:grpSp>
        <p:nvGrpSpPr>
          <p:cNvPr id="15" name="Group 14"/>
          <p:cNvGrpSpPr/>
          <p:nvPr/>
        </p:nvGrpSpPr>
        <p:grpSpPr>
          <a:xfrm>
            <a:off x="6553200" y="1503662"/>
            <a:ext cx="2037159" cy="1620538"/>
            <a:chOff x="6705600" y="1656062"/>
            <a:chExt cx="2037159" cy="1620538"/>
          </a:xfrm>
        </p:grpSpPr>
        <p:pic>
          <p:nvPicPr>
            <p:cNvPr id="115713" name="Picture 1" descr="image00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705600" y="1656062"/>
              <a:ext cx="2037159" cy="1391938"/>
            </a:xfrm>
            <a:prstGeom prst="rect">
              <a:avLst/>
            </a:prstGeom>
            <a:noFill/>
            <a:ln w="9525">
              <a:noFill/>
              <a:miter lim="800000"/>
              <a:headEnd/>
              <a:tailEnd/>
            </a:ln>
          </p:spPr>
        </p:pic>
        <p:sp>
          <p:nvSpPr>
            <p:cNvPr id="14" name="TextBox 13"/>
            <p:cNvSpPr txBox="1"/>
            <p:nvPr/>
          </p:nvSpPr>
          <p:spPr>
            <a:xfrm>
              <a:off x="6858000" y="2971800"/>
              <a:ext cx="1828800" cy="304800"/>
            </a:xfrm>
            <a:prstGeom prst="rect">
              <a:avLst/>
            </a:prstGeom>
            <a:noFill/>
          </p:spPr>
          <p:txBody>
            <a:bodyPr wrap="square" rtlCol="0">
              <a:spAutoFit/>
            </a:bodyPr>
            <a:lstStyle/>
            <a:p>
              <a:pPr algn="ctr"/>
              <a:r>
                <a:rPr lang="en-US" dirty="0" err="1" smtClean="0">
                  <a:solidFill>
                    <a:schemeClr val="tx1"/>
                  </a:solidFill>
                </a:rPr>
                <a:t>cRIO</a:t>
              </a:r>
              <a:endParaRPr lang="en-US" dirty="0">
                <a:solidFill>
                  <a:schemeClr val="tx1"/>
                </a:solidFill>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II Avionics Advancements</a:t>
            </a:r>
            <a:endParaRPr lang="en-US" dirty="0"/>
          </a:p>
        </p:txBody>
      </p:sp>
      <p:sp>
        <p:nvSpPr>
          <p:cNvPr id="3" name="Content Placeholder 2"/>
          <p:cNvSpPr>
            <a:spLocks noGrp="1"/>
          </p:cNvSpPr>
          <p:nvPr>
            <p:ph idx="1"/>
          </p:nvPr>
        </p:nvSpPr>
        <p:spPr/>
        <p:txBody>
          <a:bodyPr/>
          <a:lstStyle/>
          <a:p>
            <a:r>
              <a:rPr lang="en-US" dirty="0" smtClean="0"/>
              <a:t>Upgraded Load Measurements</a:t>
            </a:r>
          </a:p>
          <a:p>
            <a:pPr lvl="1"/>
            <a:r>
              <a:rPr lang="en-US" dirty="0" smtClean="0"/>
              <a:t>Gen I used Tension Measuring System (TMS) units attached to each riser - had high uncertainty </a:t>
            </a:r>
          </a:p>
          <a:p>
            <a:pPr lvl="1"/>
            <a:r>
              <a:rPr lang="en-US" dirty="0" smtClean="0"/>
              <a:t>Gen II used 30,000 </a:t>
            </a:r>
            <a:r>
              <a:rPr lang="en-US" dirty="0" err="1" smtClean="0"/>
              <a:t>lbf</a:t>
            </a:r>
            <a:r>
              <a:rPr lang="en-US" dirty="0" smtClean="0"/>
              <a:t> strain links attached between the riser and confluence fitting</a:t>
            </a:r>
          </a:p>
          <a:p>
            <a:pPr lvl="2"/>
            <a:r>
              <a:rPr lang="en-US" dirty="0" smtClean="0"/>
              <a:t>Provide adequate data for the Main parachutes</a:t>
            </a:r>
          </a:p>
          <a:p>
            <a:pPr lvl="2"/>
            <a:r>
              <a:rPr lang="en-US" dirty="0" smtClean="0"/>
              <a:t>Provided noisy data on the Drogue parachutes due to the turbulent wake environment</a:t>
            </a:r>
            <a:endParaRPr lang="en-US" dirty="0" smtClean="0">
              <a:solidFill>
                <a:srgbClr val="FF0000"/>
              </a:solidFill>
            </a:endParaRPr>
          </a:p>
          <a:p>
            <a:r>
              <a:rPr lang="en-US" dirty="0" smtClean="0"/>
              <a:t>Increased Fidelity in Atmospheric Data</a:t>
            </a:r>
          </a:p>
          <a:p>
            <a:pPr lvl="1"/>
            <a:r>
              <a:rPr lang="en-US" dirty="0" err="1" smtClean="0"/>
              <a:t>Windpack</a:t>
            </a:r>
            <a:r>
              <a:rPr lang="en-US" dirty="0" smtClean="0"/>
              <a:t> and balloon released to travel through similar air column as test</a:t>
            </a:r>
          </a:p>
          <a:p>
            <a:pPr lvl="1"/>
            <a:r>
              <a:rPr lang="en-US" dirty="0" smtClean="0"/>
              <a:t>Ground weather stations on the drop zone</a:t>
            </a:r>
          </a:p>
          <a:p>
            <a:pPr lvl="2"/>
            <a:r>
              <a:rPr lang="en-US" dirty="0" smtClean="0"/>
              <a:t>Anchors </a:t>
            </a:r>
            <a:r>
              <a:rPr lang="en-US" dirty="0" err="1" smtClean="0"/>
              <a:t>windpack</a:t>
            </a:r>
            <a:r>
              <a:rPr lang="en-US" dirty="0" smtClean="0"/>
              <a:t> and balloons with ground surface winds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Airdrop testing</a:t>
            </a:r>
            <a:endParaRPr lang="en-US" dirty="0"/>
          </a:p>
        </p:txBody>
      </p:sp>
      <p:sp>
        <p:nvSpPr>
          <p:cNvPr id="3" name="Text Placeholder 2"/>
          <p:cNvSpPr>
            <a:spLocks noGrp="1"/>
          </p:cNvSpPr>
          <p:nvPr>
            <p:ph type="body" idx="1"/>
          </p:nvPr>
        </p:nvSpPr>
        <p:spPr/>
        <p:txBody>
          <a:bodyPr/>
          <a:lstStyle/>
          <a:p>
            <a:r>
              <a:rPr lang="en-US" dirty="0" smtClean="0">
                <a:solidFill>
                  <a:schemeClr val="bg1">
                    <a:lumMod val="75000"/>
                  </a:schemeClr>
                </a:solidFill>
              </a:rPr>
              <a:t>Gen I &amp; II</a:t>
            </a:r>
          </a:p>
          <a:p>
            <a:r>
              <a:rPr lang="en-US" dirty="0" smtClean="0"/>
              <a:t>EDU</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17</a:t>
            </a:fld>
            <a:endParaRPr lang="en-US"/>
          </a:p>
        </p:txBody>
      </p:sp>
    </p:spTree>
    <p:extLst>
      <p:ext uri="{BB962C8B-B14F-4D97-AF65-F5344CB8AC3E}">
        <p14:creationId xmlns="" xmlns:p14="http://schemas.microsoft.com/office/powerpoint/2010/main" val="1468591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 Test Vehicles</a:t>
            </a:r>
            <a:endParaRPr lang="en-US" dirty="0"/>
          </a:p>
        </p:txBody>
      </p:sp>
      <p:sp>
        <p:nvSpPr>
          <p:cNvPr id="3" name="Content Placeholder 2"/>
          <p:cNvSpPr>
            <a:spLocks noGrp="1"/>
          </p:cNvSpPr>
          <p:nvPr>
            <p:ph idx="1"/>
          </p:nvPr>
        </p:nvSpPr>
        <p:spPr/>
        <p:txBody>
          <a:bodyPr/>
          <a:lstStyle/>
          <a:p>
            <a:r>
              <a:rPr lang="en-US" sz="1800" dirty="0" smtClean="0"/>
              <a:t>Mid-Air Delivery System (MDS) &amp; Cradle and Platform Separation System (CPSS)</a:t>
            </a:r>
          </a:p>
          <a:p>
            <a:pPr lvl="1"/>
            <a:r>
              <a:rPr lang="en-US" sz="1400" dirty="0" smtClean="0"/>
              <a:t>Allows the PCDTV and PTV to be deployed from an aircraft cargo bay</a:t>
            </a:r>
          </a:p>
          <a:p>
            <a:r>
              <a:rPr lang="en-US" sz="1800" dirty="0" smtClean="0"/>
              <a:t>Parachute Compartment Drop Test Vehicle (PCDTV)</a:t>
            </a:r>
          </a:p>
          <a:p>
            <a:pPr lvl="1"/>
            <a:r>
              <a:rPr lang="en-US" sz="1600" dirty="0" smtClean="0"/>
              <a:t>Tests the full CPAS system utilizing a stable vehicle</a:t>
            </a:r>
          </a:p>
          <a:p>
            <a:pPr lvl="1"/>
            <a:r>
              <a:rPr lang="en-US" sz="1600" dirty="0" smtClean="0"/>
              <a:t>Dart shape based on the Solid Rocket Booster and Ares booster parachute test program</a:t>
            </a:r>
          </a:p>
          <a:p>
            <a:pPr lvl="2"/>
            <a:r>
              <a:rPr lang="en-US" sz="1600" dirty="0" smtClean="0"/>
              <a:t>Allows for achievement of high dynamic pressure</a:t>
            </a:r>
          </a:p>
          <a:p>
            <a:r>
              <a:rPr lang="en-US" sz="1800" dirty="0" smtClean="0"/>
              <a:t>PTV/CPSS</a:t>
            </a:r>
          </a:p>
          <a:p>
            <a:pPr lvl="1"/>
            <a:r>
              <a:rPr lang="en-US" sz="1600" dirty="0" smtClean="0"/>
              <a:t>Tests the full CPAS system with representative vehicle aerodynamics</a:t>
            </a:r>
          </a:p>
          <a:p>
            <a:pPr lvl="1"/>
            <a:r>
              <a:rPr lang="en-US" sz="1600" dirty="0" smtClean="0"/>
              <a:t>Unable to achieve high dynamic pressure with current test techniques</a:t>
            </a:r>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18</a:t>
            </a:fld>
            <a:endParaRPr lang="en-US">
              <a:solidFill>
                <a:srgbClr val="000000"/>
              </a:solidFill>
            </a:endParaRPr>
          </a:p>
        </p:txBody>
      </p:sp>
      <p:pic>
        <p:nvPicPr>
          <p:cNvPr id="119812" name="Picture 4" descr="http://io.jsc.nasa.gov/photos/11028/hires/jsc2013e002792.jpg"/>
          <p:cNvPicPr>
            <a:picLocks noChangeAspect="1" noChangeArrowheads="1"/>
          </p:cNvPicPr>
          <p:nvPr/>
        </p:nvPicPr>
        <p:blipFill>
          <a:blip r:embed="rId2" cstate="print"/>
          <a:srcRect l="3750" t="11080" r="5000" b="9141"/>
          <a:stretch>
            <a:fillRect/>
          </a:stretch>
        </p:blipFill>
        <p:spPr bwMode="auto">
          <a:xfrm>
            <a:off x="4798483" y="4231575"/>
            <a:ext cx="4345517" cy="2142995"/>
          </a:xfrm>
          <a:prstGeom prst="rect">
            <a:avLst/>
          </a:prstGeom>
          <a:noFill/>
        </p:spPr>
      </p:pic>
      <p:pic>
        <p:nvPicPr>
          <p:cNvPr id="112642" name="Picture 2" descr="http://io.jsc.nasa.gov/photos/11011/hires/jsc2012e239897.jpg"/>
          <p:cNvPicPr>
            <a:picLocks noChangeAspect="1" noChangeArrowheads="1"/>
          </p:cNvPicPr>
          <p:nvPr/>
        </p:nvPicPr>
        <p:blipFill>
          <a:blip r:embed="rId3" cstate="print"/>
          <a:srcRect l="2500" t="22482" r="3750" b="8197"/>
          <a:stretch>
            <a:fillRect/>
          </a:stretch>
        </p:blipFill>
        <p:spPr bwMode="auto">
          <a:xfrm>
            <a:off x="380999" y="4209033"/>
            <a:ext cx="4419601" cy="2180337"/>
          </a:xfrm>
          <a:prstGeom prst="rect">
            <a:avLst/>
          </a:prstGeom>
          <a:noFill/>
        </p:spPr>
      </p:pic>
    </p:spTree>
    <p:extLst>
      <p:ext uri="{BB962C8B-B14F-4D97-AF65-F5344CB8AC3E}">
        <p14:creationId xmlns="" xmlns:p14="http://schemas.microsoft.com/office/powerpoint/2010/main" val="4001058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p:txBody>
          <a:bodyPr/>
          <a:lstStyle/>
          <a:p>
            <a:r>
              <a:rPr lang="en-US" sz="2000" dirty="0" smtClean="0"/>
              <a:t> </a:t>
            </a:r>
            <a:r>
              <a:rPr lang="en-US" dirty="0" smtClean="0"/>
              <a:t>PCDTV/MDS </a:t>
            </a:r>
            <a:r>
              <a:rPr lang="en-US" dirty="0" smtClean="0"/>
              <a:t>Test Sequence</a:t>
            </a:r>
          </a:p>
        </p:txBody>
      </p:sp>
      <p:sp>
        <p:nvSpPr>
          <p:cNvPr id="31" name="Date Placeholder 3"/>
          <p:cNvSpPr>
            <a:spLocks noGrp="1"/>
          </p:cNvSpPr>
          <p:nvPr>
            <p:ph type="dt" sz="half" idx="10"/>
          </p:nvPr>
        </p:nvSpPr>
        <p:spPr>
          <a:xfrm>
            <a:off x="388938" y="6553200"/>
            <a:ext cx="1058862" cy="304800"/>
          </a:xfrm>
          <a:prstGeom prst="rect">
            <a:avLst/>
          </a:prstGeom>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32"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19</a:t>
            </a:fld>
            <a:endParaRPr lang="en-US">
              <a:solidFill>
                <a:srgbClr val="000000"/>
              </a:solidFill>
            </a:endParaRPr>
          </a:p>
        </p:txBody>
      </p:sp>
      <p:grpSp>
        <p:nvGrpSpPr>
          <p:cNvPr id="30" name="Group 29"/>
          <p:cNvGrpSpPr/>
          <p:nvPr/>
        </p:nvGrpSpPr>
        <p:grpSpPr>
          <a:xfrm>
            <a:off x="394252" y="727075"/>
            <a:ext cx="8749748" cy="5777687"/>
            <a:chOff x="300590" y="939800"/>
            <a:chExt cx="8749748" cy="5777687"/>
          </a:xfrm>
        </p:grpSpPr>
        <p:pic>
          <p:nvPicPr>
            <p:cNvPr id="17412" name="Content Placeholder 10" descr="cropped2.JPG"/>
            <p:cNvPicPr>
              <a:picLocks noChangeAspect="1"/>
            </p:cNvPicPr>
            <p:nvPr/>
          </p:nvPicPr>
          <p:blipFill>
            <a:blip r:embed="rId2" cstate="print"/>
            <a:srcRect/>
            <a:stretch>
              <a:fillRect/>
            </a:stretch>
          </p:blipFill>
          <p:spPr bwMode="auto">
            <a:xfrm>
              <a:off x="1279525" y="939800"/>
              <a:ext cx="2382838" cy="1590675"/>
            </a:xfrm>
            <a:prstGeom prst="rect">
              <a:avLst/>
            </a:prstGeom>
            <a:noFill/>
            <a:ln w="9525">
              <a:noFill/>
              <a:miter lim="800000"/>
              <a:headEnd/>
              <a:tailEnd/>
            </a:ln>
          </p:spPr>
        </p:pic>
        <p:pic>
          <p:nvPicPr>
            <p:cNvPr id="17413" name="Content Placeholder 6" descr="ed12-0290-017_nr.jpg"/>
            <p:cNvPicPr>
              <a:picLocks noChangeAspect="1"/>
            </p:cNvPicPr>
            <p:nvPr/>
          </p:nvPicPr>
          <p:blipFill>
            <a:blip r:embed="rId3" cstate="print"/>
            <a:srcRect l="29922" t="39973" r="13644" b="34596"/>
            <a:stretch>
              <a:fillRect/>
            </a:stretch>
          </p:blipFill>
          <p:spPr bwMode="auto">
            <a:xfrm>
              <a:off x="4186238" y="974725"/>
              <a:ext cx="4864100" cy="1463675"/>
            </a:xfrm>
            <a:prstGeom prst="rect">
              <a:avLst/>
            </a:prstGeom>
            <a:noFill/>
            <a:ln w="9525">
              <a:noFill/>
              <a:miter lim="800000"/>
              <a:headEnd/>
              <a:tailEnd/>
            </a:ln>
          </p:spPr>
        </p:pic>
        <p:pic>
          <p:nvPicPr>
            <p:cNvPr id="17414" name="Picture 4" descr="\\escfil02\CEV_Parachute_test\3_Gen III\17_GenIII_Test_PCDTV\CDT-3-4\3_Photos\NASA_Public_Release\hires\jsc2012e041634.jpg"/>
            <p:cNvPicPr>
              <a:picLocks noChangeAspect="1" noChangeArrowheads="1"/>
            </p:cNvPicPr>
            <p:nvPr/>
          </p:nvPicPr>
          <p:blipFill>
            <a:blip r:embed="rId4" cstate="print"/>
            <a:srcRect/>
            <a:stretch>
              <a:fillRect/>
            </a:stretch>
          </p:blipFill>
          <p:spPr bwMode="auto">
            <a:xfrm>
              <a:off x="452438" y="2592388"/>
              <a:ext cx="3302000" cy="877887"/>
            </a:xfrm>
            <a:prstGeom prst="rect">
              <a:avLst/>
            </a:prstGeom>
            <a:noFill/>
            <a:ln w="9525">
              <a:noFill/>
              <a:miter lim="800000"/>
              <a:headEnd/>
              <a:tailEnd/>
            </a:ln>
          </p:spPr>
        </p:pic>
        <p:pic>
          <p:nvPicPr>
            <p:cNvPr id="17415" name="Picture 5" descr="\\escfil02\CEV_Parachute_test\3_Gen III\17_GenIII_Test_PCDTV\CDT-3-4\3_Photos\NASA_Public_Release\hires\jsc2012e041633.jpg"/>
            <p:cNvPicPr>
              <a:picLocks noChangeAspect="1" noChangeArrowheads="1"/>
            </p:cNvPicPr>
            <p:nvPr/>
          </p:nvPicPr>
          <p:blipFill>
            <a:blip r:embed="rId5" cstate="print"/>
            <a:srcRect/>
            <a:stretch>
              <a:fillRect/>
            </a:stretch>
          </p:blipFill>
          <p:spPr bwMode="auto">
            <a:xfrm>
              <a:off x="4643438" y="2676525"/>
              <a:ext cx="2209800" cy="1168400"/>
            </a:xfrm>
            <a:prstGeom prst="rect">
              <a:avLst/>
            </a:prstGeom>
            <a:noFill/>
            <a:ln w="9525">
              <a:noFill/>
              <a:miter lim="800000"/>
              <a:headEnd/>
              <a:tailEnd/>
            </a:ln>
          </p:spPr>
        </p:pic>
        <p:pic>
          <p:nvPicPr>
            <p:cNvPr id="17416" name="Picture 7"/>
            <p:cNvPicPr>
              <a:picLocks noChangeAspect="1" noChangeArrowheads="1"/>
            </p:cNvPicPr>
            <p:nvPr/>
          </p:nvPicPr>
          <p:blipFill>
            <a:blip r:embed="rId6" cstate="print"/>
            <a:srcRect/>
            <a:stretch>
              <a:fillRect/>
            </a:stretch>
          </p:blipFill>
          <p:spPr bwMode="auto">
            <a:xfrm>
              <a:off x="4344988" y="4140200"/>
              <a:ext cx="784225" cy="1881188"/>
            </a:xfrm>
            <a:prstGeom prst="rect">
              <a:avLst/>
            </a:prstGeom>
            <a:noFill/>
            <a:ln w="9525">
              <a:noFill/>
              <a:miter lim="800000"/>
              <a:headEnd/>
              <a:tailEnd/>
            </a:ln>
          </p:spPr>
        </p:pic>
        <p:pic>
          <p:nvPicPr>
            <p:cNvPr id="17417" name="Picture 9"/>
            <p:cNvPicPr>
              <a:picLocks noChangeAspect="1" noChangeArrowheads="1"/>
            </p:cNvPicPr>
            <p:nvPr/>
          </p:nvPicPr>
          <p:blipFill>
            <a:blip r:embed="rId7" cstate="print"/>
            <a:srcRect/>
            <a:stretch>
              <a:fillRect/>
            </a:stretch>
          </p:blipFill>
          <p:spPr bwMode="auto">
            <a:xfrm>
              <a:off x="3649663" y="3717925"/>
              <a:ext cx="544512" cy="2727325"/>
            </a:xfrm>
            <a:prstGeom prst="rect">
              <a:avLst/>
            </a:prstGeom>
            <a:noFill/>
            <a:ln w="9525">
              <a:noFill/>
              <a:miter lim="800000"/>
              <a:headEnd/>
              <a:tailEnd/>
            </a:ln>
          </p:spPr>
        </p:pic>
        <p:pic>
          <p:nvPicPr>
            <p:cNvPr id="17418" name="Picture 11" descr="\\escfil02\CEV_Parachute_test\3_Gen III\17_GenIII_Test_PCDTV\CDT-3-4\3_Photos\NASA_Public_Release\hires\jsc2012e041624.jpg"/>
            <p:cNvPicPr>
              <a:picLocks noChangeAspect="1" noChangeArrowheads="1"/>
            </p:cNvPicPr>
            <p:nvPr/>
          </p:nvPicPr>
          <p:blipFill>
            <a:blip r:embed="rId8" cstate="print"/>
            <a:srcRect/>
            <a:stretch>
              <a:fillRect/>
            </a:stretch>
          </p:blipFill>
          <p:spPr bwMode="auto">
            <a:xfrm>
              <a:off x="2555875" y="3810000"/>
              <a:ext cx="781050" cy="2651125"/>
            </a:xfrm>
            <a:prstGeom prst="rect">
              <a:avLst/>
            </a:prstGeom>
            <a:noFill/>
            <a:ln w="9525">
              <a:noFill/>
              <a:miter lim="800000"/>
              <a:headEnd/>
              <a:tailEnd/>
            </a:ln>
          </p:spPr>
        </p:pic>
        <p:pic>
          <p:nvPicPr>
            <p:cNvPr id="17419" name="Picture 13"/>
            <p:cNvPicPr>
              <a:picLocks noChangeAspect="1" noChangeArrowheads="1"/>
            </p:cNvPicPr>
            <p:nvPr/>
          </p:nvPicPr>
          <p:blipFill>
            <a:blip r:embed="rId9" cstate="print"/>
            <a:srcRect/>
            <a:stretch>
              <a:fillRect/>
            </a:stretch>
          </p:blipFill>
          <p:spPr bwMode="auto">
            <a:xfrm>
              <a:off x="365125" y="3943350"/>
              <a:ext cx="2047875" cy="2508250"/>
            </a:xfrm>
            <a:prstGeom prst="rect">
              <a:avLst/>
            </a:prstGeom>
            <a:noFill/>
            <a:ln w="9525">
              <a:noFill/>
              <a:miter lim="800000"/>
              <a:headEnd/>
              <a:tailEnd/>
            </a:ln>
          </p:spPr>
        </p:pic>
        <p:pic>
          <p:nvPicPr>
            <p:cNvPr id="17420" name="Picture 15" descr="Z:\My Pictures\vlcsnap-2012-05-31-10h06m11s226.png"/>
            <p:cNvPicPr>
              <a:picLocks noChangeAspect="1" noChangeArrowheads="1"/>
            </p:cNvPicPr>
            <p:nvPr/>
          </p:nvPicPr>
          <p:blipFill>
            <a:blip r:embed="rId10" cstate="print"/>
            <a:srcRect/>
            <a:stretch>
              <a:fillRect/>
            </a:stretch>
          </p:blipFill>
          <p:spPr bwMode="auto">
            <a:xfrm>
              <a:off x="5842000" y="4084638"/>
              <a:ext cx="1747838" cy="2620962"/>
            </a:xfrm>
            <a:prstGeom prst="rect">
              <a:avLst/>
            </a:prstGeom>
            <a:noFill/>
            <a:ln w="9525">
              <a:noFill/>
              <a:miter lim="800000"/>
              <a:headEnd/>
              <a:tailEnd/>
            </a:ln>
          </p:spPr>
        </p:pic>
        <p:pic>
          <p:nvPicPr>
            <p:cNvPr id="17421" name="Picture 16" descr="Z:\My Pictures\vlcsnap-2012-05-31-10h07m46s162.png"/>
            <p:cNvPicPr>
              <a:picLocks noChangeAspect="1" noChangeArrowheads="1"/>
            </p:cNvPicPr>
            <p:nvPr/>
          </p:nvPicPr>
          <p:blipFill>
            <a:blip r:embed="rId11" cstate="print"/>
            <a:srcRect/>
            <a:stretch>
              <a:fillRect/>
            </a:stretch>
          </p:blipFill>
          <p:spPr bwMode="auto">
            <a:xfrm>
              <a:off x="7588250" y="3089275"/>
              <a:ext cx="1327150" cy="2209800"/>
            </a:xfrm>
            <a:prstGeom prst="rect">
              <a:avLst/>
            </a:prstGeom>
            <a:noFill/>
            <a:ln w="9525">
              <a:noFill/>
              <a:miter lim="800000"/>
              <a:headEnd/>
              <a:tailEnd/>
            </a:ln>
          </p:spPr>
        </p:pic>
        <p:sp>
          <p:nvSpPr>
            <p:cNvPr id="16" name="Circular Arrow 15"/>
            <p:cNvSpPr/>
            <p:nvPr/>
          </p:nvSpPr>
          <p:spPr bwMode="auto">
            <a:xfrm rot="4415456" flipH="1">
              <a:off x="3330575" y="1038225"/>
              <a:ext cx="896938" cy="1747838"/>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17" name="Circular Arrow 16"/>
            <p:cNvSpPr/>
            <p:nvPr/>
          </p:nvSpPr>
          <p:spPr bwMode="auto">
            <a:xfrm rot="1118927" flipH="1">
              <a:off x="558800" y="1643488"/>
              <a:ext cx="1160463" cy="1911350"/>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18" name="Circular Arrow 17"/>
            <p:cNvSpPr/>
            <p:nvPr/>
          </p:nvSpPr>
          <p:spPr bwMode="auto">
            <a:xfrm rot="17719268">
              <a:off x="3853656" y="2505869"/>
              <a:ext cx="898525" cy="1703388"/>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19" name="Circular Arrow 18"/>
            <p:cNvSpPr/>
            <p:nvPr/>
          </p:nvSpPr>
          <p:spPr bwMode="auto">
            <a:xfrm rot="19236568">
              <a:off x="6699250" y="2851150"/>
              <a:ext cx="1044575" cy="1776413"/>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20" name="Circular Arrow 19"/>
            <p:cNvSpPr/>
            <p:nvPr/>
          </p:nvSpPr>
          <p:spPr bwMode="auto">
            <a:xfrm rot="3036568">
              <a:off x="7069932" y="4933156"/>
              <a:ext cx="1041400" cy="1325563"/>
            </a:xfrm>
            <a:prstGeom prst="circularArrow">
              <a:avLst>
                <a:gd name="adj1" fmla="val 12500"/>
                <a:gd name="adj2" fmla="val 3018434"/>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21" name="Rectangle 20"/>
            <p:cNvSpPr/>
            <p:nvPr/>
          </p:nvSpPr>
          <p:spPr>
            <a:xfrm>
              <a:off x="4630738" y="1050925"/>
              <a:ext cx="1755267"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smtClean="0">
                  <a:solidFill>
                    <a:srgbClr val="000000"/>
                  </a:solidFill>
                  <a:cs typeface="Times New Roman" pitchFamily="18" charset="0"/>
                </a:rPr>
                <a:t>Extraction from a C-130 at 25,000 ft MSL</a:t>
              </a:r>
              <a:endParaRPr lang="en-US" sz="1200" b="1" dirty="0">
                <a:solidFill>
                  <a:srgbClr val="000000"/>
                </a:solidFill>
                <a:cs typeface="Times New Roman" pitchFamily="18" charset="0"/>
              </a:endParaRPr>
            </a:p>
          </p:txBody>
        </p:sp>
        <p:sp>
          <p:nvSpPr>
            <p:cNvPr id="22" name="Rectangle 21"/>
            <p:cNvSpPr/>
            <p:nvPr/>
          </p:nvSpPr>
          <p:spPr>
            <a:xfrm>
              <a:off x="1331357" y="2208214"/>
              <a:ext cx="1013381" cy="276999"/>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a:solidFill>
                    <a:srgbClr val="000000"/>
                  </a:solidFill>
                  <a:cs typeface="Times New Roman" pitchFamily="18" charset="0"/>
                </a:rPr>
                <a:t>Separation</a:t>
              </a:r>
              <a:endParaRPr lang="en-US" sz="1200" b="1" dirty="0">
                <a:solidFill>
                  <a:srgbClr val="000000"/>
                </a:solidFill>
                <a:cs typeface="Times New Roman" pitchFamily="18" charset="0"/>
              </a:endParaRPr>
            </a:p>
          </p:txBody>
        </p:sp>
        <p:sp>
          <p:nvSpPr>
            <p:cNvPr id="23" name="Rectangle 22"/>
            <p:cNvSpPr/>
            <p:nvPr/>
          </p:nvSpPr>
          <p:spPr>
            <a:xfrm>
              <a:off x="1404938" y="3288526"/>
              <a:ext cx="1981200"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dirty="0" smtClean="0">
                  <a:solidFill>
                    <a:srgbClr val="000000"/>
                  </a:solidFill>
                </a:rPr>
                <a:t>One reefed Gen </a:t>
              </a:r>
              <a:r>
                <a:rPr lang="en-US" sz="1200" b="1" dirty="0" smtClean="0">
                  <a:solidFill>
                    <a:srgbClr val="000000"/>
                  </a:solidFill>
                </a:rPr>
                <a:t>II </a:t>
              </a:r>
              <a:r>
                <a:rPr lang="en-US" sz="1200" b="1" dirty="0" smtClean="0">
                  <a:solidFill>
                    <a:srgbClr val="000000"/>
                  </a:solidFill>
                </a:rPr>
                <a:t>Drogue as </a:t>
              </a:r>
              <a:r>
                <a:rPr lang="en-US" sz="1200" b="1" kern="0" dirty="0" smtClean="0">
                  <a:solidFill>
                    <a:srgbClr val="000000"/>
                  </a:solidFill>
                  <a:cs typeface="Times New Roman" pitchFamily="18" charset="0"/>
                </a:rPr>
                <a:t>Programmer </a:t>
              </a:r>
              <a:r>
                <a:rPr lang="en-US" sz="1200" b="1" kern="0" dirty="0">
                  <a:solidFill>
                    <a:srgbClr val="000000"/>
                  </a:solidFill>
                  <a:cs typeface="Times New Roman" pitchFamily="18" charset="0"/>
                </a:rPr>
                <a:t>Deploy</a:t>
              </a:r>
              <a:endParaRPr lang="en-US" sz="1200" b="1" dirty="0">
                <a:solidFill>
                  <a:srgbClr val="000000"/>
                </a:solidFill>
                <a:cs typeface="Times New Roman" pitchFamily="18" charset="0"/>
              </a:endParaRPr>
            </a:p>
          </p:txBody>
        </p:sp>
        <p:sp>
          <p:nvSpPr>
            <p:cNvPr id="24" name="Rectangle 23"/>
            <p:cNvSpPr/>
            <p:nvPr/>
          </p:nvSpPr>
          <p:spPr>
            <a:xfrm>
              <a:off x="7526338" y="2727325"/>
              <a:ext cx="864390"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smtClean="0">
                  <a:solidFill>
                    <a:srgbClr val="000000"/>
                  </a:solidFill>
                  <a:cs typeface="Times New Roman" pitchFamily="18" charset="0"/>
                </a:rPr>
                <a:t>Drogues </a:t>
              </a:r>
              <a:r>
                <a:rPr lang="en-US" sz="1200" b="1" kern="0" dirty="0">
                  <a:solidFill>
                    <a:srgbClr val="000000"/>
                  </a:solidFill>
                  <a:cs typeface="Times New Roman" pitchFamily="18" charset="0"/>
                </a:rPr>
                <a:t>Deploy</a:t>
              </a:r>
              <a:endParaRPr lang="en-US" sz="1200" b="1" dirty="0">
                <a:solidFill>
                  <a:srgbClr val="000000"/>
                </a:solidFill>
                <a:cs typeface="Times New Roman" pitchFamily="18" charset="0"/>
              </a:endParaRPr>
            </a:p>
          </p:txBody>
        </p:sp>
        <p:sp>
          <p:nvSpPr>
            <p:cNvPr id="25" name="Rectangle 24"/>
            <p:cNvSpPr/>
            <p:nvPr/>
          </p:nvSpPr>
          <p:spPr>
            <a:xfrm>
              <a:off x="4859338" y="5546725"/>
              <a:ext cx="673665"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a:solidFill>
                    <a:srgbClr val="000000"/>
                  </a:solidFill>
                  <a:cs typeface="Times New Roman" pitchFamily="18" charset="0"/>
                </a:rPr>
                <a:t>Pilot Deploy</a:t>
              </a:r>
              <a:endParaRPr lang="en-US" sz="1200" b="1" dirty="0">
                <a:solidFill>
                  <a:srgbClr val="000000"/>
                </a:solidFill>
                <a:cs typeface="Times New Roman" pitchFamily="18" charset="0"/>
              </a:endParaRPr>
            </a:p>
          </p:txBody>
        </p:sp>
        <p:sp>
          <p:nvSpPr>
            <p:cNvPr id="26" name="Rectangle 25"/>
            <p:cNvSpPr/>
            <p:nvPr/>
          </p:nvSpPr>
          <p:spPr>
            <a:xfrm>
              <a:off x="3640138" y="6440488"/>
              <a:ext cx="1117119" cy="276999"/>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a:solidFill>
                    <a:srgbClr val="000000"/>
                  </a:solidFill>
                  <a:cs typeface="Times New Roman" pitchFamily="18" charset="0"/>
                </a:rPr>
                <a:t>Main 1</a:t>
              </a:r>
              <a:r>
                <a:rPr lang="en-US" sz="1200" b="1" kern="0" baseline="30000" dirty="0">
                  <a:solidFill>
                    <a:srgbClr val="000000"/>
                  </a:solidFill>
                  <a:cs typeface="Times New Roman" pitchFamily="18" charset="0"/>
                </a:rPr>
                <a:t>st</a:t>
              </a:r>
              <a:r>
                <a:rPr lang="en-US" sz="1200" b="1" kern="0" dirty="0">
                  <a:solidFill>
                    <a:srgbClr val="000000"/>
                  </a:solidFill>
                  <a:cs typeface="Times New Roman" pitchFamily="18" charset="0"/>
                </a:rPr>
                <a:t> Stage</a:t>
              </a:r>
              <a:endParaRPr lang="en-US" sz="1200" b="1" dirty="0">
                <a:solidFill>
                  <a:srgbClr val="000000"/>
                </a:solidFill>
                <a:cs typeface="Times New Roman" pitchFamily="18" charset="0"/>
              </a:endParaRPr>
            </a:p>
          </p:txBody>
        </p:sp>
        <p:sp>
          <p:nvSpPr>
            <p:cNvPr id="27" name="Rectangle 26"/>
            <p:cNvSpPr/>
            <p:nvPr/>
          </p:nvSpPr>
          <p:spPr>
            <a:xfrm>
              <a:off x="2116138" y="6440488"/>
              <a:ext cx="1371600" cy="276999"/>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a:solidFill>
                    <a:srgbClr val="000000"/>
                  </a:solidFill>
                  <a:cs typeface="Times New Roman" pitchFamily="18" charset="0"/>
                </a:rPr>
                <a:t>Mains 2</a:t>
              </a:r>
              <a:r>
                <a:rPr lang="en-US" sz="1200" b="1" kern="0" baseline="30000" dirty="0">
                  <a:solidFill>
                    <a:srgbClr val="000000"/>
                  </a:solidFill>
                  <a:cs typeface="Times New Roman" pitchFamily="18" charset="0"/>
                </a:rPr>
                <a:t>nd</a:t>
              </a:r>
              <a:r>
                <a:rPr lang="en-US" sz="1200" b="1" kern="0" dirty="0">
                  <a:solidFill>
                    <a:srgbClr val="000000"/>
                  </a:solidFill>
                  <a:cs typeface="Times New Roman" pitchFamily="18" charset="0"/>
                </a:rPr>
                <a:t>  Stage</a:t>
              </a:r>
              <a:endParaRPr lang="en-US" sz="1200" b="1" dirty="0">
                <a:solidFill>
                  <a:srgbClr val="000000"/>
                </a:solidFill>
                <a:cs typeface="Times New Roman" pitchFamily="18" charset="0"/>
              </a:endParaRPr>
            </a:p>
          </p:txBody>
        </p:sp>
        <p:sp>
          <p:nvSpPr>
            <p:cNvPr id="28" name="Rectangle 27"/>
            <p:cNvSpPr/>
            <p:nvPr/>
          </p:nvSpPr>
          <p:spPr>
            <a:xfrm>
              <a:off x="300590" y="5890994"/>
              <a:ext cx="596348" cy="646331"/>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a:solidFill>
                    <a:srgbClr val="000000"/>
                  </a:solidFill>
                  <a:cs typeface="Times New Roman" pitchFamily="18" charset="0"/>
                </a:rPr>
                <a:t>Mains</a:t>
              </a:r>
            </a:p>
            <a:p>
              <a:pPr algn="ctr" fontAlgn="auto">
                <a:spcBef>
                  <a:spcPts val="0"/>
                </a:spcBef>
                <a:spcAft>
                  <a:spcPts val="0"/>
                </a:spcAft>
                <a:defRPr/>
              </a:pPr>
              <a:r>
                <a:rPr lang="en-US" sz="1200" b="1" kern="0" dirty="0">
                  <a:solidFill>
                    <a:srgbClr val="000000"/>
                  </a:solidFill>
                  <a:cs typeface="Times New Roman" pitchFamily="18" charset="0"/>
                </a:rPr>
                <a:t>Full Open</a:t>
              </a:r>
              <a:endParaRPr lang="en-US" sz="1200" b="1" dirty="0">
                <a:solidFill>
                  <a:srgbClr val="000000"/>
                </a:solidFill>
                <a:cs typeface="Times New Roman" pitchFamily="18" charset="0"/>
              </a:endParaRPr>
            </a:p>
          </p:txBody>
        </p:sp>
        <p:sp>
          <p:nvSpPr>
            <p:cNvPr id="29" name="Circular Arrow 28"/>
            <p:cNvSpPr/>
            <p:nvPr/>
          </p:nvSpPr>
          <p:spPr bwMode="auto">
            <a:xfrm rot="4609337" flipH="1">
              <a:off x="4818856" y="4314032"/>
              <a:ext cx="898525" cy="1703388"/>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grpSp>
      <p:sp>
        <p:nvSpPr>
          <p:cNvPr id="34" name="Rectangle 33"/>
          <p:cNvSpPr/>
          <p:nvPr/>
        </p:nvSpPr>
        <p:spPr>
          <a:xfrm>
            <a:off x="4800600" y="3226713"/>
            <a:ext cx="1066800"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a:solidFill>
                  <a:srgbClr val="000000"/>
                </a:solidFill>
                <a:cs typeface="Times New Roman" pitchFamily="18" charset="0"/>
              </a:rPr>
              <a:t>Programmer </a:t>
            </a:r>
            <a:r>
              <a:rPr lang="en-US" sz="1200" b="1" kern="0" dirty="0" smtClean="0">
                <a:solidFill>
                  <a:srgbClr val="000000"/>
                </a:solidFill>
                <a:cs typeface="Times New Roman" pitchFamily="18" charset="0"/>
              </a:rPr>
              <a:t>Inflated</a:t>
            </a:r>
            <a:endParaRPr lang="en-US" sz="1200" b="1" kern="0" dirty="0">
              <a:solidFill>
                <a:srgbClr val="000000"/>
              </a:solidFill>
              <a:cs typeface="Times New Roman" pitchFamily="18" charset="0"/>
            </a:endParaRPr>
          </a:p>
        </p:txBody>
      </p:sp>
      <p:sp>
        <p:nvSpPr>
          <p:cNvPr id="35" name="Rectangle 34"/>
          <p:cNvSpPr/>
          <p:nvPr/>
        </p:nvSpPr>
        <p:spPr>
          <a:xfrm>
            <a:off x="5943600" y="5943600"/>
            <a:ext cx="765327"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kern="0" dirty="0" smtClean="0">
                <a:solidFill>
                  <a:srgbClr val="000000"/>
                </a:solidFill>
                <a:cs typeface="Times New Roman" pitchFamily="18" charset="0"/>
              </a:rPr>
              <a:t>Drogues </a:t>
            </a:r>
            <a:r>
              <a:rPr lang="en-US" sz="1200" b="1" kern="0" dirty="0" smtClean="0">
                <a:solidFill>
                  <a:srgbClr val="000000"/>
                </a:solidFill>
                <a:cs typeface="Times New Roman" pitchFamily="18" charset="0"/>
              </a:rPr>
              <a:t>Inflated</a:t>
            </a:r>
            <a:endParaRPr lang="en-US" sz="1200" b="1" kern="0" dirty="0">
              <a:solidFill>
                <a:srgbClr val="000000"/>
              </a:solidFill>
              <a:cs typeface="Times New Roman"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Cpas Overview</a:t>
            </a:r>
            <a:endParaRPr lang="en-US" dirty="0"/>
          </a:p>
        </p:txBody>
      </p:sp>
      <p:sp>
        <p:nvSpPr>
          <p:cNvPr id="3" name="Text Placeholder 2"/>
          <p:cNvSpPr>
            <a:spLocks noGrp="1"/>
          </p:cNvSpPr>
          <p:nvPr>
            <p:ph type="body" idx="1"/>
          </p:nvPr>
        </p:nvSpPr>
        <p:spPr/>
        <p:txBody>
          <a:bodyPr/>
          <a:lstStyle/>
          <a:p>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2</a:t>
            </a:fld>
            <a:endParaRPr lang="en-US"/>
          </a:p>
        </p:txBody>
      </p:sp>
    </p:spTree>
    <p:extLst>
      <p:ext uri="{BB962C8B-B14F-4D97-AF65-F5344CB8AC3E}">
        <p14:creationId xmlns="" xmlns:p14="http://schemas.microsoft.com/office/powerpoint/2010/main" val="4116713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bwMode="auto">
          <a:xfrm>
            <a:off x="1225550" y="1317625"/>
            <a:ext cx="7956550" cy="4721225"/>
          </a:xfrm>
          <a:custGeom>
            <a:avLst/>
            <a:gdLst>
              <a:gd name="connsiteX0" fmla="*/ 5591175 w 6540500"/>
              <a:gd name="connsiteY0" fmla="*/ 198437 h 4741862"/>
              <a:gd name="connsiteX1" fmla="*/ 2152650 w 6540500"/>
              <a:gd name="connsiteY1" fmla="*/ 150812 h 4741862"/>
              <a:gd name="connsiteX2" fmla="*/ 542925 w 6540500"/>
              <a:gd name="connsiteY2" fmla="*/ 1103312 h 4741862"/>
              <a:gd name="connsiteX3" fmla="*/ 3476625 w 6540500"/>
              <a:gd name="connsiteY3" fmla="*/ 1931987 h 4741862"/>
              <a:gd name="connsiteX4" fmla="*/ 5029200 w 6540500"/>
              <a:gd name="connsiteY4" fmla="*/ 2189162 h 4741862"/>
              <a:gd name="connsiteX5" fmla="*/ 6334125 w 6540500"/>
              <a:gd name="connsiteY5" fmla="*/ 3760787 h 4741862"/>
              <a:gd name="connsiteX6" fmla="*/ 3790950 w 6540500"/>
              <a:gd name="connsiteY6" fmla="*/ 4475162 h 4741862"/>
              <a:gd name="connsiteX7" fmla="*/ 1685925 w 6540500"/>
              <a:gd name="connsiteY7" fmla="*/ 4675187 h 4741862"/>
              <a:gd name="connsiteX8" fmla="*/ 0 w 6540500"/>
              <a:gd name="connsiteY8" fmla="*/ 4741862 h 4741862"/>
              <a:gd name="connsiteX9" fmla="*/ 0 w 6540500"/>
              <a:gd name="connsiteY9" fmla="*/ 4741862 h 4741862"/>
              <a:gd name="connsiteX0" fmla="*/ 5591175 w 6540500"/>
              <a:gd name="connsiteY0" fmla="*/ 198437 h 4741862"/>
              <a:gd name="connsiteX1" fmla="*/ 2152650 w 6540500"/>
              <a:gd name="connsiteY1" fmla="*/ 150812 h 4741862"/>
              <a:gd name="connsiteX2" fmla="*/ 542925 w 6540500"/>
              <a:gd name="connsiteY2" fmla="*/ 1103312 h 4741862"/>
              <a:gd name="connsiteX3" fmla="*/ 5029200 w 6540500"/>
              <a:gd name="connsiteY3" fmla="*/ 2189162 h 4741862"/>
              <a:gd name="connsiteX4" fmla="*/ 6334125 w 6540500"/>
              <a:gd name="connsiteY4" fmla="*/ 3760787 h 4741862"/>
              <a:gd name="connsiteX5" fmla="*/ 3790950 w 6540500"/>
              <a:gd name="connsiteY5" fmla="*/ 4475162 h 4741862"/>
              <a:gd name="connsiteX6" fmla="*/ 1685925 w 6540500"/>
              <a:gd name="connsiteY6" fmla="*/ 4675187 h 4741862"/>
              <a:gd name="connsiteX7" fmla="*/ 0 w 6540500"/>
              <a:gd name="connsiteY7" fmla="*/ 4741862 h 4741862"/>
              <a:gd name="connsiteX8" fmla="*/ 0 w 6540500"/>
              <a:gd name="connsiteY8" fmla="*/ 4741862 h 4741862"/>
              <a:gd name="connsiteX0" fmla="*/ 5591175 w 6891338"/>
              <a:gd name="connsiteY0" fmla="*/ 198437 h 4838699"/>
              <a:gd name="connsiteX1" fmla="*/ 2152650 w 6891338"/>
              <a:gd name="connsiteY1" fmla="*/ 150812 h 4838699"/>
              <a:gd name="connsiteX2" fmla="*/ 542925 w 6891338"/>
              <a:gd name="connsiteY2" fmla="*/ 1103312 h 4838699"/>
              <a:gd name="connsiteX3" fmla="*/ 5029200 w 6891338"/>
              <a:gd name="connsiteY3" fmla="*/ 2189162 h 4838699"/>
              <a:gd name="connsiteX4" fmla="*/ 6334125 w 6891338"/>
              <a:gd name="connsiteY4" fmla="*/ 3760787 h 4838699"/>
              <a:gd name="connsiteX5" fmla="*/ 1685925 w 6891338"/>
              <a:gd name="connsiteY5" fmla="*/ 4675187 h 4838699"/>
              <a:gd name="connsiteX6" fmla="*/ 0 w 6891338"/>
              <a:gd name="connsiteY6" fmla="*/ 4741862 h 4838699"/>
              <a:gd name="connsiteX7" fmla="*/ 0 w 6891338"/>
              <a:gd name="connsiteY7" fmla="*/ 4741862 h 4838699"/>
              <a:gd name="connsiteX0" fmla="*/ 5591175 w 7172325"/>
              <a:gd name="connsiteY0" fmla="*/ 198437 h 4741862"/>
              <a:gd name="connsiteX1" fmla="*/ 2152650 w 7172325"/>
              <a:gd name="connsiteY1" fmla="*/ 150812 h 4741862"/>
              <a:gd name="connsiteX2" fmla="*/ 542925 w 7172325"/>
              <a:gd name="connsiteY2" fmla="*/ 1103312 h 4741862"/>
              <a:gd name="connsiteX3" fmla="*/ 5029200 w 7172325"/>
              <a:gd name="connsiteY3" fmla="*/ 2189162 h 4741862"/>
              <a:gd name="connsiteX4" fmla="*/ 6334125 w 7172325"/>
              <a:gd name="connsiteY4" fmla="*/ 3760787 h 4741862"/>
              <a:gd name="connsiteX5" fmla="*/ 0 w 7172325"/>
              <a:gd name="connsiteY5" fmla="*/ 4741862 h 4741862"/>
              <a:gd name="connsiteX6" fmla="*/ 0 w 7172325"/>
              <a:gd name="connsiteY6" fmla="*/ 4741862 h 4741862"/>
              <a:gd name="connsiteX0" fmla="*/ 6375400 w 7956550"/>
              <a:gd name="connsiteY0" fmla="*/ 177800 h 4721225"/>
              <a:gd name="connsiteX1" fmla="*/ 2936875 w 7956550"/>
              <a:gd name="connsiteY1" fmla="*/ 130175 h 4721225"/>
              <a:gd name="connsiteX2" fmla="*/ 479425 w 7956550"/>
              <a:gd name="connsiteY2" fmla="*/ 958850 h 4721225"/>
              <a:gd name="connsiteX3" fmla="*/ 5813425 w 7956550"/>
              <a:gd name="connsiteY3" fmla="*/ 2168525 h 4721225"/>
              <a:gd name="connsiteX4" fmla="*/ 7118350 w 7956550"/>
              <a:gd name="connsiteY4" fmla="*/ 3740150 h 4721225"/>
              <a:gd name="connsiteX5" fmla="*/ 784225 w 7956550"/>
              <a:gd name="connsiteY5" fmla="*/ 4721225 h 4721225"/>
              <a:gd name="connsiteX6" fmla="*/ 784225 w 7956550"/>
              <a:gd name="connsiteY6" fmla="*/ 4721225 h 472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56550" h="4721225">
                <a:moveTo>
                  <a:pt x="6375400" y="177800"/>
                </a:moveTo>
                <a:cubicBezTo>
                  <a:pt x="5076825" y="78581"/>
                  <a:pt x="3919537" y="0"/>
                  <a:pt x="2936875" y="130175"/>
                </a:cubicBezTo>
                <a:cubicBezTo>
                  <a:pt x="1954213" y="260350"/>
                  <a:pt x="0" y="619125"/>
                  <a:pt x="479425" y="958850"/>
                </a:cubicBezTo>
                <a:cubicBezTo>
                  <a:pt x="958850" y="1298575"/>
                  <a:pt x="4706938" y="1704975"/>
                  <a:pt x="5813425" y="2168525"/>
                </a:cubicBezTo>
                <a:cubicBezTo>
                  <a:pt x="6919912" y="2632075"/>
                  <a:pt x="7956550" y="3314700"/>
                  <a:pt x="7118350" y="3740150"/>
                </a:cubicBezTo>
                <a:cubicBezTo>
                  <a:pt x="6280150" y="4165600"/>
                  <a:pt x="1839912" y="4557713"/>
                  <a:pt x="784225" y="4721225"/>
                </a:cubicBezTo>
                <a:lnTo>
                  <a:pt x="784225" y="4721225"/>
                </a:lnTo>
              </a:path>
            </a:pathLst>
          </a:custGeom>
          <a:noFill/>
          <a:ln w="101600" cap="flat" cmpd="sng" algn="ctr">
            <a:solidFill>
              <a:schemeClr val="bg2">
                <a:lumMod val="60000"/>
                <a:lumOff val="4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9" name="Title 8"/>
          <p:cNvSpPr>
            <a:spLocks noGrp="1"/>
          </p:cNvSpPr>
          <p:nvPr>
            <p:ph type="title"/>
          </p:nvPr>
        </p:nvSpPr>
        <p:spPr/>
        <p:txBody>
          <a:bodyPr/>
          <a:lstStyle/>
          <a:p>
            <a:r>
              <a:rPr lang="en-US" sz="2000" dirty="0" smtClean="0"/>
              <a:t> </a:t>
            </a:r>
            <a:r>
              <a:rPr lang="en-US" dirty="0" smtClean="0"/>
              <a:t>PTV/CPSS </a:t>
            </a:r>
            <a:r>
              <a:rPr lang="en-US" dirty="0" smtClean="0"/>
              <a:t>Test Sequence</a:t>
            </a:r>
            <a:endParaRPr lang="en-US" dirty="0"/>
          </a:p>
        </p:txBody>
      </p:sp>
      <p:sp>
        <p:nvSpPr>
          <p:cNvPr id="4" name="Date Placeholder 3"/>
          <p:cNvSpPr>
            <a:spLocks noGrp="1"/>
          </p:cNvSpPr>
          <p:nvPr>
            <p:ph type="dt" sz="half" idx="10"/>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20</a:t>
            </a:fld>
            <a:endParaRPr lang="en-US">
              <a:solidFill>
                <a:srgbClr val="000000"/>
              </a:solidFill>
            </a:endParaRPr>
          </a:p>
        </p:txBody>
      </p:sp>
      <p:pic>
        <p:nvPicPr>
          <p:cNvPr id="3076" name="Picture 4" descr="C:\CPAS\CDT-3-7\Pictures\C-12 cropped\ED12-0394-017.JPG"/>
          <p:cNvPicPr>
            <a:picLocks noChangeAspect="1" noChangeArrowheads="1"/>
          </p:cNvPicPr>
          <p:nvPr/>
        </p:nvPicPr>
        <p:blipFill>
          <a:blip r:embed="rId3" cstate="print"/>
          <a:srcRect/>
          <a:stretch>
            <a:fillRect/>
          </a:stretch>
        </p:blipFill>
        <p:spPr bwMode="auto">
          <a:xfrm>
            <a:off x="5219974" y="790365"/>
            <a:ext cx="3898626" cy="1698835"/>
          </a:xfrm>
          <a:prstGeom prst="rect">
            <a:avLst/>
          </a:prstGeom>
          <a:noFill/>
        </p:spPr>
      </p:pic>
      <p:pic>
        <p:nvPicPr>
          <p:cNvPr id="3077" name="Picture 5" descr="C:\CPAS\CDT-3-7\Pictures\C-12 cropped\ED12-0394-028.JPG"/>
          <p:cNvPicPr>
            <a:picLocks noChangeAspect="1" noChangeArrowheads="1"/>
          </p:cNvPicPr>
          <p:nvPr/>
        </p:nvPicPr>
        <p:blipFill>
          <a:blip r:embed="rId4" cstate="print"/>
          <a:srcRect/>
          <a:stretch>
            <a:fillRect/>
          </a:stretch>
        </p:blipFill>
        <p:spPr bwMode="auto">
          <a:xfrm>
            <a:off x="3470276" y="989014"/>
            <a:ext cx="1339850" cy="918702"/>
          </a:xfrm>
          <a:prstGeom prst="rect">
            <a:avLst/>
          </a:prstGeom>
          <a:noFill/>
        </p:spPr>
      </p:pic>
      <p:pic>
        <p:nvPicPr>
          <p:cNvPr id="3079" name="Picture 7" descr="C:\CPAS\CDT-3-7\Pictures\C-12 cropped\ED12-0394-036.JPG"/>
          <p:cNvPicPr>
            <a:picLocks noChangeAspect="1" noChangeArrowheads="1"/>
          </p:cNvPicPr>
          <p:nvPr/>
        </p:nvPicPr>
        <p:blipFill>
          <a:blip r:embed="rId5" cstate="print"/>
          <a:srcRect/>
          <a:stretch>
            <a:fillRect/>
          </a:stretch>
        </p:blipFill>
        <p:spPr bwMode="auto">
          <a:xfrm>
            <a:off x="531815" y="2043114"/>
            <a:ext cx="3735386" cy="837686"/>
          </a:xfrm>
          <a:prstGeom prst="rect">
            <a:avLst/>
          </a:prstGeom>
          <a:noFill/>
        </p:spPr>
      </p:pic>
      <p:pic>
        <p:nvPicPr>
          <p:cNvPr id="3080" name="Picture 8" descr="C:\CPAS\CDT-3-7\Pictures\C-12 cropped\ED12-0394-039.JPG"/>
          <p:cNvPicPr>
            <a:picLocks noChangeAspect="1" noChangeArrowheads="1"/>
          </p:cNvPicPr>
          <p:nvPr/>
        </p:nvPicPr>
        <p:blipFill>
          <a:blip r:embed="rId6" cstate="print"/>
          <a:srcRect/>
          <a:stretch>
            <a:fillRect/>
          </a:stretch>
        </p:blipFill>
        <p:spPr bwMode="auto">
          <a:xfrm>
            <a:off x="4528598" y="2563943"/>
            <a:ext cx="1677026" cy="1400174"/>
          </a:xfrm>
          <a:prstGeom prst="rect">
            <a:avLst/>
          </a:prstGeom>
          <a:noFill/>
        </p:spPr>
      </p:pic>
      <p:pic>
        <p:nvPicPr>
          <p:cNvPr id="3081" name="Picture 9"/>
          <p:cNvPicPr>
            <a:picLocks noChangeAspect="1" noChangeArrowheads="1"/>
          </p:cNvPicPr>
          <p:nvPr/>
        </p:nvPicPr>
        <p:blipFill>
          <a:blip r:embed="rId7" cstate="print"/>
          <a:srcRect/>
          <a:stretch>
            <a:fillRect/>
          </a:stretch>
        </p:blipFill>
        <p:spPr bwMode="auto">
          <a:xfrm>
            <a:off x="6515100" y="2540130"/>
            <a:ext cx="1162050" cy="1803270"/>
          </a:xfrm>
          <a:prstGeom prst="rect">
            <a:avLst/>
          </a:prstGeom>
          <a:noFill/>
          <a:ln w="9525">
            <a:noFill/>
            <a:miter lim="800000"/>
            <a:headEnd/>
            <a:tailEnd/>
          </a:ln>
        </p:spPr>
      </p:pic>
      <p:pic>
        <p:nvPicPr>
          <p:cNvPr id="3082" name="Picture 10"/>
          <p:cNvPicPr>
            <a:picLocks noChangeAspect="1" noChangeArrowheads="1"/>
          </p:cNvPicPr>
          <p:nvPr/>
        </p:nvPicPr>
        <p:blipFill>
          <a:blip r:embed="rId8" cstate="print"/>
          <a:srcRect/>
          <a:stretch>
            <a:fillRect/>
          </a:stretch>
        </p:blipFill>
        <p:spPr bwMode="auto">
          <a:xfrm>
            <a:off x="7859713" y="3916363"/>
            <a:ext cx="997245" cy="1998662"/>
          </a:xfrm>
          <a:prstGeom prst="rect">
            <a:avLst/>
          </a:prstGeom>
          <a:noFill/>
          <a:ln w="9525">
            <a:noFill/>
            <a:miter lim="800000"/>
            <a:headEnd/>
            <a:tailEnd/>
          </a:ln>
        </p:spPr>
      </p:pic>
      <p:pic>
        <p:nvPicPr>
          <p:cNvPr id="3083" name="Picture 11"/>
          <p:cNvPicPr>
            <a:picLocks noChangeAspect="1" noChangeArrowheads="1"/>
          </p:cNvPicPr>
          <p:nvPr/>
        </p:nvPicPr>
        <p:blipFill>
          <a:blip r:embed="rId9" cstate="print"/>
          <a:srcRect/>
          <a:stretch>
            <a:fillRect/>
          </a:stretch>
        </p:blipFill>
        <p:spPr bwMode="auto">
          <a:xfrm>
            <a:off x="5239875" y="4070153"/>
            <a:ext cx="1217682" cy="2387798"/>
          </a:xfrm>
          <a:prstGeom prst="rect">
            <a:avLst/>
          </a:prstGeom>
          <a:noFill/>
          <a:ln w="9525">
            <a:noFill/>
            <a:miter lim="800000"/>
            <a:headEnd/>
            <a:tailEnd/>
          </a:ln>
        </p:spPr>
      </p:pic>
      <p:pic>
        <p:nvPicPr>
          <p:cNvPr id="3084" name="Picture 12"/>
          <p:cNvPicPr>
            <a:picLocks noChangeAspect="1" noChangeArrowheads="1"/>
          </p:cNvPicPr>
          <p:nvPr/>
        </p:nvPicPr>
        <p:blipFill>
          <a:blip r:embed="rId10" cstate="print"/>
          <a:srcRect/>
          <a:stretch>
            <a:fillRect/>
          </a:stretch>
        </p:blipFill>
        <p:spPr bwMode="auto">
          <a:xfrm>
            <a:off x="3257550" y="3200998"/>
            <a:ext cx="957893" cy="3285528"/>
          </a:xfrm>
          <a:prstGeom prst="rect">
            <a:avLst/>
          </a:prstGeom>
          <a:noFill/>
          <a:ln w="9525">
            <a:noFill/>
            <a:miter lim="800000"/>
            <a:headEnd/>
            <a:tailEnd/>
          </a:ln>
        </p:spPr>
      </p:pic>
      <p:pic>
        <p:nvPicPr>
          <p:cNvPr id="3085" name="Picture 13"/>
          <p:cNvPicPr>
            <a:picLocks noChangeAspect="1" noChangeArrowheads="1"/>
          </p:cNvPicPr>
          <p:nvPr/>
        </p:nvPicPr>
        <p:blipFill>
          <a:blip r:embed="rId11" cstate="print"/>
          <a:srcRect/>
          <a:stretch>
            <a:fillRect/>
          </a:stretch>
        </p:blipFill>
        <p:spPr bwMode="auto">
          <a:xfrm>
            <a:off x="620083" y="3470460"/>
            <a:ext cx="2280721" cy="3009901"/>
          </a:xfrm>
          <a:prstGeom prst="rect">
            <a:avLst/>
          </a:prstGeom>
          <a:noFill/>
          <a:ln w="9525">
            <a:noFill/>
            <a:miter lim="800000"/>
            <a:headEnd/>
            <a:tailEnd/>
          </a:ln>
        </p:spPr>
      </p:pic>
      <p:sp>
        <p:nvSpPr>
          <p:cNvPr id="25" name="Text Box 14"/>
          <p:cNvSpPr txBox="1">
            <a:spLocks noChangeArrowheads="1"/>
          </p:cNvSpPr>
          <p:nvPr/>
        </p:nvSpPr>
        <p:spPr bwMode="auto">
          <a:xfrm>
            <a:off x="5308600" y="695550"/>
            <a:ext cx="2019300" cy="646331"/>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a:solidFill>
                  <a:srgbClr val="000000"/>
                </a:solidFill>
              </a:rPr>
              <a:t>Extraction from </a:t>
            </a:r>
            <a:r>
              <a:rPr lang="en-US" sz="1200" b="1" dirty="0" smtClean="0">
                <a:solidFill>
                  <a:srgbClr val="000000"/>
                </a:solidFill>
              </a:rPr>
              <a:t>C-17 at 25,000 </a:t>
            </a:r>
            <a:r>
              <a:rPr lang="en-US" sz="1200" b="1" dirty="0">
                <a:solidFill>
                  <a:srgbClr val="000000"/>
                </a:solidFill>
              </a:rPr>
              <a:t>ft </a:t>
            </a:r>
            <a:r>
              <a:rPr lang="en-US" sz="1200" b="1" dirty="0" smtClean="0">
                <a:solidFill>
                  <a:srgbClr val="000000"/>
                </a:solidFill>
              </a:rPr>
              <a:t>with </a:t>
            </a:r>
            <a:r>
              <a:rPr lang="en-US" sz="1200" b="1" dirty="0">
                <a:solidFill>
                  <a:srgbClr val="000000"/>
                </a:solidFill>
              </a:rPr>
              <a:t>two 28 ft Extraction Parachutes</a:t>
            </a:r>
            <a:endParaRPr lang="en-US" sz="1000" b="1" dirty="0">
              <a:solidFill>
                <a:srgbClr val="000000"/>
              </a:solidFill>
            </a:endParaRPr>
          </a:p>
        </p:txBody>
      </p:sp>
      <p:sp>
        <p:nvSpPr>
          <p:cNvPr id="27" name="Text Box 14"/>
          <p:cNvSpPr txBox="1">
            <a:spLocks noChangeArrowheads="1"/>
          </p:cNvSpPr>
          <p:nvPr/>
        </p:nvSpPr>
        <p:spPr bwMode="auto">
          <a:xfrm>
            <a:off x="1371600" y="781274"/>
            <a:ext cx="2019300" cy="461665"/>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Smart Separation after Ramp Clear</a:t>
            </a:r>
            <a:endParaRPr lang="en-US" sz="1000" b="1" dirty="0">
              <a:solidFill>
                <a:srgbClr val="000000"/>
              </a:solidFill>
            </a:endParaRPr>
          </a:p>
        </p:txBody>
      </p:sp>
      <p:sp>
        <p:nvSpPr>
          <p:cNvPr id="28" name="Text Box 14"/>
          <p:cNvSpPr txBox="1">
            <a:spLocks noChangeArrowheads="1"/>
          </p:cNvSpPr>
          <p:nvPr/>
        </p:nvSpPr>
        <p:spPr bwMode="auto">
          <a:xfrm>
            <a:off x="1104900" y="2610074"/>
            <a:ext cx="2409825" cy="461665"/>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Two </a:t>
            </a:r>
            <a:r>
              <a:rPr lang="en-US" sz="1200" b="1" dirty="0" smtClean="0">
                <a:solidFill>
                  <a:srgbClr val="000000"/>
                </a:solidFill>
              </a:rPr>
              <a:t>full-open </a:t>
            </a:r>
            <a:r>
              <a:rPr lang="en-US" sz="1200" b="1" dirty="0" smtClean="0">
                <a:solidFill>
                  <a:srgbClr val="000000"/>
                </a:solidFill>
              </a:rPr>
              <a:t>Gen II Drogues as Programmers deployed</a:t>
            </a:r>
            <a:endParaRPr lang="en-US" sz="1000" b="1" dirty="0">
              <a:solidFill>
                <a:srgbClr val="000000"/>
              </a:solidFill>
            </a:endParaRPr>
          </a:p>
        </p:txBody>
      </p:sp>
      <p:sp>
        <p:nvSpPr>
          <p:cNvPr id="29" name="Text Box 14"/>
          <p:cNvSpPr txBox="1">
            <a:spLocks noChangeArrowheads="1"/>
          </p:cNvSpPr>
          <p:nvPr/>
        </p:nvSpPr>
        <p:spPr bwMode="auto">
          <a:xfrm>
            <a:off x="7315200" y="2667000"/>
            <a:ext cx="1658470" cy="461665"/>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ts val="0"/>
              </a:spcBef>
              <a:spcAft>
                <a:spcPct val="0"/>
              </a:spcAft>
            </a:pPr>
            <a:r>
              <a:rPr lang="en-US" sz="1200" b="1" dirty="0" smtClean="0">
                <a:solidFill>
                  <a:srgbClr val="000000"/>
                </a:solidFill>
              </a:rPr>
              <a:t>Programmer </a:t>
            </a:r>
            <a:r>
              <a:rPr lang="en-US" sz="1200" b="1" dirty="0" smtClean="0">
                <a:solidFill>
                  <a:srgbClr val="000000"/>
                </a:solidFill>
              </a:rPr>
              <a:t>cut </a:t>
            </a:r>
          </a:p>
          <a:p>
            <a:pPr algn="ctr" fontAlgn="base">
              <a:spcBef>
                <a:spcPts val="0"/>
              </a:spcBef>
              <a:spcAft>
                <a:spcPct val="0"/>
              </a:spcAft>
            </a:pPr>
            <a:r>
              <a:rPr lang="en-US" sz="1200" b="1" dirty="0" smtClean="0">
                <a:solidFill>
                  <a:srgbClr val="000000"/>
                </a:solidFill>
              </a:rPr>
              <a:t>One </a:t>
            </a:r>
            <a:r>
              <a:rPr lang="en-US" sz="1200" b="1" dirty="0" smtClean="0">
                <a:solidFill>
                  <a:srgbClr val="000000"/>
                </a:solidFill>
              </a:rPr>
              <a:t>Drogue deployed</a:t>
            </a:r>
            <a:endParaRPr lang="en-US" sz="1000" b="1" dirty="0">
              <a:solidFill>
                <a:srgbClr val="000000"/>
              </a:solidFill>
            </a:endParaRPr>
          </a:p>
        </p:txBody>
      </p:sp>
      <p:sp>
        <p:nvSpPr>
          <p:cNvPr id="30" name="Text Box 14"/>
          <p:cNvSpPr txBox="1">
            <a:spLocks noChangeArrowheads="1"/>
          </p:cNvSpPr>
          <p:nvPr/>
        </p:nvSpPr>
        <p:spPr bwMode="auto">
          <a:xfrm>
            <a:off x="6248400" y="5943600"/>
            <a:ext cx="1447799" cy="461665"/>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Smart Drogue Release using SDR</a:t>
            </a:r>
            <a:endParaRPr lang="en-US" sz="1000" b="1" dirty="0">
              <a:solidFill>
                <a:srgbClr val="000000"/>
              </a:solidFill>
            </a:endParaRPr>
          </a:p>
        </p:txBody>
      </p:sp>
      <p:sp>
        <p:nvSpPr>
          <p:cNvPr id="31" name="Text Box 14"/>
          <p:cNvSpPr txBox="1">
            <a:spLocks noChangeArrowheads="1"/>
          </p:cNvSpPr>
          <p:nvPr/>
        </p:nvSpPr>
        <p:spPr bwMode="auto">
          <a:xfrm>
            <a:off x="3950636" y="5532568"/>
            <a:ext cx="1123388" cy="830997"/>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3 Pilots lift 3 Mains with nominal reefing</a:t>
            </a:r>
            <a:endParaRPr lang="en-US" sz="1000" b="1" dirty="0">
              <a:solidFill>
                <a:srgbClr val="000000"/>
              </a:solidFill>
            </a:endParaRPr>
          </a:p>
        </p:txBody>
      </p:sp>
      <p:sp>
        <p:nvSpPr>
          <p:cNvPr id="32" name="Text Box 14"/>
          <p:cNvSpPr txBox="1">
            <a:spLocks noChangeArrowheads="1"/>
          </p:cNvSpPr>
          <p:nvPr/>
        </p:nvSpPr>
        <p:spPr bwMode="auto">
          <a:xfrm>
            <a:off x="685800" y="5862935"/>
            <a:ext cx="997883" cy="461665"/>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PTV Touchdown</a:t>
            </a:r>
            <a:endParaRPr lang="en-US" sz="1000" b="1" dirty="0">
              <a:solidFill>
                <a:srgbClr val="000000"/>
              </a:solidFill>
            </a:endParaRPr>
          </a:p>
        </p:txBody>
      </p:sp>
      <p:sp>
        <p:nvSpPr>
          <p:cNvPr id="22" name="Rectangle 21"/>
          <p:cNvSpPr/>
          <p:nvPr/>
        </p:nvSpPr>
        <p:spPr>
          <a:xfrm>
            <a:off x="4343400" y="3545017"/>
            <a:ext cx="1143000"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dirty="0" smtClean="0">
                <a:solidFill>
                  <a:srgbClr val="000000"/>
                </a:solidFill>
              </a:rPr>
              <a:t>Programmers Inflated</a:t>
            </a:r>
            <a:endParaRPr lang="en-US" sz="1200" b="1" dirty="0">
              <a:solidFill>
                <a:srgbClr val="000000"/>
              </a:solidFill>
            </a:endParaRPr>
          </a:p>
        </p:txBody>
      </p:sp>
      <p:sp>
        <p:nvSpPr>
          <p:cNvPr id="23" name="Rectangle 22"/>
          <p:cNvSpPr/>
          <p:nvPr/>
        </p:nvSpPr>
        <p:spPr>
          <a:xfrm>
            <a:off x="7391400" y="4495800"/>
            <a:ext cx="765327" cy="461665"/>
          </a:xfrm>
          <a:prstGeom prst="rect">
            <a:avLst/>
          </a:prstGeom>
          <a:solidFill>
            <a:schemeClr val="bg1"/>
          </a:solidFill>
          <a:ln>
            <a:solidFill>
              <a:schemeClr val="tx1"/>
            </a:solidFill>
          </a:ln>
        </p:spPr>
        <p:txBody>
          <a:bodyPr wrap="square">
            <a:spAutoFit/>
          </a:bodyPr>
          <a:lstStyle/>
          <a:p>
            <a:pPr algn="ctr" fontAlgn="auto">
              <a:spcBef>
                <a:spcPts val="0"/>
              </a:spcBef>
              <a:spcAft>
                <a:spcPts val="0"/>
              </a:spcAft>
              <a:defRPr/>
            </a:pPr>
            <a:r>
              <a:rPr lang="en-US" sz="1200" b="1" dirty="0" smtClean="0">
                <a:solidFill>
                  <a:srgbClr val="000000"/>
                </a:solidFill>
              </a:rPr>
              <a:t>Drogue Inflated</a:t>
            </a:r>
            <a:endParaRPr lang="en-US" sz="1200" b="1" dirty="0">
              <a:solidFill>
                <a:srgbClr val="0000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Parachute analysis</a:t>
            </a:r>
            <a:endParaRPr lang="en-US" dirty="0"/>
          </a:p>
        </p:txBody>
      </p:sp>
      <p:sp>
        <p:nvSpPr>
          <p:cNvPr id="3" name="Text Placeholder 2"/>
          <p:cNvSpPr>
            <a:spLocks noGrp="1"/>
          </p:cNvSpPr>
          <p:nvPr>
            <p:ph type="body" idx="1"/>
          </p:nvPr>
        </p:nvSpPr>
        <p:spPr/>
        <p:txBody>
          <a:bodyPr/>
          <a:lstStyle/>
          <a:p>
            <a:r>
              <a:rPr lang="en-US" dirty="0" smtClean="0"/>
              <a:t>Simulations</a:t>
            </a:r>
          </a:p>
          <a:p>
            <a:r>
              <a:rPr lang="en-US" dirty="0" smtClean="0">
                <a:solidFill>
                  <a:schemeClr val="bg1">
                    <a:lumMod val="75000"/>
                  </a:schemeClr>
                </a:solidFill>
              </a:rPr>
              <a:t>Preflight Analysis</a:t>
            </a:r>
          </a:p>
          <a:p>
            <a:r>
              <a:rPr lang="en-US" dirty="0" smtClean="0">
                <a:solidFill>
                  <a:schemeClr val="bg1">
                    <a:lumMod val="75000"/>
                  </a:schemeClr>
                </a:solidFill>
              </a:rPr>
              <a:t>Post-Flight Analysis</a:t>
            </a:r>
            <a:endParaRPr lang="en-US" dirty="0">
              <a:solidFill>
                <a:schemeClr val="bg1">
                  <a:lumMod val="75000"/>
                </a:schemeClr>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21</a:t>
            </a:fld>
            <a:endParaRPr lang="en-US"/>
          </a:p>
        </p:txBody>
      </p:sp>
    </p:spTree>
    <p:extLst>
      <p:ext uri="{BB962C8B-B14F-4D97-AF65-F5344CB8AC3E}">
        <p14:creationId xmlns="" xmlns:p14="http://schemas.microsoft.com/office/powerpoint/2010/main" val="3623876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Tools</a:t>
            </a:r>
            <a:endParaRPr lang="en-US" dirty="0"/>
          </a:p>
        </p:txBody>
      </p:sp>
      <p:sp>
        <p:nvSpPr>
          <p:cNvPr id="3" name="Content Placeholder 2"/>
          <p:cNvSpPr>
            <a:spLocks noGrp="1"/>
          </p:cNvSpPr>
          <p:nvPr>
            <p:ph idx="1"/>
          </p:nvPr>
        </p:nvSpPr>
        <p:spPr/>
        <p:txBody>
          <a:bodyPr/>
          <a:lstStyle/>
          <a:p>
            <a:r>
              <a:rPr lang="en-US" sz="2200" dirty="0" smtClean="0"/>
              <a:t>CPAS uses numerous simulation tools for preflight predictions, mission support, and post-flight data analysis and reconstructions</a:t>
            </a:r>
          </a:p>
          <a:p>
            <a:pPr lvl="1"/>
            <a:r>
              <a:rPr lang="en-US" dirty="0" smtClean="0"/>
              <a:t>Determine configuration design</a:t>
            </a:r>
          </a:p>
          <a:p>
            <a:pPr lvl="1"/>
            <a:r>
              <a:rPr lang="en-US" dirty="0" smtClean="0"/>
              <a:t>Ensure safety of test and personnel</a:t>
            </a:r>
          </a:p>
          <a:p>
            <a:pPr lvl="1"/>
            <a:r>
              <a:rPr lang="en-US" dirty="0" smtClean="0"/>
              <a:t>Assess test objectives and solve unexpected test results</a:t>
            </a:r>
          </a:p>
          <a:p>
            <a:pPr lvl="1"/>
            <a:r>
              <a:rPr lang="en-US" dirty="0" smtClean="0"/>
              <a:t>Parachute model development</a:t>
            </a:r>
          </a:p>
          <a:p>
            <a:r>
              <a:rPr lang="en-US" sz="2200" dirty="0" smtClean="0"/>
              <a:t>Tools have evolved from low fidelity spread sheets to high fidelity independent parachute simulations</a:t>
            </a:r>
          </a:p>
          <a:p>
            <a:r>
              <a:rPr lang="en-US" sz="2200" dirty="0" smtClean="0"/>
              <a:t>End-to-end trajectories currently require use of multiple simulations</a:t>
            </a:r>
          </a:p>
          <a:p>
            <a:pPr lvl="1"/>
            <a:r>
              <a:rPr lang="en-US" dirty="0" smtClean="0"/>
              <a:t>Desired to consolidate number of simulations</a:t>
            </a:r>
          </a:p>
          <a:p>
            <a:r>
              <a:rPr lang="en-US" sz="2200" dirty="0" smtClean="0"/>
              <a:t>Many of the simulations are developed and maintained by NASA JSC EG</a:t>
            </a:r>
          </a:p>
          <a:p>
            <a:r>
              <a:rPr lang="en-US" sz="2200" dirty="0" smtClean="0"/>
              <a:t>Support and processing tools developed and maintained by ESCG</a:t>
            </a:r>
            <a:endParaRPr lang="en-US" sz="2200"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Simulation &amp; Analysis Tools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23</a:t>
            </a:fld>
            <a:endParaRPr lang="en-US"/>
          </a:p>
        </p:txBody>
      </p:sp>
      <p:sp>
        <p:nvSpPr>
          <p:cNvPr id="11" name="TextBox 10"/>
          <p:cNvSpPr txBox="1"/>
          <p:nvPr/>
        </p:nvSpPr>
        <p:spPr>
          <a:xfrm>
            <a:off x="2362200" y="6138802"/>
            <a:ext cx="914400" cy="400110"/>
          </a:xfrm>
          <a:prstGeom prst="rect">
            <a:avLst/>
          </a:prstGeom>
          <a:noFill/>
        </p:spPr>
        <p:txBody>
          <a:bodyPr wrap="square" rtlCol="0">
            <a:spAutoFit/>
          </a:bodyPr>
          <a:lstStyle/>
          <a:p>
            <a:pPr algn="ctr"/>
            <a:r>
              <a:rPr lang="en-US" sz="2000" b="1" dirty="0" smtClean="0">
                <a:solidFill>
                  <a:schemeClr val="tx1"/>
                </a:solidFill>
                <a:latin typeface="+mn-lt"/>
              </a:rPr>
              <a:t>Gen I</a:t>
            </a:r>
            <a:endParaRPr lang="en-US" sz="2000" b="1" dirty="0">
              <a:solidFill>
                <a:schemeClr val="tx1"/>
              </a:solidFill>
              <a:latin typeface="+mn-lt"/>
            </a:endParaRPr>
          </a:p>
        </p:txBody>
      </p:sp>
      <p:cxnSp>
        <p:nvCxnSpPr>
          <p:cNvPr id="14" name="Straight Connector 13"/>
          <p:cNvCxnSpPr/>
          <p:nvPr/>
        </p:nvCxnSpPr>
        <p:spPr bwMode="auto">
          <a:xfrm rot="5400000" flipH="1" flipV="1">
            <a:off x="1190624" y="6324253"/>
            <a:ext cx="3048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19" name="Straight Arrow Connector 18"/>
          <p:cNvCxnSpPr/>
          <p:nvPr/>
        </p:nvCxnSpPr>
        <p:spPr bwMode="auto">
          <a:xfrm flipH="1">
            <a:off x="1354042" y="6334350"/>
            <a:ext cx="1084358"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21" name="Straight Arrow Connector 20"/>
          <p:cNvCxnSpPr/>
          <p:nvPr/>
        </p:nvCxnSpPr>
        <p:spPr bwMode="auto">
          <a:xfrm>
            <a:off x="3167063" y="6333779"/>
            <a:ext cx="1077277"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graphicFrame>
        <p:nvGraphicFramePr>
          <p:cNvPr id="20" name="Table 19"/>
          <p:cNvGraphicFramePr>
            <a:graphicFrameLocks noGrp="1"/>
          </p:cNvGraphicFramePr>
          <p:nvPr/>
        </p:nvGraphicFramePr>
        <p:xfrm>
          <a:off x="368808" y="704845"/>
          <a:ext cx="8762999" cy="5503466"/>
        </p:xfrm>
        <a:graphic>
          <a:graphicData uri="http://schemas.openxmlformats.org/drawingml/2006/table">
            <a:tbl>
              <a:tblPr/>
              <a:tblGrid>
                <a:gridCol w="971703"/>
                <a:gridCol w="973912"/>
                <a:gridCol w="973912"/>
                <a:gridCol w="973912"/>
                <a:gridCol w="973912"/>
                <a:gridCol w="973912"/>
                <a:gridCol w="973912"/>
                <a:gridCol w="973912"/>
                <a:gridCol w="973912"/>
              </a:tblGrid>
              <a:tr h="170474">
                <a:tc>
                  <a:txBody>
                    <a:bodyPr/>
                    <a:lstStyle/>
                    <a:p>
                      <a:pPr algn="ctr" fontAlgn="ctr"/>
                      <a:r>
                        <a:rPr lang="en-US" sz="1800" b="1" i="0" u="none" strike="noStrike" dirty="0">
                          <a:solidFill>
                            <a:srgbClr val="FFFFFF"/>
                          </a:solidFill>
                          <a:latin typeface="Calibri"/>
                        </a:rPr>
                        <a:t>Time </a:t>
                      </a:r>
                    </a:p>
                  </a:txBody>
                  <a:tcPr marL="4403" marR="4403" marT="4403" marB="0" anchor="ctr">
                    <a:lnL w="12700" cap="flat" cmpd="sng" algn="ctr">
                      <a:solidFill>
                        <a:srgbClr val="000000"/>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ctr" fontAlgn="ctr"/>
                      <a:r>
                        <a:rPr lang="en-US" sz="1800" b="0" i="0" u="none" strike="noStrike">
                          <a:solidFill>
                            <a:srgbClr val="FFFFFF"/>
                          </a:solidFill>
                          <a:latin typeface="Calibri"/>
                        </a:rPr>
                        <a:t>2006</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a:solidFill>
                            <a:srgbClr val="FFFFFF"/>
                          </a:solidFill>
                          <a:latin typeface="Calibri"/>
                        </a:rPr>
                        <a:t>2007</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a:solidFill>
                            <a:srgbClr val="FFFFFF"/>
                          </a:solidFill>
                          <a:latin typeface="Calibri"/>
                        </a:rPr>
                        <a:t>2008</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a:solidFill>
                            <a:srgbClr val="FFFFFF"/>
                          </a:solidFill>
                          <a:latin typeface="Calibri"/>
                        </a:rPr>
                        <a:t>2009</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a:solidFill>
                            <a:srgbClr val="FFFFFF"/>
                          </a:solidFill>
                          <a:latin typeface="Calibri"/>
                        </a:rPr>
                        <a:t>2010</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a:solidFill>
                            <a:srgbClr val="FFFFFF"/>
                          </a:solidFill>
                          <a:latin typeface="Calibri"/>
                        </a:rPr>
                        <a:t>2011</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a:solidFill>
                            <a:srgbClr val="FFFFFF"/>
                          </a:solidFill>
                          <a:latin typeface="Calibri"/>
                        </a:rPr>
                        <a:t>2012</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1800" b="0" i="0" u="none" strike="noStrike" dirty="0">
                          <a:solidFill>
                            <a:srgbClr val="FFFFFF"/>
                          </a:solidFill>
                          <a:latin typeface="Calibri"/>
                        </a:rPr>
                        <a:t>2013</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r>
              <a:tr h="105226">
                <a:tc>
                  <a:txBody>
                    <a:bodyPr/>
                    <a:lstStyle/>
                    <a:p>
                      <a:pPr algn="ctr" fontAlgn="ctr"/>
                      <a:r>
                        <a:rPr lang="en-US" sz="1050" b="1" i="0" u="none" strike="noStrike" dirty="0">
                          <a:solidFill>
                            <a:srgbClr val="FFFFFF"/>
                          </a:solidFill>
                          <a:latin typeface="Calibri"/>
                        </a:rPr>
                        <a:t> </a:t>
                      </a:r>
                    </a:p>
                  </a:txBody>
                  <a:tcPr marL="4403" marR="4403" marT="4403" marB="0" anchor="ctr">
                    <a:lnL>
                      <a:noFill/>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0" i="0" u="none" strike="noStrike" dirty="0">
                          <a:solidFill>
                            <a:srgbClr val="FFFFFF"/>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3007">
                <a:tc rowSpan="10">
                  <a:txBody>
                    <a:bodyPr/>
                    <a:lstStyle/>
                    <a:p>
                      <a:pPr algn="ctr" fontAlgn="ctr"/>
                      <a:r>
                        <a:rPr lang="en-US" sz="1800" b="1" i="0" u="none" strike="noStrike" dirty="0">
                          <a:solidFill>
                            <a:srgbClr val="FFFFFF"/>
                          </a:solidFill>
                          <a:latin typeface="Calibri"/>
                        </a:rPr>
                        <a:t>Preflight Predictions </a:t>
                      </a:r>
                    </a:p>
                  </a:txBody>
                  <a:tcPr marL="4403" marR="4403" marT="4403" marB="0" vert="vert270" anchor="ctr">
                    <a:lnL w="12700" cap="flat" cmpd="sng" algn="ctr">
                      <a:solidFill>
                        <a:srgbClr val="000000"/>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l" fontAlgn="ctr"/>
                      <a:r>
                        <a:rPr lang="en-US" sz="1100" b="1" i="0" u="none" strike="noStrike" dirty="0">
                          <a:solidFill>
                            <a:srgbClr val="000000"/>
                          </a:solidFill>
                          <a:latin typeface="Calibri"/>
                        </a:rPr>
                        <a:t>DSSA</a:t>
                      </a:r>
                      <a:r>
                        <a:rPr lang="en-US" sz="900" b="0" i="0" u="none" strike="noStrike" dirty="0">
                          <a:solidFill>
                            <a:srgbClr val="000000"/>
                          </a:solidFill>
                          <a:latin typeface="Calibri"/>
                        </a:rPr>
                        <a:t> v.Beta_5a, v.Beta_5b4, v.Beta_5b5</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a:txBody>
                    <a:bodyPr/>
                    <a:lstStyle/>
                    <a:p>
                      <a:pPr algn="l" fontAlgn="ctr"/>
                      <a:r>
                        <a:rPr lang="en-US" sz="900" b="0" i="0" u="none" strike="noStrike" dirty="0">
                          <a:solidFill>
                            <a:srgbClr val="000000"/>
                          </a:solidFill>
                          <a:latin typeface="Calibri"/>
                        </a:rPr>
                        <a:t>v.Beta_8e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a:txBody>
                    <a:bodyPr/>
                    <a:lstStyle/>
                    <a:p>
                      <a:pPr algn="l" fontAlgn="ctr"/>
                      <a:r>
                        <a:rPr lang="en-US" sz="900" b="0" i="0" u="none" strike="noStrike" dirty="0">
                          <a:solidFill>
                            <a:srgbClr val="000000"/>
                          </a:solidFill>
                          <a:latin typeface="Calibri"/>
                        </a:rPr>
                        <a:t>v.Beta_8f1</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a:txBody>
                    <a:bodyPr/>
                    <a:lstStyle/>
                    <a:p>
                      <a:pPr algn="l" fontAlgn="ctr"/>
                      <a:r>
                        <a:rPr lang="en-US" sz="900" b="0" i="0" u="none" strike="noStrike" dirty="0">
                          <a:solidFill>
                            <a:srgbClr val="000000"/>
                          </a:solidFill>
                          <a:latin typeface="Calibri"/>
                        </a:rPr>
                        <a:t>v.Beta_8f3, v.Beta_8f5</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rowSpan="2">
                  <a:txBody>
                    <a:bodyPr/>
                    <a:lstStyle/>
                    <a:p>
                      <a:pPr algn="l" fontAlgn="ctr"/>
                      <a:r>
                        <a:rPr lang="en-US" sz="900" b="0" i="0" u="none" strike="noStrike" dirty="0">
                          <a:solidFill>
                            <a:srgbClr val="000000"/>
                          </a:solidFill>
                          <a:latin typeface="Calibri"/>
                        </a:rPr>
                        <a:t>v.Beta_8g, v.Beta_8g1</a:t>
                      </a:r>
                    </a:p>
                    <a:p>
                      <a:pPr algn="l" fontAlgn="ctr"/>
                      <a:r>
                        <a:rPr lang="en-US" sz="900" b="0" i="0" u="none" strike="noStrike" dirty="0">
                          <a:solidFill>
                            <a:srgbClr val="000000"/>
                          </a:solidFill>
                          <a:latin typeface="Calibri"/>
                        </a:rPr>
                        <a:t>Monte Carlo capability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rowSpan="2">
                  <a:txBody>
                    <a:bodyPr/>
                    <a:lstStyle/>
                    <a:p>
                      <a:pPr algn="l" fontAlgn="ctr"/>
                      <a:r>
                        <a:rPr lang="en-US" sz="900" b="0" i="0" u="none" strike="noStrike" dirty="0">
                          <a:solidFill>
                            <a:srgbClr val="000000"/>
                          </a:solidFill>
                          <a:latin typeface="Calibri"/>
                        </a:rPr>
                        <a:t>v.Beta_8g2 through v.Beta_8g5a</a:t>
                      </a:r>
                    </a:p>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rowSpan="2">
                  <a:txBody>
                    <a:bodyPr/>
                    <a:lstStyle/>
                    <a:p>
                      <a:pPr algn="l" fontAlgn="ctr"/>
                      <a:r>
                        <a:rPr lang="en-US" sz="900" b="0" i="0" u="none" strike="noStrike" dirty="0">
                          <a:solidFill>
                            <a:srgbClr val="000000"/>
                          </a:solidFill>
                          <a:latin typeface="Calibri"/>
                        </a:rPr>
                        <a:t>v.Beta_8g6 through v.Beta_8h1</a:t>
                      </a:r>
                    </a:p>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rowSpan="2">
                  <a:txBody>
                    <a:bodyPr/>
                    <a:lstStyle/>
                    <a:p>
                      <a:pPr algn="l" fontAlgn="ctr"/>
                      <a:r>
                        <a:rPr lang="en-US" sz="900" b="0" i="0" u="none" strike="noStrike" dirty="0">
                          <a:solidFill>
                            <a:srgbClr val="000000"/>
                          </a:solidFill>
                          <a:latin typeface="Calibri"/>
                        </a:rPr>
                        <a:t>v.Beta_8h1</a:t>
                      </a:r>
                    </a:p>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r>
              <a:tr h="170474">
                <a:tc vMerge="1">
                  <a:txBody>
                    <a:bodyPr/>
                    <a:lstStyle/>
                    <a:p>
                      <a:endParaRPr lang="en-US"/>
                    </a:p>
                  </a:txBody>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vMerge="1">
                  <a:txBody>
                    <a:bodyPr/>
                    <a:lstStyle/>
                    <a:p>
                      <a:pPr algn="l" fontAlgn="ctr"/>
                      <a:endParaRPr lang="en-US" sz="900" b="0" i="0" u="none" strike="noStrike" dirty="0">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r>
              <a:tr h="105226">
                <a:tc vMerge="1">
                  <a:txBody>
                    <a:bodyPr/>
                    <a:lstStyle/>
                    <a:p>
                      <a:endParaRPr lang="en-US"/>
                    </a:p>
                  </a:txBody>
                  <a:tcPr/>
                </a:tc>
                <a:tc>
                  <a:txBody>
                    <a:bodyPr/>
                    <a:lstStyle/>
                    <a:p>
                      <a:pPr algn="l" fontAlgn="ctr"/>
                      <a:r>
                        <a:rPr lang="en-US" sz="1100" b="1" i="0" u="none" strike="noStrike" dirty="0">
                          <a:solidFill>
                            <a:srgbClr val="000000"/>
                          </a:solidFill>
                          <a:latin typeface="Calibri"/>
                        </a:rPr>
                        <a:t>DTV-</a:t>
                      </a:r>
                      <a:r>
                        <a:rPr lang="en-US" sz="1100" b="1" i="0" u="none" strike="noStrike" dirty="0" err="1">
                          <a:solidFill>
                            <a:srgbClr val="000000"/>
                          </a:solidFill>
                          <a:latin typeface="Calibri"/>
                        </a:rPr>
                        <a:t>Sim</a:t>
                      </a:r>
                      <a:r>
                        <a:rPr lang="en-US" sz="1050" b="1" i="0" u="none" strike="noStrike" dirty="0">
                          <a:solidFill>
                            <a:srgbClr val="000000"/>
                          </a:solidFill>
                          <a:latin typeface="Calibri"/>
                        </a:rPr>
                        <a:t> </a:t>
                      </a:r>
                      <a:r>
                        <a:rPr lang="en-US" sz="900" b="0" i="0" u="none" strike="noStrike" dirty="0">
                          <a:solidFill>
                            <a:srgbClr val="000000"/>
                          </a:solidFill>
                          <a:latin typeface="Calibri"/>
                        </a:rPr>
                        <a:t>v.14</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v.15</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v.16</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v.17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r>
              <a:tr h="170474">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dirty="0">
                          <a:solidFill>
                            <a:srgbClr val="000000"/>
                          </a:solidFill>
                          <a:latin typeface="Calibri"/>
                        </a:rPr>
                        <a:t>Monte Carlo capability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1100" b="1" i="0" u="none" strike="noStrike" dirty="0">
                          <a:solidFill>
                            <a:srgbClr val="000000"/>
                          </a:solidFill>
                          <a:latin typeface="Calibri"/>
                        </a:rPr>
                        <a:t>Pallet </a:t>
                      </a:r>
                      <a:r>
                        <a:rPr lang="en-US" sz="1100" b="1" i="0" u="none" strike="noStrike" dirty="0" err="1">
                          <a:solidFill>
                            <a:srgbClr val="000000"/>
                          </a:solidFill>
                          <a:latin typeface="Calibri"/>
                        </a:rPr>
                        <a:t>Sim</a:t>
                      </a:r>
                      <a:r>
                        <a:rPr lang="en-US" sz="1100" b="1"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E5E0EC"/>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r>
              <a:tr h="207759">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1100" b="1" i="0" u="none" strike="noStrike" dirty="0">
                          <a:solidFill>
                            <a:srgbClr val="000000"/>
                          </a:solidFill>
                          <a:latin typeface="Calibri"/>
                        </a:rPr>
                        <a:t>CAP </a:t>
                      </a:r>
                      <a:r>
                        <a:rPr lang="en-US" sz="1100" b="1" i="0" u="none" strike="noStrike" dirty="0" err="1">
                          <a:solidFill>
                            <a:srgbClr val="000000"/>
                          </a:solidFill>
                          <a:latin typeface="Calibri"/>
                        </a:rPr>
                        <a:t>Sim</a:t>
                      </a:r>
                      <a:r>
                        <a:rPr lang="en-US" sz="1100" b="1"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6350" cap="flat" cmpd="sng" algn="ctr">
                      <a:solidFill>
                        <a:schemeClr val="tx1"/>
                      </a:solidFill>
                      <a:prstDash val="dot"/>
                      <a:round/>
                      <a:headEnd type="none" w="med" len="med"/>
                      <a:tailEnd type="none" w="med" len="med"/>
                    </a:lnB>
                  </a:tcPr>
                </a:tc>
                <a:tc>
                  <a:txBody>
                    <a:bodyPr/>
                    <a:lstStyle/>
                    <a:p>
                      <a:pPr algn="l" fontAlgn="ctr"/>
                      <a:r>
                        <a:rPr lang="en-US" sz="1100" b="1" i="0" u="none" strike="noStrike">
                          <a:solidFill>
                            <a:srgbClr val="000000"/>
                          </a:solidFill>
                          <a:latin typeface="Calibri"/>
                        </a:rPr>
                        <a:t>Separation Simulation</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c>
                  <a:txBody>
                    <a:bodyPr/>
                    <a:lstStyle/>
                    <a:p>
                      <a:pPr algn="l" fontAlgn="ctr"/>
                      <a:r>
                        <a:rPr lang="en-US" sz="1100" b="1"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c>
                  <a:txBody>
                    <a:bodyPr/>
                    <a:lstStyle/>
                    <a:p>
                      <a:pPr algn="l" fontAlgn="ctr"/>
                      <a:r>
                        <a:rPr lang="en-US" sz="1100" b="1"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1100" b="1" i="0" u="none" strike="noStrike" dirty="0">
                          <a:solidFill>
                            <a:srgbClr val="000000"/>
                          </a:solidFill>
                          <a:latin typeface="Calibri"/>
                        </a:rPr>
                        <a:t>DSS</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rowSpan="2">
                  <a:txBody>
                    <a:bodyPr/>
                    <a:lstStyle/>
                    <a:p>
                      <a:pPr algn="l" fontAlgn="t"/>
                      <a:r>
                        <a:rPr lang="en-US" sz="900" b="0" i="0" u="none" strike="noStrike" dirty="0">
                          <a:solidFill>
                            <a:srgbClr val="000000"/>
                          </a:solidFill>
                          <a:latin typeface="Calibri"/>
                        </a:rPr>
                        <a:t>Monte Carlo capability</a:t>
                      </a:r>
                    </a:p>
                  </a:txBody>
                  <a:tcPr marL="4403" marR="4403" marT="4403" marB="0">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rowSpan="2">
                  <a:txBody>
                    <a:bodyPr/>
                    <a:lstStyle/>
                    <a:p>
                      <a:pPr algn="l" fontAlgn="ctr"/>
                      <a:r>
                        <a:rPr lang="en-US" sz="900" b="0" i="0" u="none" strike="noStrike">
                          <a:solidFill>
                            <a:srgbClr val="000000"/>
                          </a:solidFill>
                          <a:latin typeface="Calibri"/>
                        </a:rPr>
                        <a:t> </a:t>
                      </a:r>
                    </a:p>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rowSpan="2">
                  <a:txBody>
                    <a:bodyPr/>
                    <a:lstStyle/>
                    <a:p>
                      <a:pPr algn="l" fontAlgn="ctr"/>
                      <a:r>
                        <a:rPr lang="en-US" sz="900" b="0" i="0" u="none" strike="noStrike">
                          <a:solidFill>
                            <a:srgbClr val="000000"/>
                          </a:solidFill>
                          <a:latin typeface="Calibri"/>
                        </a:rPr>
                        <a:t> </a:t>
                      </a:r>
                    </a:p>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rowSpan="2">
                  <a:txBody>
                    <a:bodyPr/>
                    <a:lstStyle/>
                    <a:p>
                      <a:pPr algn="l" fontAlgn="ctr"/>
                      <a:r>
                        <a:rPr lang="en-US" sz="900" b="0" i="0" u="none" strike="noStrike">
                          <a:solidFill>
                            <a:srgbClr val="000000"/>
                          </a:solidFill>
                          <a:latin typeface="Calibri"/>
                        </a:rPr>
                        <a:t> </a:t>
                      </a:r>
                    </a:p>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rowSpan="2">
                  <a:txBody>
                    <a:bodyPr/>
                    <a:lstStyle/>
                    <a:p>
                      <a:pPr algn="l" fontAlgn="ctr"/>
                      <a:r>
                        <a:rPr lang="en-US" sz="900" b="0" i="0" u="none" strike="noStrike">
                          <a:solidFill>
                            <a:srgbClr val="000000"/>
                          </a:solidFill>
                          <a:latin typeface="Calibri"/>
                        </a:rPr>
                        <a:t> </a:t>
                      </a:r>
                    </a:p>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1100" b="1"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vMerge="1">
                  <a:txBody>
                    <a:bodyPr/>
                    <a:lstStyle/>
                    <a:p>
                      <a:pPr algn="l" fontAlgn="t"/>
                      <a:endParaRPr lang="en-US" sz="900" b="0" i="0" u="none" strike="noStrike" dirty="0">
                        <a:solidFill>
                          <a:srgbClr val="000000"/>
                        </a:solidFill>
                        <a:latin typeface="Calibri"/>
                      </a:endParaRPr>
                    </a:p>
                  </a:txBody>
                  <a:tcPr marL="4403" marR="4403" marT="4403" marB="0">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1100" b="1"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1100" b="1" i="0" u="none" strike="noStrike" dirty="0">
                          <a:solidFill>
                            <a:srgbClr val="000000"/>
                          </a:solidFill>
                          <a:latin typeface="Calibri"/>
                        </a:rPr>
                        <a:t>ADAMS</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AC090"/>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AC090"/>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AC090"/>
                    </a:solidFill>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latin typeface="Calibri"/>
                        </a:rPr>
                        <a:t>FAST</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C5BE97"/>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C5BE97"/>
                    </a:solidFill>
                  </a:tcPr>
                </a:tc>
              </a:tr>
              <a:tr h="0">
                <a:tc>
                  <a:txBody>
                    <a:bodyPr/>
                    <a:lstStyle/>
                    <a:p>
                      <a:pPr algn="ctr" fontAlgn="ctr"/>
                      <a:r>
                        <a:rPr lang="en-US" sz="300" b="1" i="0" u="none" strike="noStrike" dirty="0">
                          <a:solidFill>
                            <a:srgbClr val="FFFFFF"/>
                          </a:solidFill>
                          <a:latin typeface="Calibri"/>
                        </a:rPr>
                        <a:t> </a:t>
                      </a:r>
                    </a:p>
                  </a:txBody>
                  <a:tcPr marL="4403" marR="4403" marT="4403" marB="0" anchor="ctr">
                    <a:lnL w="12700" cap="flat" cmpd="sng" algn="ctr">
                      <a:solidFill>
                        <a:srgbClr val="000000"/>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1"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759">
                <a:tc rowSpan="3">
                  <a:txBody>
                    <a:bodyPr/>
                    <a:lstStyle/>
                    <a:p>
                      <a:pPr algn="ctr" fontAlgn="ctr"/>
                      <a:r>
                        <a:rPr lang="en-US" sz="1800" b="1" i="0" u="none" strike="noStrike" dirty="0">
                          <a:solidFill>
                            <a:srgbClr val="FFFFFF"/>
                          </a:solidFill>
                          <a:latin typeface="Calibri"/>
                        </a:rPr>
                        <a:t>Mission Support </a:t>
                      </a:r>
                    </a:p>
                  </a:txBody>
                  <a:tcPr marL="4403" marR="4403" marT="4403" marB="0" vert="vert270" anchor="ctr">
                    <a:lnL w="12700" cap="flat" cmpd="sng" algn="ctr">
                      <a:solidFill>
                        <a:srgbClr val="000000"/>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l" fontAlgn="ctr"/>
                      <a:r>
                        <a:rPr lang="en-US" sz="1100" b="1" i="0" u="none" strike="noStrike" dirty="0">
                          <a:solidFill>
                            <a:srgbClr val="000000"/>
                          </a:solidFill>
                          <a:latin typeface="Calibri"/>
                        </a:rPr>
                        <a:t>X-38 Legacy Footprint Tool</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F2DDDC"/>
                    </a:solidFill>
                  </a:tcPr>
                </a:tc>
                <a:tc>
                  <a:txBody>
                    <a:bodyPr/>
                    <a:lstStyle/>
                    <a:p>
                      <a:pPr algn="l" fontAlgn="ctr"/>
                      <a:r>
                        <a:rPr lang="en-US" sz="900" b="0" i="0" u="none" strike="noStrike">
                          <a:solidFill>
                            <a:srgbClr val="000000"/>
                          </a:solidFill>
                          <a:latin typeface="Calibri"/>
                        </a:rPr>
                        <a:t>(Primary)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F2DDDC"/>
                    </a:solidFill>
                  </a:tcPr>
                </a:tc>
                <a:tc>
                  <a:txBody>
                    <a:bodyPr/>
                    <a:lstStyle/>
                    <a:p>
                      <a:pPr algn="l" fontAlgn="ctr"/>
                      <a:r>
                        <a:rPr lang="en-US" sz="900" b="0" i="0" u="none" strike="noStrike" dirty="0">
                          <a:solidFill>
                            <a:srgbClr val="000000"/>
                          </a:solidFill>
                          <a:latin typeface="Calibri"/>
                        </a:rPr>
                        <a:t>(Primary)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F2DDDC"/>
                    </a:solidFill>
                  </a:tcPr>
                </a:tc>
                <a:tc>
                  <a:txBody>
                    <a:bodyPr/>
                    <a:lstStyle/>
                    <a:p>
                      <a:pPr algn="l" fontAlgn="ctr"/>
                      <a:r>
                        <a:rPr lang="en-US" sz="900" b="0" i="0" u="none" strike="noStrike" dirty="0">
                          <a:solidFill>
                            <a:srgbClr val="000000"/>
                          </a:solidFill>
                          <a:latin typeface="Calibri"/>
                        </a:rPr>
                        <a:t>(Primary)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F2DDDC"/>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r>
              <a:tr h="18911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1100" b="1" i="0" u="none" strike="noStrike" dirty="0">
                          <a:solidFill>
                            <a:srgbClr val="000000"/>
                          </a:solidFill>
                          <a:latin typeface="Calibri"/>
                        </a:rPr>
                        <a:t>Sasquatch</a:t>
                      </a:r>
                      <a:r>
                        <a:rPr lang="en-US" sz="900" b="0" i="0" u="none" strike="noStrike" dirty="0">
                          <a:solidFill>
                            <a:srgbClr val="000000"/>
                          </a:solidFill>
                          <a:latin typeface="Calibri"/>
                        </a:rPr>
                        <a:t> (Secondary)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a:txBody>
                    <a:bodyPr/>
                    <a:lstStyle/>
                    <a:p>
                      <a:pPr algn="l" fontAlgn="ctr"/>
                      <a:r>
                        <a:rPr lang="en-US" sz="900" b="0" i="0" u="none" strike="noStrike">
                          <a:solidFill>
                            <a:srgbClr val="000000"/>
                          </a:solidFill>
                          <a:latin typeface="Calibri"/>
                        </a:rPr>
                        <a:t>(Primary)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solidFill>
                      <a:srgbClr val="C5D9F1"/>
                    </a:solidFill>
                  </a:tcPr>
                </a:tc>
                <a:tc>
                  <a:txBody>
                    <a:bodyPr/>
                    <a:lstStyle/>
                    <a:p>
                      <a:pPr algn="l" fontAlgn="ctr"/>
                      <a:r>
                        <a:rPr lang="en-US" sz="1100" b="1" i="0" u="none" strike="noStrike" kern="1200" dirty="0">
                          <a:solidFill>
                            <a:srgbClr val="000000"/>
                          </a:solidFill>
                          <a:latin typeface="Calibri"/>
                          <a:ea typeface="+mn-ea"/>
                          <a:cs typeface="+mn-cs"/>
                        </a:rPr>
                        <a:t>Polygons</a:t>
                      </a:r>
                    </a:p>
                  </a:txBody>
                  <a:tcPr marL="4403" marR="4403" marT="4403" marB="0">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solidFill>
                      <a:srgbClr val="C5D9F1"/>
                    </a:solidFill>
                  </a:tcPr>
                </a:tc>
              </a:tr>
              <a:tr h="170474">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Pressure Altitude Calculation</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5D9F1"/>
                    </a:solidFill>
                  </a:tcPr>
                </a:tc>
              </a:tr>
              <a:tr h="0">
                <a:tc>
                  <a:txBody>
                    <a:bodyPr/>
                    <a:lstStyle/>
                    <a:p>
                      <a:pPr algn="ctr" fontAlgn="ctr"/>
                      <a:r>
                        <a:rPr lang="en-US" sz="300" b="1" i="0" u="none" strike="noStrike" dirty="0">
                          <a:solidFill>
                            <a:srgbClr val="FFFFFF"/>
                          </a:solidFill>
                          <a:latin typeface="Calibri"/>
                        </a:rPr>
                        <a:t> </a:t>
                      </a:r>
                    </a:p>
                  </a:txBody>
                  <a:tcPr marL="4403" marR="4403" marT="4403" marB="0" anchor="ctr">
                    <a:lnL w="12700" cap="flat" cmpd="sng" algn="ctr">
                      <a:solidFill>
                        <a:srgbClr val="000000"/>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3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5226">
                <a:tc rowSpan="8">
                  <a:txBody>
                    <a:bodyPr/>
                    <a:lstStyle/>
                    <a:p>
                      <a:pPr algn="ctr" fontAlgn="ctr"/>
                      <a:r>
                        <a:rPr lang="en-US" sz="1800" b="1" i="0" u="none" strike="noStrike" dirty="0">
                          <a:solidFill>
                            <a:srgbClr val="FFFFFF"/>
                          </a:solidFill>
                          <a:latin typeface="Calibri"/>
                        </a:rPr>
                        <a:t>Post Flight Reconstruction </a:t>
                      </a:r>
                    </a:p>
                  </a:txBody>
                  <a:tcPr marL="4403" marR="4403" marT="4403" marB="0" vert="vert270" anchor="ctr">
                    <a:lnL w="12700" cap="flat" cmpd="sng" algn="ctr">
                      <a:solidFill>
                        <a:srgbClr val="000000"/>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ED5"/>
                    </a:solidFill>
                  </a:tcPr>
                </a:tc>
                <a:tc>
                  <a:txBody>
                    <a:bodyPr/>
                    <a:lstStyle/>
                    <a:p>
                      <a:pPr algn="l" fontAlgn="ctr"/>
                      <a:r>
                        <a:rPr lang="en-US" sz="1100" b="1" i="0" u="none" strike="noStrike" dirty="0">
                          <a:solidFill>
                            <a:srgbClr val="000000"/>
                          </a:solidFill>
                          <a:latin typeface="Calibri"/>
                        </a:rPr>
                        <a:t>Spreadsheets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solidFill>
                      <a:srgbClr val="F2DDDC"/>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chemeClr val="tx1"/>
                      </a:solidFill>
                      <a:prstDash val="dot"/>
                      <a:round/>
                      <a:headEnd type="none" w="med" len="med"/>
                      <a:tailEnd type="none" w="med" len="med"/>
                    </a:lnB>
                  </a:tcPr>
                </a:tc>
              </a:tr>
              <a:tr h="105226">
                <a:tc vMerge="1">
                  <a:txBody>
                    <a:bodyPr/>
                    <a:lstStyle/>
                    <a:p>
                      <a:endParaRPr lang="en-US"/>
                    </a:p>
                  </a:txBody>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1100" b="1" i="0" u="none" strike="noStrike">
                          <a:solidFill>
                            <a:srgbClr val="000000"/>
                          </a:solidFill>
                          <a:latin typeface="Calibri"/>
                        </a:rPr>
                        <a:t>DSSA</a:t>
                      </a:r>
                      <a:r>
                        <a:rPr lang="en-US" sz="900" b="0" i="0" u="none" strike="noStrike">
                          <a:solidFill>
                            <a:srgbClr val="000000"/>
                          </a:solidFill>
                          <a:latin typeface="Calibri"/>
                        </a:rPr>
                        <a:t> v.Beta_8e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a:txBody>
                    <a:bodyPr/>
                    <a:lstStyle/>
                    <a:p>
                      <a:pPr algn="l" fontAlgn="ctr"/>
                      <a:r>
                        <a:rPr lang="en-US" sz="900" b="0" i="0" u="none" strike="noStrike">
                          <a:solidFill>
                            <a:srgbClr val="000000"/>
                          </a:solidFill>
                          <a:latin typeface="Calibri"/>
                        </a:rPr>
                        <a:t>v.Beta_8f1</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BEEF3"/>
                    </a:solidFill>
                  </a:tcPr>
                </a:tc>
                <a:tc>
                  <a:txBody>
                    <a:bodyPr/>
                    <a:lstStyle/>
                    <a:p>
                      <a:pPr algn="l" fontAlgn="ctr"/>
                      <a:r>
                        <a:rPr lang="en-US" sz="900" b="0" i="0" u="none" strike="noStrike" dirty="0">
                          <a:solidFill>
                            <a:srgbClr val="000000"/>
                          </a:solidFill>
                          <a:latin typeface="Calibri"/>
                        </a:rPr>
                        <a:t>v.Beta_8f3, v.Beta_8f5</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chemeClr val="accent5"/>
                    </a:solidFill>
                  </a:tcPr>
                </a:tc>
                <a:tc rowSpan="2">
                  <a:txBody>
                    <a:bodyPr/>
                    <a:lstStyle/>
                    <a:p>
                      <a:pPr algn="l" fontAlgn="ctr"/>
                      <a:r>
                        <a:rPr lang="en-US" sz="900" b="0" i="0" u="none" strike="noStrike" dirty="0">
                          <a:solidFill>
                            <a:srgbClr val="000000"/>
                          </a:solidFill>
                          <a:latin typeface="Calibri"/>
                        </a:rPr>
                        <a:t>v.Beta_8g, v.Beta_8g1</a:t>
                      </a:r>
                    </a:p>
                    <a:p>
                      <a:pPr algn="l" fontAlgn="ctr"/>
                      <a:r>
                        <a:rPr lang="en-US" sz="900" b="0" i="0" u="none" strike="noStrike" dirty="0">
                          <a:solidFill>
                            <a:srgbClr val="000000"/>
                          </a:solidFill>
                          <a:latin typeface="Calibri"/>
                        </a:rPr>
                        <a:t>Monte Carlo capability</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chemeClr val="accent5"/>
                    </a:solidFill>
                  </a:tcPr>
                </a:tc>
                <a:tc rowSpan="2">
                  <a:txBody>
                    <a:bodyPr/>
                    <a:lstStyle/>
                    <a:p>
                      <a:pPr algn="l" fontAlgn="ctr"/>
                      <a:r>
                        <a:rPr lang="en-US" sz="900" b="0" i="0" u="none" strike="noStrike" dirty="0">
                          <a:solidFill>
                            <a:srgbClr val="000000"/>
                          </a:solidFill>
                          <a:latin typeface="Calibri"/>
                        </a:rPr>
                        <a:t>v.Beta_8g2 through v.Beta_8g5a</a:t>
                      </a:r>
                    </a:p>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chemeClr val="accent5"/>
                    </a:solidFill>
                  </a:tcPr>
                </a:tc>
                <a:tc rowSpan="2">
                  <a:txBody>
                    <a:bodyPr/>
                    <a:lstStyle/>
                    <a:p>
                      <a:pPr algn="l" fontAlgn="ctr"/>
                      <a:r>
                        <a:rPr lang="en-US" sz="900" b="0" i="0" u="none" strike="noStrike" dirty="0">
                          <a:solidFill>
                            <a:srgbClr val="000000"/>
                          </a:solidFill>
                          <a:latin typeface="Calibri"/>
                        </a:rPr>
                        <a:t>v.Beta_8g6 through v.Beta_8h1</a:t>
                      </a:r>
                    </a:p>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chemeClr val="accent5"/>
                    </a:solidFill>
                  </a:tcPr>
                </a:tc>
                <a:tc rowSpan="2">
                  <a:txBody>
                    <a:bodyPr/>
                    <a:lstStyle/>
                    <a:p>
                      <a:pPr algn="l" fontAlgn="ctr"/>
                      <a:r>
                        <a:rPr lang="en-US" sz="900" b="0" i="0" u="none" strike="noStrike" dirty="0">
                          <a:solidFill>
                            <a:srgbClr val="000000"/>
                          </a:solidFill>
                          <a:latin typeface="Calibri"/>
                        </a:rPr>
                        <a:t>v.Beta_8h1</a:t>
                      </a:r>
                    </a:p>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chemeClr val="accent5"/>
                    </a:solidFill>
                  </a:tcPr>
                </a:tc>
              </a:tr>
              <a:tr h="105226">
                <a:tc vMerge="1">
                  <a:txBody>
                    <a:bodyPr/>
                    <a:lstStyle/>
                    <a:p>
                      <a:endParaRPr lang="en-US"/>
                    </a:p>
                  </a:txBody>
                  <a:tcPr/>
                </a:tc>
                <a:tc>
                  <a:txBody>
                    <a:bodyPr/>
                    <a:lstStyle/>
                    <a:p>
                      <a:pPr algn="l" fontAlgn="ctr"/>
                      <a:r>
                        <a:rPr lang="en-US" sz="1100" b="1" i="0" u="none" strike="noStrike" dirty="0">
                          <a:solidFill>
                            <a:srgbClr val="000000"/>
                          </a:solidFill>
                          <a:latin typeface="Calibri"/>
                        </a:rPr>
                        <a:t>DTV-</a:t>
                      </a:r>
                      <a:r>
                        <a:rPr lang="en-US" sz="1100" b="1" i="0" u="none" strike="noStrike" dirty="0" err="1">
                          <a:solidFill>
                            <a:srgbClr val="000000"/>
                          </a:solidFill>
                          <a:latin typeface="Calibri"/>
                        </a:rPr>
                        <a:t>Sim</a:t>
                      </a:r>
                      <a:r>
                        <a:rPr lang="en-US" sz="1050" b="1" i="0" u="none" strike="noStrike" dirty="0">
                          <a:solidFill>
                            <a:srgbClr val="000000"/>
                          </a:solidFill>
                          <a:latin typeface="Calibri"/>
                        </a:rPr>
                        <a:t> </a:t>
                      </a:r>
                      <a:r>
                        <a:rPr lang="en-US" sz="900" b="0" i="0" u="none" strike="noStrike" dirty="0">
                          <a:solidFill>
                            <a:srgbClr val="000000"/>
                          </a:solidFill>
                          <a:latin typeface="Calibri"/>
                        </a:rPr>
                        <a:t>v.14</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pPr algn="l" fontAlgn="ctr"/>
                      <a:r>
                        <a:rPr lang="en-US" sz="900" b="0" i="0" u="none" strike="noStrike">
                          <a:solidFill>
                            <a:srgbClr val="000000"/>
                          </a:solidFill>
                          <a:latin typeface="Calibri"/>
                        </a:rPr>
                        <a:t>v.15</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DDD9C3"/>
                    </a:solidFill>
                  </a:tcPr>
                </a:tc>
                <a:tc>
                  <a:txBody>
                    <a:bodyPr/>
                    <a:lstStyle/>
                    <a:p>
                      <a:endParaRPr lang="en-US" dirty="0"/>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vMerge="1">
                  <a:txBody>
                    <a:bodyPr/>
                    <a:lstStyle/>
                    <a:p>
                      <a:pPr algn="l" fontAlgn="ctr"/>
                      <a:endParaRPr lang="en-US" sz="900" b="0" i="0" u="none" strike="noStrike" dirty="0">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6350" cap="flat" cmpd="sng" algn="ctr">
                      <a:solidFill>
                        <a:schemeClr val="tx1"/>
                      </a:solidFill>
                      <a:prstDash val="dot"/>
                      <a:round/>
                      <a:headEnd type="none" w="med" len="med"/>
                      <a:tailEnd type="none" w="med" len="med"/>
                    </a:lnB>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6350" cap="flat" cmpd="sng" algn="ctr">
                      <a:solidFill>
                        <a:schemeClr val="tx1"/>
                      </a:solidFill>
                      <a:prstDash val="dot"/>
                      <a:round/>
                      <a:headEnd type="none" w="med" len="med"/>
                      <a:tailEnd type="none" w="med" len="med"/>
                    </a:lnB>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6350" cap="flat" cmpd="sng" algn="ctr">
                      <a:solidFill>
                        <a:schemeClr val="tx1"/>
                      </a:solidFill>
                      <a:prstDash val="dot"/>
                      <a:round/>
                      <a:headEnd type="none" w="med" len="med"/>
                      <a:tailEnd type="none" w="med" len="med"/>
                    </a:lnB>
                  </a:tcPr>
                </a:tc>
                <a:tc vMerge="1">
                  <a:txBody>
                    <a:bodyPr/>
                    <a:lstStyle/>
                    <a:p>
                      <a:pPr algn="l" fontAlgn="ctr"/>
                      <a:endParaRPr lang="en-US" sz="900" b="0" i="0" u="none" strike="noStrike">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6350" cap="flat" cmpd="sng" algn="ctr">
                      <a:solidFill>
                        <a:schemeClr val="tx1"/>
                      </a:solidFill>
                      <a:prstDash val="dot"/>
                      <a:round/>
                      <a:headEnd type="none" w="med" len="med"/>
                      <a:tailEnd type="none" w="med" len="med"/>
                    </a:lnB>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1100" b="1" i="0" u="none" strike="noStrike">
                          <a:solidFill>
                            <a:srgbClr val="000000"/>
                          </a:solidFill>
                          <a:latin typeface="Calibri"/>
                        </a:rPr>
                        <a:t>DSS</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C5D9F1"/>
                    </a:solidFill>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1100" b="1" i="0" u="none" strike="noStrike" dirty="0">
                          <a:solidFill>
                            <a:srgbClr val="000000"/>
                          </a:solidFill>
                          <a:latin typeface="Calibri"/>
                        </a:rPr>
                        <a:t>FDP</a:t>
                      </a:r>
                      <a:r>
                        <a:rPr lang="en-US" sz="900" b="0" i="0" u="none" strike="noStrike" dirty="0">
                          <a:solidFill>
                            <a:srgbClr val="000000"/>
                          </a:solidFill>
                          <a:latin typeface="Calibri"/>
                        </a:rPr>
                        <a:t> v.1.07</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E5E0EC"/>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E5E0EC"/>
                    </a:solidFill>
                  </a:tcPr>
                </a:tc>
                <a:tc>
                  <a:txBody>
                    <a:bodyPr/>
                    <a:lstStyle/>
                    <a:p>
                      <a:pPr algn="l" fontAlgn="ctr"/>
                      <a:r>
                        <a:rPr lang="en-US" sz="900" b="0" i="0" u="none" strike="noStrike">
                          <a:solidFill>
                            <a:srgbClr val="000000"/>
                          </a:solidFill>
                          <a:latin typeface="Calibri"/>
                        </a:rPr>
                        <a:t>v.1.09, v.1.10</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E5E0EC"/>
                    </a:solidFill>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tcPr>
                </a:tc>
              </a:tr>
              <a:tr h="207759">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1100" b="1" i="0" u="none" strike="noStrike" dirty="0">
                          <a:solidFill>
                            <a:srgbClr val="000000"/>
                          </a:solidFill>
                          <a:latin typeface="Calibri"/>
                        </a:rPr>
                        <a:t>BET/BEA/</a:t>
                      </a:r>
                      <a:br>
                        <a:rPr lang="en-US" sz="1100" b="1" i="0" u="none" strike="noStrike" dirty="0">
                          <a:solidFill>
                            <a:srgbClr val="000000"/>
                          </a:solidFill>
                          <a:latin typeface="Calibri"/>
                        </a:rPr>
                      </a:br>
                      <a:r>
                        <a:rPr lang="en-US" sz="1100" b="1" i="0" u="none" strike="noStrike" dirty="0">
                          <a:solidFill>
                            <a:srgbClr val="000000"/>
                          </a:solidFill>
                          <a:latin typeface="Calibri"/>
                        </a:rPr>
                        <a:t>BEW Scripts</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DE9D9"/>
                    </a:solidFill>
                  </a:tcPr>
                </a:tc>
              </a:tr>
              <a:tr h="105226">
                <a:tc vMerge="1">
                  <a:txBody>
                    <a:bodyPr/>
                    <a:lstStyle/>
                    <a:p>
                      <a:endParaRPr lang="en-US"/>
                    </a:p>
                  </a:txBody>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1100" b="1"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endParaRPr lang="en-US" sz="900" b="0" i="0" u="none" strike="noStrike" dirty="0">
                        <a:solidFill>
                          <a:srgbClr val="000000"/>
                        </a:solidFill>
                        <a:latin typeface="Calibri"/>
                      </a:endParaRP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a:noFill/>
                    </a:lnB>
                  </a:tcPr>
                </a:tc>
                <a:tc>
                  <a:txBody>
                    <a:bodyPr/>
                    <a:lstStyle/>
                    <a:p>
                      <a:pPr algn="l" fontAlgn="ctr"/>
                      <a:r>
                        <a:rPr lang="en-US" sz="1100" b="1" i="0" u="none" strike="noStrike" dirty="0">
                          <a:solidFill>
                            <a:srgbClr val="000000"/>
                          </a:solidFill>
                          <a:latin typeface="Calibri"/>
                        </a:rPr>
                        <a:t>ADAMS</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AC090"/>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6350" cap="flat" cmpd="sng" algn="ctr">
                      <a:solidFill>
                        <a:schemeClr val="tx1"/>
                      </a:solidFill>
                      <a:prstDash val="dot"/>
                      <a:round/>
                      <a:headEnd type="none" w="med" len="med"/>
                      <a:tailEnd type="none" w="med" len="med"/>
                    </a:lnB>
                    <a:solidFill>
                      <a:srgbClr val="FAC090"/>
                    </a:solidFill>
                  </a:tcPr>
                </a:tc>
              </a:tr>
              <a:tr h="105226">
                <a:tc vMerge="1">
                  <a:txBody>
                    <a:bodyPr/>
                    <a:lstStyle/>
                    <a:p>
                      <a:endParaRPr lang="en-US"/>
                    </a:p>
                  </a:txBody>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latin typeface="Calibri"/>
                        </a:rPr>
                        <a:t>FAST</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C5BE97"/>
                    </a:solidFill>
                  </a:tcPr>
                </a:tc>
                <a:tc>
                  <a:txBody>
                    <a:bodyPr/>
                    <a:lstStyle/>
                    <a:p>
                      <a:pPr algn="l" fontAlgn="ctr"/>
                      <a:r>
                        <a:rPr lang="en-US" sz="900" b="0" i="0" u="none" strike="noStrike" dirty="0">
                          <a:solidFill>
                            <a:srgbClr val="000000"/>
                          </a:solidFill>
                          <a:latin typeface="Calibri"/>
                        </a:rPr>
                        <a:t> </a:t>
                      </a:r>
                    </a:p>
                  </a:txBody>
                  <a:tcPr marL="4403" marR="4403" marT="4403"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6350" cap="flat" cmpd="sng" algn="ctr">
                      <a:solidFill>
                        <a:schemeClr val="tx1"/>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C5BE97"/>
                    </a:solidFill>
                  </a:tcPr>
                </a:tc>
              </a:tr>
            </a:tbl>
          </a:graphicData>
        </a:graphic>
      </p:graphicFrame>
      <p:sp>
        <p:nvSpPr>
          <p:cNvPr id="29" name="TextBox 28"/>
          <p:cNvSpPr txBox="1"/>
          <p:nvPr/>
        </p:nvSpPr>
        <p:spPr>
          <a:xfrm>
            <a:off x="4800600" y="6138802"/>
            <a:ext cx="914400" cy="400110"/>
          </a:xfrm>
          <a:prstGeom prst="rect">
            <a:avLst/>
          </a:prstGeom>
          <a:noFill/>
        </p:spPr>
        <p:txBody>
          <a:bodyPr wrap="square" rtlCol="0">
            <a:spAutoFit/>
          </a:bodyPr>
          <a:lstStyle/>
          <a:p>
            <a:pPr algn="ctr"/>
            <a:r>
              <a:rPr lang="en-US" sz="2000" b="1" dirty="0" smtClean="0">
                <a:solidFill>
                  <a:schemeClr val="tx1"/>
                </a:solidFill>
                <a:latin typeface="+mn-lt"/>
              </a:rPr>
              <a:t>Gen II</a:t>
            </a:r>
            <a:endParaRPr lang="en-US" sz="2000" b="1" dirty="0">
              <a:solidFill>
                <a:schemeClr val="tx1"/>
              </a:solidFill>
              <a:latin typeface="+mn-lt"/>
            </a:endParaRPr>
          </a:p>
        </p:txBody>
      </p:sp>
      <p:cxnSp>
        <p:nvCxnSpPr>
          <p:cNvPr id="30" name="Straight Connector 29"/>
          <p:cNvCxnSpPr/>
          <p:nvPr/>
        </p:nvCxnSpPr>
        <p:spPr bwMode="auto">
          <a:xfrm rot="5400000" flipH="1" flipV="1">
            <a:off x="4114800" y="6324253"/>
            <a:ext cx="3048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1" name="Straight Arrow Connector 30"/>
          <p:cNvCxnSpPr/>
          <p:nvPr/>
        </p:nvCxnSpPr>
        <p:spPr bwMode="auto">
          <a:xfrm flipH="1">
            <a:off x="4290060" y="6334350"/>
            <a:ext cx="56134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32" name="Straight Arrow Connector 31"/>
          <p:cNvCxnSpPr/>
          <p:nvPr/>
        </p:nvCxnSpPr>
        <p:spPr bwMode="auto">
          <a:xfrm>
            <a:off x="5626100" y="6340129"/>
            <a:ext cx="56515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36" name="TextBox 35"/>
          <p:cNvSpPr txBox="1"/>
          <p:nvPr/>
        </p:nvSpPr>
        <p:spPr>
          <a:xfrm>
            <a:off x="7239000" y="6140390"/>
            <a:ext cx="914400" cy="400110"/>
          </a:xfrm>
          <a:prstGeom prst="rect">
            <a:avLst/>
          </a:prstGeom>
          <a:noFill/>
        </p:spPr>
        <p:txBody>
          <a:bodyPr wrap="square" rtlCol="0">
            <a:spAutoFit/>
          </a:bodyPr>
          <a:lstStyle/>
          <a:p>
            <a:pPr algn="ctr"/>
            <a:r>
              <a:rPr lang="en-US" sz="2000" b="1" dirty="0" smtClean="0">
                <a:solidFill>
                  <a:schemeClr val="tx1"/>
                </a:solidFill>
                <a:latin typeface="+mn-lt"/>
              </a:rPr>
              <a:t>EDU</a:t>
            </a:r>
            <a:endParaRPr lang="en-US" sz="2000" b="1" dirty="0">
              <a:solidFill>
                <a:schemeClr val="tx1"/>
              </a:solidFill>
              <a:latin typeface="+mn-lt"/>
            </a:endParaRPr>
          </a:p>
        </p:txBody>
      </p:sp>
      <p:cxnSp>
        <p:nvCxnSpPr>
          <p:cNvPr id="38" name="Straight Connector 37"/>
          <p:cNvCxnSpPr/>
          <p:nvPr/>
        </p:nvCxnSpPr>
        <p:spPr bwMode="auto">
          <a:xfrm rot="5400000" flipH="1" flipV="1">
            <a:off x="6056313" y="6325841"/>
            <a:ext cx="304800" cy="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9" name="Straight Arrow Connector 38"/>
          <p:cNvCxnSpPr/>
          <p:nvPr/>
        </p:nvCxnSpPr>
        <p:spPr bwMode="auto">
          <a:xfrm flipH="1">
            <a:off x="6231573" y="6345463"/>
            <a:ext cx="1172527"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40" name="Straight Arrow Connector 39"/>
          <p:cNvCxnSpPr/>
          <p:nvPr/>
        </p:nvCxnSpPr>
        <p:spPr bwMode="auto">
          <a:xfrm>
            <a:off x="8001000" y="6351242"/>
            <a:ext cx="114300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Tree>
    <p:extLst>
      <p:ext uri="{BB962C8B-B14F-4D97-AF65-F5344CB8AC3E}">
        <p14:creationId xmlns="" xmlns:p14="http://schemas.microsoft.com/office/powerpoint/2010/main" val="3280968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Parachute analysis</a:t>
            </a:r>
            <a:endParaRPr lang="en-US" dirty="0"/>
          </a:p>
        </p:txBody>
      </p:sp>
      <p:sp>
        <p:nvSpPr>
          <p:cNvPr id="3" name="Text Placeholder 2"/>
          <p:cNvSpPr>
            <a:spLocks noGrp="1"/>
          </p:cNvSpPr>
          <p:nvPr>
            <p:ph type="body" idx="1"/>
          </p:nvPr>
        </p:nvSpPr>
        <p:spPr/>
        <p:txBody>
          <a:bodyPr/>
          <a:lstStyle/>
          <a:p>
            <a:r>
              <a:rPr lang="en-US" dirty="0" smtClean="0">
                <a:solidFill>
                  <a:schemeClr val="bg1">
                    <a:lumMod val="75000"/>
                  </a:schemeClr>
                </a:solidFill>
              </a:rPr>
              <a:t>Simulations</a:t>
            </a:r>
          </a:p>
          <a:p>
            <a:r>
              <a:rPr lang="en-US" dirty="0" smtClean="0"/>
              <a:t>Preflight Analysis</a:t>
            </a:r>
          </a:p>
          <a:p>
            <a:r>
              <a:rPr lang="en-US" dirty="0" smtClean="0">
                <a:solidFill>
                  <a:schemeClr val="bg1">
                    <a:lumMod val="75000"/>
                  </a:schemeClr>
                </a:solidFill>
              </a:rPr>
              <a:t>Post-Flight Analysis</a:t>
            </a:r>
            <a:endParaRPr lang="en-US" dirty="0">
              <a:solidFill>
                <a:schemeClr val="bg1">
                  <a:lumMod val="75000"/>
                </a:schemeClr>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24</a:t>
            </a:fld>
            <a:endParaRPr lang="en-US"/>
          </a:p>
        </p:txBody>
      </p:sp>
    </p:spTree>
    <p:extLst>
      <p:ext uri="{BB962C8B-B14F-4D97-AF65-F5344CB8AC3E}">
        <p14:creationId xmlns="" xmlns:p14="http://schemas.microsoft.com/office/powerpoint/2010/main" val="3840767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ctr" anchorCtr="0" compatLnSpc="1">
            <a:prstTxWarp prst="textNoShape">
              <a:avLst/>
            </a:prstTxWarp>
          </a:bodyPr>
          <a:lstStyle/>
          <a:p>
            <a:r>
              <a:rPr lang="en-US" sz="2000" dirty="0" smtClean="0"/>
              <a:t>EDU-A-CDT-3-7 Test and Simulation Architecture</a:t>
            </a:r>
            <a:endParaRPr lang="en-US" sz="2000" dirty="0"/>
          </a:p>
        </p:txBody>
      </p:sp>
      <p:sp>
        <p:nvSpPr>
          <p:cNvPr id="4" name="Date Placeholder 3"/>
          <p:cNvSpPr>
            <a:spLocks noGrp="1"/>
          </p:cNvSpPr>
          <p:nvPr>
            <p:ph type="dt" sz="half" idx="2"/>
          </p:nvPr>
        </p:nvSpPr>
        <p:spPr/>
        <p:txBody>
          <a:bodyPr/>
          <a:lstStyle/>
          <a:p>
            <a:pPr>
              <a:defRPr/>
            </a:pPr>
            <a:fld id="{57E04899-DA30-4761-901F-61642B2E604A}"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25</a:t>
            </a:fld>
            <a:endParaRPr lang="en-US">
              <a:solidFill>
                <a:srgbClr val="000000"/>
              </a:solidFill>
            </a:endParaRPr>
          </a:p>
        </p:txBody>
      </p:sp>
      <p:sp>
        <p:nvSpPr>
          <p:cNvPr id="16" name="Circular Arrow 15"/>
          <p:cNvSpPr/>
          <p:nvPr/>
        </p:nvSpPr>
        <p:spPr bwMode="auto">
          <a:xfrm rot="1929382" flipH="1">
            <a:off x="1348892" y="4789379"/>
            <a:ext cx="1054298" cy="1936594"/>
          </a:xfrm>
          <a:prstGeom prst="circularArrow">
            <a:avLst>
              <a:gd name="adj1" fmla="val 12500"/>
              <a:gd name="adj2" fmla="val 1142319"/>
              <a:gd name="adj3" fmla="val 20457681"/>
              <a:gd name="adj4" fmla="val 17631769"/>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sp>
        <p:nvSpPr>
          <p:cNvPr id="49" name="Circular Arrow 48"/>
          <p:cNvSpPr/>
          <p:nvPr/>
        </p:nvSpPr>
        <p:spPr bwMode="auto">
          <a:xfrm rot="18989551" flipH="1">
            <a:off x="2671906" y="588960"/>
            <a:ext cx="934179" cy="1936594"/>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sp>
        <p:nvSpPr>
          <p:cNvPr id="331" name="Circular Arrow 330"/>
          <p:cNvSpPr/>
          <p:nvPr/>
        </p:nvSpPr>
        <p:spPr bwMode="auto">
          <a:xfrm rot="2575420" flipH="1">
            <a:off x="3624071" y="4862558"/>
            <a:ext cx="934179" cy="1936594"/>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sp>
        <p:nvSpPr>
          <p:cNvPr id="334" name="Circular Arrow 333"/>
          <p:cNvSpPr/>
          <p:nvPr/>
        </p:nvSpPr>
        <p:spPr bwMode="auto">
          <a:xfrm rot="3099900" flipH="1">
            <a:off x="2417227" y="5286807"/>
            <a:ext cx="934179" cy="1936594"/>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grpSp>
        <p:nvGrpSpPr>
          <p:cNvPr id="3" name="Group 367"/>
          <p:cNvGrpSpPr/>
          <p:nvPr/>
        </p:nvGrpSpPr>
        <p:grpSpPr>
          <a:xfrm>
            <a:off x="5562600" y="762000"/>
            <a:ext cx="3505200" cy="1981200"/>
            <a:chOff x="5562600" y="762000"/>
            <a:chExt cx="3505200" cy="1981200"/>
          </a:xfrm>
        </p:grpSpPr>
        <p:sp>
          <p:nvSpPr>
            <p:cNvPr id="12" name="Rounded Rectangle 11"/>
            <p:cNvSpPr/>
            <p:nvPr/>
          </p:nvSpPr>
          <p:spPr bwMode="auto">
            <a:xfrm>
              <a:off x="5562600" y="762000"/>
              <a:ext cx="3505200" cy="1981200"/>
            </a:xfrm>
            <a:prstGeom prst="roundRect">
              <a:avLst/>
            </a:prstGeom>
            <a:noFill/>
            <a:ln w="76200">
              <a:solidFill>
                <a:schemeClr val="bg1">
                  <a:lumMod val="50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F8F200"/>
                </a:solidFill>
                <a:latin typeface="Times New Roman" pitchFamily="18" charset="0"/>
              </a:endParaRPr>
            </a:p>
          </p:txBody>
        </p:sp>
        <p:sp>
          <p:nvSpPr>
            <p:cNvPr id="26" name="Rectangle 25"/>
            <p:cNvSpPr/>
            <p:nvPr/>
          </p:nvSpPr>
          <p:spPr>
            <a:xfrm>
              <a:off x="6705600" y="1295400"/>
              <a:ext cx="1204912" cy="461665"/>
            </a:xfrm>
            <a:prstGeom prst="rect">
              <a:avLst/>
            </a:prstGeom>
            <a:noFill/>
            <a:ln w="25400" cap="flat" cmpd="sng" algn="ctr">
              <a:solidFill>
                <a:srgbClr val="000000"/>
              </a:solidFill>
              <a:prstDash val="solid"/>
            </a:ln>
            <a:effectLst/>
          </p:spPr>
          <p:txBody>
            <a:bodyPr wrap="square">
              <a:spAutoFit/>
            </a:bodyPr>
            <a:lstStyle/>
            <a:p>
              <a:pPr algn="ctr" eaLnBrk="1" fontAlgn="auto" hangingPunct="1">
                <a:spcBef>
                  <a:spcPts val="0"/>
                </a:spcBef>
                <a:spcAft>
                  <a:spcPts val="0"/>
                </a:spcAft>
                <a:defRPr/>
              </a:pPr>
              <a:r>
                <a:rPr lang="en-US" sz="1200" b="1" dirty="0" smtClean="0">
                  <a:solidFill>
                    <a:srgbClr val="000000"/>
                  </a:solidFill>
                  <a:latin typeface="Arial"/>
                </a:rPr>
                <a:t>PTV/CPSS separation</a:t>
              </a:r>
            </a:p>
          </p:txBody>
        </p:sp>
        <p:grpSp>
          <p:nvGrpSpPr>
            <p:cNvPr id="7" name="Group 749"/>
            <p:cNvGrpSpPr/>
            <p:nvPr/>
          </p:nvGrpSpPr>
          <p:grpSpPr>
            <a:xfrm>
              <a:off x="6812818" y="1657299"/>
              <a:ext cx="2082472" cy="1009701"/>
              <a:chOff x="5141123" y="1231059"/>
              <a:chExt cx="2082472" cy="1009701"/>
            </a:xfrm>
          </p:grpSpPr>
          <p:grpSp>
            <p:nvGrpSpPr>
              <p:cNvPr id="8" name="Group 313"/>
              <p:cNvGrpSpPr/>
              <p:nvPr/>
            </p:nvGrpSpPr>
            <p:grpSpPr>
              <a:xfrm rot="556880">
                <a:off x="6054584" y="1231059"/>
                <a:ext cx="1169011" cy="585275"/>
                <a:chOff x="3496319" y="1198441"/>
                <a:chExt cx="1169011" cy="585275"/>
              </a:xfrm>
            </p:grpSpPr>
            <p:grpSp>
              <p:nvGrpSpPr>
                <p:cNvPr id="10" name="Group 135"/>
                <p:cNvGrpSpPr>
                  <a:grpSpLocks/>
                </p:cNvGrpSpPr>
                <p:nvPr/>
              </p:nvGrpSpPr>
              <p:grpSpPr bwMode="auto">
                <a:xfrm rot="2821553">
                  <a:off x="3830118" y="864642"/>
                  <a:ext cx="382823" cy="1050421"/>
                  <a:chOff x="2866699" y="1241271"/>
                  <a:chExt cx="2858151" cy="5214318"/>
                </a:xfrm>
              </p:grpSpPr>
              <p:pic>
                <p:nvPicPr>
                  <p:cNvPr id="388" name="Picture 387" descr="Cartoon Drogue_yellow.PNG"/>
                  <p:cNvPicPr>
                    <a:picLocks noChangeAspect="1"/>
                  </p:cNvPicPr>
                  <p:nvPr/>
                </p:nvPicPr>
                <p:blipFill>
                  <a:blip r:embed="rId3" cstate="screen">
                    <a:clrChange>
                      <a:clrFrom>
                        <a:srgbClr val="FFFFFF"/>
                      </a:clrFrom>
                      <a:clrTo>
                        <a:srgbClr val="FFFFFF">
                          <a:alpha val="0"/>
                        </a:srgbClr>
                      </a:clrTo>
                    </a:clrChange>
                    <a:duotone>
                      <a:prstClr val="black"/>
                      <a:srgbClr val="1F4D24">
                        <a:tint val="45000"/>
                        <a:satMod val="400000"/>
                      </a:srgbClr>
                    </a:duotone>
                  </a:blip>
                  <a:stretch>
                    <a:fillRect/>
                  </a:stretch>
                </p:blipFill>
                <p:spPr>
                  <a:xfrm>
                    <a:off x="2866699" y="1241271"/>
                    <a:ext cx="2858151" cy="1346507"/>
                  </a:xfrm>
                  <a:prstGeom prst="rect">
                    <a:avLst/>
                  </a:prstGeom>
                </p:spPr>
              </p:pic>
              <p:grpSp>
                <p:nvGrpSpPr>
                  <p:cNvPr id="11" name="Group 54"/>
                  <p:cNvGrpSpPr>
                    <a:grpSpLocks/>
                  </p:cNvGrpSpPr>
                  <p:nvPr/>
                </p:nvGrpSpPr>
                <p:grpSpPr bwMode="auto">
                  <a:xfrm>
                    <a:off x="2890779" y="2551757"/>
                    <a:ext cx="2754137" cy="3903832"/>
                    <a:chOff x="2679440" y="3435545"/>
                    <a:chExt cx="964134" cy="2077567"/>
                  </a:xfrm>
                </p:grpSpPr>
                <p:grpSp>
                  <p:nvGrpSpPr>
                    <p:cNvPr id="14" name="Group 62"/>
                    <p:cNvGrpSpPr>
                      <a:grpSpLocks/>
                    </p:cNvGrpSpPr>
                    <p:nvPr/>
                  </p:nvGrpSpPr>
                  <p:grpSpPr bwMode="auto">
                    <a:xfrm>
                      <a:off x="2679440" y="3435545"/>
                      <a:ext cx="964134" cy="1189527"/>
                      <a:chOff x="2727505" y="2184040"/>
                      <a:chExt cx="2593130" cy="3022065"/>
                    </a:xfrm>
                  </p:grpSpPr>
                  <p:cxnSp>
                    <p:nvCxnSpPr>
                      <p:cNvPr id="392" name="Straight Connector 391"/>
                      <p:cNvCxnSpPr/>
                      <p:nvPr/>
                    </p:nvCxnSpPr>
                    <p:spPr bwMode="auto">
                      <a:xfrm rot="16200000" flipH="1">
                        <a:off x="2547392" y="3695385"/>
                        <a:ext cx="2981524" cy="1837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93" name="Straight Connector 392"/>
                      <p:cNvCxnSpPr/>
                      <p:nvPr/>
                    </p:nvCxnSpPr>
                    <p:spPr bwMode="auto">
                      <a:xfrm rot="16200000" flipH="1">
                        <a:off x="2387964" y="3540422"/>
                        <a:ext cx="2972758" cy="33984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94" name="Straight Connector 393"/>
                      <p:cNvCxnSpPr/>
                      <p:nvPr/>
                    </p:nvCxnSpPr>
                    <p:spPr bwMode="auto">
                      <a:xfrm rot="16200000" flipH="1">
                        <a:off x="2225770" y="3382091"/>
                        <a:ext cx="2981524" cy="65214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95" name="Straight Connector 394"/>
                      <p:cNvCxnSpPr/>
                      <p:nvPr/>
                    </p:nvCxnSpPr>
                    <p:spPr bwMode="auto">
                      <a:xfrm rot="16200000" flipH="1">
                        <a:off x="2083178" y="3236279"/>
                        <a:ext cx="2990291" cy="92770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96" name="Straight Connector 395"/>
                      <p:cNvCxnSpPr/>
                      <p:nvPr/>
                    </p:nvCxnSpPr>
                    <p:spPr bwMode="auto">
                      <a:xfrm rot="16200000" flipH="1">
                        <a:off x="2001407" y="3152491"/>
                        <a:ext cx="2972752" cy="11205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97" name="Straight Connector 396"/>
                      <p:cNvCxnSpPr/>
                      <p:nvPr/>
                    </p:nvCxnSpPr>
                    <p:spPr bwMode="auto">
                      <a:xfrm rot="16200000" flipH="1">
                        <a:off x="1875943" y="3035602"/>
                        <a:ext cx="3016601" cy="131347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98" name="Straight Connector 397"/>
                      <p:cNvCxnSpPr/>
                      <p:nvPr/>
                    </p:nvCxnSpPr>
                    <p:spPr bwMode="auto">
                      <a:xfrm rot="5400000">
                        <a:off x="2704340" y="3532859"/>
                        <a:ext cx="2981524" cy="30310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99" name="Straight Connector 398"/>
                      <p:cNvCxnSpPr/>
                      <p:nvPr/>
                    </p:nvCxnSpPr>
                    <p:spPr bwMode="auto">
                      <a:xfrm rot="5400000">
                        <a:off x="2859651" y="3399661"/>
                        <a:ext cx="2963986" cy="597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00" name="Straight Connector 399"/>
                      <p:cNvCxnSpPr/>
                      <p:nvPr/>
                    </p:nvCxnSpPr>
                    <p:spPr bwMode="auto">
                      <a:xfrm rot="5400000">
                        <a:off x="2988060" y="3282028"/>
                        <a:ext cx="2963986" cy="8542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01" name="Straight Connector 400"/>
                      <p:cNvCxnSpPr/>
                      <p:nvPr/>
                    </p:nvCxnSpPr>
                    <p:spPr bwMode="auto">
                      <a:xfrm rot="5400000">
                        <a:off x="3108868" y="3163525"/>
                        <a:ext cx="2963986" cy="1093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02" name="Straight Connector 401"/>
                      <p:cNvCxnSpPr/>
                      <p:nvPr/>
                    </p:nvCxnSpPr>
                    <p:spPr bwMode="auto">
                      <a:xfrm rot="5400000">
                        <a:off x="3195890" y="3081360"/>
                        <a:ext cx="2972752" cy="12767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cxnSp>
                  <p:nvCxnSpPr>
                    <p:cNvPr id="391" name="Straight Connector 390"/>
                    <p:cNvCxnSpPr/>
                    <p:nvPr/>
                  </p:nvCxnSpPr>
                  <p:spPr bwMode="auto">
                    <a:xfrm rot="16200000" flipH="1">
                      <a:off x="2585421" y="4926348"/>
                      <a:ext cx="1170115" cy="341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grpSp>
              <p:nvGrpSpPr>
                <p:cNvPr id="17" name="Group 135"/>
                <p:cNvGrpSpPr>
                  <a:grpSpLocks/>
                </p:cNvGrpSpPr>
                <p:nvPr/>
              </p:nvGrpSpPr>
              <p:grpSpPr bwMode="auto">
                <a:xfrm rot="4359878">
                  <a:off x="3948708" y="1067094"/>
                  <a:ext cx="382823" cy="1050421"/>
                  <a:chOff x="2866699" y="1241271"/>
                  <a:chExt cx="2858151" cy="5214318"/>
                </a:xfrm>
              </p:grpSpPr>
              <p:pic>
                <p:nvPicPr>
                  <p:cNvPr id="373" name="Picture 372" descr="Cartoon Drogue_yellow.PNG"/>
                  <p:cNvPicPr>
                    <a:picLocks noChangeAspect="1"/>
                  </p:cNvPicPr>
                  <p:nvPr/>
                </p:nvPicPr>
                <p:blipFill>
                  <a:blip r:embed="rId3" cstate="screen">
                    <a:clrChange>
                      <a:clrFrom>
                        <a:srgbClr val="FFFFFF"/>
                      </a:clrFrom>
                      <a:clrTo>
                        <a:srgbClr val="FFFFFF">
                          <a:alpha val="0"/>
                        </a:srgbClr>
                      </a:clrTo>
                    </a:clrChange>
                    <a:duotone>
                      <a:prstClr val="black"/>
                      <a:srgbClr val="1F4D24">
                        <a:tint val="45000"/>
                        <a:satMod val="400000"/>
                      </a:srgbClr>
                    </a:duotone>
                  </a:blip>
                  <a:stretch>
                    <a:fillRect/>
                  </a:stretch>
                </p:blipFill>
                <p:spPr>
                  <a:xfrm>
                    <a:off x="2866699" y="1241271"/>
                    <a:ext cx="2858151" cy="1346507"/>
                  </a:xfrm>
                  <a:prstGeom prst="rect">
                    <a:avLst/>
                  </a:prstGeom>
                </p:spPr>
              </p:pic>
              <p:grpSp>
                <p:nvGrpSpPr>
                  <p:cNvPr id="21" name="Group 54"/>
                  <p:cNvGrpSpPr>
                    <a:grpSpLocks/>
                  </p:cNvGrpSpPr>
                  <p:nvPr/>
                </p:nvGrpSpPr>
                <p:grpSpPr bwMode="auto">
                  <a:xfrm>
                    <a:off x="2890779" y="2551757"/>
                    <a:ext cx="2754137" cy="3903832"/>
                    <a:chOff x="2679440" y="3435545"/>
                    <a:chExt cx="964134" cy="2077567"/>
                  </a:xfrm>
                </p:grpSpPr>
                <p:grpSp>
                  <p:nvGrpSpPr>
                    <p:cNvPr id="22" name="Group 62"/>
                    <p:cNvGrpSpPr>
                      <a:grpSpLocks/>
                    </p:cNvGrpSpPr>
                    <p:nvPr/>
                  </p:nvGrpSpPr>
                  <p:grpSpPr bwMode="auto">
                    <a:xfrm>
                      <a:off x="2679440" y="3435545"/>
                      <a:ext cx="964134" cy="1189527"/>
                      <a:chOff x="2727505" y="2184040"/>
                      <a:chExt cx="2593130" cy="3022065"/>
                    </a:xfrm>
                  </p:grpSpPr>
                  <p:cxnSp>
                    <p:nvCxnSpPr>
                      <p:cNvPr id="377" name="Straight Connector 376"/>
                      <p:cNvCxnSpPr/>
                      <p:nvPr/>
                    </p:nvCxnSpPr>
                    <p:spPr bwMode="auto">
                      <a:xfrm rot="16200000" flipH="1">
                        <a:off x="2547392" y="3695385"/>
                        <a:ext cx="2981524" cy="1837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78" name="Straight Connector 377"/>
                      <p:cNvCxnSpPr/>
                      <p:nvPr/>
                    </p:nvCxnSpPr>
                    <p:spPr bwMode="auto">
                      <a:xfrm rot="16200000" flipH="1">
                        <a:off x="2387964" y="3540422"/>
                        <a:ext cx="2972758" cy="33984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79" name="Straight Connector 378"/>
                      <p:cNvCxnSpPr/>
                      <p:nvPr/>
                    </p:nvCxnSpPr>
                    <p:spPr bwMode="auto">
                      <a:xfrm rot="16200000" flipH="1">
                        <a:off x="2225770" y="3382091"/>
                        <a:ext cx="2981524" cy="65214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0" name="Straight Connector 379"/>
                      <p:cNvCxnSpPr/>
                      <p:nvPr/>
                    </p:nvCxnSpPr>
                    <p:spPr bwMode="auto">
                      <a:xfrm rot="16200000" flipH="1">
                        <a:off x="2083178" y="3236279"/>
                        <a:ext cx="2990291" cy="92770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1" name="Straight Connector 380"/>
                      <p:cNvCxnSpPr/>
                      <p:nvPr/>
                    </p:nvCxnSpPr>
                    <p:spPr bwMode="auto">
                      <a:xfrm rot="16200000" flipH="1">
                        <a:off x="2001407" y="3152491"/>
                        <a:ext cx="2972752" cy="11205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2" name="Straight Connector 381"/>
                      <p:cNvCxnSpPr/>
                      <p:nvPr/>
                    </p:nvCxnSpPr>
                    <p:spPr bwMode="auto">
                      <a:xfrm rot="16200000" flipH="1">
                        <a:off x="1875943" y="3035602"/>
                        <a:ext cx="3016601" cy="131347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3" name="Straight Connector 382"/>
                      <p:cNvCxnSpPr/>
                      <p:nvPr/>
                    </p:nvCxnSpPr>
                    <p:spPr bwMode="auto">
                      <a:xfrm rot="5400000">
                        <a:off x="2704340" y="3532859"/>
                        <a:ext cx="2981524" cy="30310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4" name="Straight Connector 383"/>
                      <p:cNvCxnSpPr/>
                      <p:nvPr/>
                    </p:nvCxnSpPr>
                    <p:spPr bwMode="auto">
                      <a:xfrm rot="5400000">
                        <a:off x="2859651" y="3399661"/>
                        <a:ext cx="2963986" cy="597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5" name="Straight Connector 384"/>
                      <p:cNvCxnSpPr/>
                      <p:nvPr/>
                    </p:nvCxnSpPr>
                    <p:spPr bwMode="auto">
                      <a:xfrm rot="5400000">
                        <a:off x="2988060" y="3282028"/>
                        <a:ext cx="2963986" cy="8542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6" name="Straight Connector 385"/>
                      <p:cNvCxnSpPr/>
                      <p:nvPr/>
                    </p:nvCxnSpPr>
                    <p:spPr bwMode="auto">
                      <a:xfrm rot="5400000">
                        <a:off x="3108868" y="3163525"/>
                        <a:ext cx="2963986" cy="1093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87" name="Straight Connector 386"/>
                      <p:cNvCxnSpPr/>
                      <p:nvPr/>
                    </p:nvCxnSpPr>
                    <p:spPr bwMode="auto">
                      <a:xfrm rot="5400000">
                        <a:off x="3195890" y="3081360"/>
                        <a:ext cx="2972752" cy="12767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cxnSp>
                  <p:nvCxnSpPr>
                    <p:cNvPr id="376" name="Straight Connector 375"/>
                    <p:cNvCxnSpPr/>
                    <p:nvPr/>
                  </p:nvCxnSpPr>
                  <p:spPr bwMode="auto">
                    <a:xfrm rot="16200000" flipH="1">
                      <a:off x="2585421" y="4926348"/>
                      <a:ext cx="1170115" cy="341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grpSp>
          <p:pic>
            <p:nvPicPr>
              <p:cNvPr id="369" name="Picture 4" descr="image001"/>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rot="451118">
                <a:off x="5141123" y="1412085"/>
                <a:ext cx="1125277" cy="828675"/>
              </a:xfrm>
              <a:prstGeom prst="rect">
                <a:avLst/>
              </a:prstGeom>
              <a:noFill/>
              <a:ln w="9525">
                <a:noFill/>
                <a:miter lim="800000"/>
                <a:headEnd/>
                <a:tailEnd/>
              </a:ln>
            </p:spPr>
          </p:pic>
          <p:sp>
            <p:nvSpPr>
              <p:cNvPr id="370" name="Freeform 369"/>
              <p:cNvSpPr/>
              <p:nvPr/>
            </p:nvSpPr>
            <p:spPr bwMode="auto">
              <a:xfrm>
                <a:off x="5181600" y="1371600"/>
                <a:ext cx="772176" cy="401954"/>
              </a:xfrm>
              <a:custGeom>
                <a:avLst/>
                <a:gdLst>
                  <a:gd name="connsiteX0" fmla="*/ 0 w 927100"/>
                  <a:gd name="connsiteY0" fmla="*/ 114300 h 482600"/>
                  <a:gd name="connsiteX1" fmla="*/ 317500 w 927100"/>
                  <a:gd name="connsiteY1" fmla="*/ 12700 h 482600"/>
                  <a:gd name="connsiteX2" fmla="*/ 571500 w 927100"/>
                  <a:gd name="connsiteY2" fmla="*/ 190500 h 482600"/>
                  <a:gd name="connsiteX3" fmla="*/ 787400 w 927100"/>
                  <a:gd name="connsiteY3" fmla="*/ 177800 h 482600"/>
                  <a:gd name="connsiteX4" fmla="*/ 927100 w 927100"/>
                  <a:gd name="connsiteY4" fmla="*/ 482600 h 48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482600">
                    <a:moveTo>
                      <a:pt x="0" y="114300"/>
                    </a:moveTo>
                    <a:cubicBezTo>
                      <a:pt x="111125" y="57150"/>
                      <a:pt x="222250" y="0"/>
                      <a:pt x="317500" y="12700"/>
                    </a:cubicBezTo>
                    <a:cubicBezTo>
                      <a:pt x="412750" y="25400"/>
                      <a:pt x="493183" y="162983"/>
                      <a:pt x="571500" y="190500"/>
                    </a:cubicBezTo>
                    <a:cubicBezTo>
                      <a:pt x="649817" y="218017"/>
                      <a:pt x="728133" y="129117"/>
                      <a:pt x="787400" y="177800"/>
                    </a:cubicBezTo>
                    <a:cubicBezTo>
                      <a:pt x="846667" y="226483"/>
                      <a:pt x="886883" y="354541"/>
                      <a:pt x="927100" y="482600"/>
                    </a:cubicBezTo>
                  </a:path>
                </a:pathLst>
              </a:cu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a:endParaRPr>
              </a:p>
            </p:txBody>
          </p:sp>
        </p:grpSp>
      </p:grpSp>
      <p:sp>
        <p:nvSpPr>
          <p:cNvPr id="13" name="Rounded Rectangle 12"/>
          <p:cNvSpPr/>
          <p:nvPr/>
        </p:nvSpPr>
        <p:spPr bwMode="auto">
          <a:xfrm>
            <a:off x="419100" y="759587"/>
            <a:ext cx="5037200" cy="1975019"/>
          </a:xfrm>
          <a:prstGeom prst="roundRect">
            <a:avLst/>
          </a:prstGeom>
          <a:noFill/>
          <a:ln w="76200">
            <a:solidFill>
              <a:schemeClr val="bg1">
                <a:lumMod val="50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F8F200"/>
              </a:solidFill>
              <a:latin typeface="Times New Roman" pitchFamily="18" charset="0"/>
            </a:endParaRPr>
          </a:p>
        </p:txBody>
      </p:sp>
      <p:grpSp>
        <p:nvGrpSpPr>
          <p:cNvPr id="23" name="Group 423"/>
          <p:cNvGrpSpPr/>
          <p:nvPr/>
        </p:nvGrpSpPr>
        <p:grpSpPr>
          <a:xfrm>
            <a:off x="990600" y="914400"/>
            <a:ext cx="1524000" cy="572022"/>
            <a:chOff x="381000" y="960456"/>
            <a:chExt cx="1524000" cy="572022"/>
          </a:xfrm>
        </p:grpSpPr>
        <p:grpSp>
          <p:nvGrpSpPr>
            <p:cNvPr id="25" name="Group 519"/>
            <p:cNvGrpSpPr/>
            <p:nvPr/>
          </p:nvGrpSpPr>
          <p:grpSpPr>
            <a:xfrm rot="384152">
              <a:off x="1340422" y="1343255"/>
              <a:ext cx="524776" cy="145353"/>
              <a:chOff x="1538286" y="1386235"/>
              <a:chExt cx="524776" cy="145353"/>
            </a:xfrm>
          </p:grpSpPr>
          <p:cxnSp>
            <p:nvCxnSpPr>
              <p:cNvPr id="316" name="Straight Connector 315"/>
              <p:cNvCxnSpPr/>
              <p:nvPr/>
            </p:nvCxnSpPr>
            <p:spPr>
              <a:xfrm flipH="1">
                <a:off x="1538286" y="1469367"/>
                <a:ext cx="311989" cy="30182"/>
              </a:xfrm>
              <a:prstGeom prst="line">
                <a:avLst/>
              </a:prstGeom>
              <a:noFill/>
              <a:ln w="0" cap="flat" cmpd="sng" algn="ctr">
                <a:solidFill>
                  <a:schemeClr val="bg1">
                    <a:lumMod val="85000"/>
                  </a:schemeClr>
                </a:solidFill>
                <a:prstDash val="solid"/>
              </a:ln>
              <a:effectLst/>
            </p:spPr>
          </p:cxnSp>
          <p:grpSp>
            <p:nvGrpSpPr>
              <p:cNvPr id="27" name="Group 135"/>
              <p:cNvGrpSpPr>
                <a:grpSpLocks/>
              </p:cNvGrpSpPr>
              <p:nvPr/>
            </p:nvGrpSpPr>
            <p:grpSpPr bwMode="auto">
              <a:xfrm rot="5058490">
                <a:off x="1871225" y="1339751"/>
                <a:ext cx="145353" cy="238321"/>
                <a:chOff x="2866699" y="1241271"/>
                <a:chExt cx="2858151" cy="3545650"/>
              </a:xfrm>
            </p:grpSpPr>
            <p:pic>
              <p:nvPicPr>
                <p:cNvPr id="318" name="Picture 317" descr="Cartoon Drogue_yellow.PNG"/>
                <p:cNvPicPr>
                  <a:picLocks noChangeAspect="1"/>
                </p:cNvPicPr>
                <p:nvPr/>
              </p:nvPicPr>
              <p:blipFill>
                <a:blip r:embed="rId5" cstate="screen">
                  <a:duotone>
                    <a:prstClr val="black"/>
                    <a:srgbClr val="1F4D24">
                      <a:tint val="45000"/>
                      <a:satMod val="400000"/>
                    </a:srgbClr>
                  </a:duotone>
                </a:blip>
                <a:stretch>
                  <a:fillRect/>
                </a:stretch>
              </p:blipFill>
              <p:spPr>
                <a:xfrm>
                  <a:off x="2866699" y="1241271"/>
                  <a:ext cx="2858151" cy="1346507"/>
                </a:xfrm>
                <a:prstGeom prst="rect">
                  <a:avLst/>
                </a:prstGeom>
              </p:spPr>
            </p:pic>
            <p:grpSp>
              <p:nvGrpSpPr>
                <p:cNvPr id="28" name="Group 62"/>
                <p:cNvGrpSpPr>
                  <a:grpSpLocks/>
                </p:cNvGrpSpPr>
                <p:nvPr/>
              </p:nvGrpSpPr>
              <p:grpSpPr bwMode="auto">
                <a:xfrm>
                  <a:off x="2890823" y="2551758"/>
                  <a:ext cx="2754139" cy="2235163"/>
                  <a:chOff x="2727505" y="2184040"/>
                  <a:chExt cx="2593130" cy="3022065"/>
                </a:xfrm>
              </p:grpSpPr>
              <p:cxnSp>
                <p:nvCxnSpPr>
                  <p:cNvPr id="320" name="Straight Connector 319"/>
                  <p:cNvCxnSpPr/>
                  <p:nvPr/>
                </p:nvCxnSpPr>
                <p:spPr bwMode="auto">
                  <a:xfrm rot="16200000" flipH="1">
                    <a:off x="2547392" y="3695385"/>
                    <a:ext cx="2981524" cy="1837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1" name="Straight Connector 320"/>
                  <p:cNvCxnSpPr/>
                  <p:nvPr/>
                </p:nvCxnSpPr>
                <p:spPr bwMode="auto">
                  <a:xfrm rot="16200000" flipH="1">
                    <a:off x="2387964" y="3540422"/>
                    <a:ext cx="2972758" cy="33984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2" name="Straight Connector 321"/>
                  <p:cNvCxnSpPr/>
                  <p:nvPr/>
                </p:nvCxnSpPr>
                <p:spPr bwMode="auto">
                  <a:xfrm rot="16200000" flipH="1">
                    <a:off x="2225770" y="3382091"/>
                    <a:ext cx="2981524" cy="65214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3" name="Straight Connector 322"/>
                  <p:cNvCxnSpPr/>
                  <p:nvPr/>
                </p:nvCxnSpPr>
                <p:spPr bwMode="auto">
                  <a:xfrm rot="16200000" flipH="1">
                    <a:off x="2083178" y="3236279"/>
                    <a:ext cx="2990291" cy="92770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4" name="Straight Connector 323"/>
                  <p:cNvCxnSpPr/>
                  <p:nvPr/>
                </p:nvCxnSpPr>
                <p:spPr bwMode="auto">
                  <a:xfrm rot="16200000" flipH="1">
                    <a:off x="2001407" y="3152491"/>
                    <a:ext cx="2972752" cy="11205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5" name="Straight Connector 324"/>
                  <p:cNvCxnSpPr/>
                  <p:nvPr/>
                </p:nvCxnSpPr>
                <p:spPr bwMode="auto">
                  <a:xfrm rot="16200000" flipH="1">
                    <a:off x="1875943" y="3035602"/>
                    <a:ext cx="3016601" cy="131347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6" name="Straight Connector 325"/>
                  <p:cNvCxnSpPr/>
                  <p:nvPr/>
                </p:nvCxnSpPr>
                <p:spPr bwMode="auto">
                  <a:xfrm rot="5400000">
                    <a:off x="2704340" y="3532859"/>
                    <a:ext cx="2981524" cy="30310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7" name="Straight Connector 326"/>
                  <p:cNvCxnSpPr/>
                  <p:nvPr/>
                </p:nvCxnSpPr>
                <p:spPr bwMode="auto">
                  <a:xfrm rot="5400000">
                    <a:off x="2859651" y="3399661"/>
                    <a:ext cx="2963986" cy="597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8" name="Straight Connector 327"/>
                  <p:cNvCxnSpPr/>
                  <p:nvPr/>
                </p:nvCxnSpPr>
                <p:spPr bwMode="auto">
                  <a:xfrm rot="5400000">
                    <a:off x="2988060" y="3282028"/>
                    <a:ext cx="2963986" cy="8542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29" name="Straight Connector 328"/>
                  <p:cNvCxnSpPr/>
                  <p:nvPr/>
                </p:nvCxnSpPr>
                <p:spPr bwMode="auto">
                  <a:xfrm rot="5400000">
                    <a:off x="3108868" y="3163525"/>
                    <a:ext cx="2963986" cy="1093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30" name="Straight Connector 329"/>
                  <p:cNvCxnSpPr/>
                  <p:nvPr/>
                </p:nvCxnSpPr>
                <p:spPr bwMode="auto">
                  <a:xfrm rot="5400000">
                    <a:off x="3195890" y="3081360"/>
                    <a:ext cx="2972752" cy="12767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grpSp>
        <p:pic>
          <p:nvPicPr>
            <p:cNvPr id="315" name="Picture 314" descr="C-17_no_gear.png"/>
            <p:cNvPicPr>
              <a:picLocks noChangeAspect="1"/>
            </p:cNvPicPr>
            <p:nvPr/>
          </p:nvPicPr>
          <p:blipFill>
            <a:blip r:embed="rId6" cstate="screen"/>
            <a:stretch>
              <a:fillRect/>
            </a:stretch>
          </p:blipFill>
          <p:spPr>
            <a:xfrm>
              <a:off x="381000" y="960456"/>
              <a:ext cx="1524000" cy="572022"/>
            </a:xfrm>
            <a:prstGeom prst="rect">
              <a:avLst/>
            </a:prstGeom>
          </p:spPr>
        </p:pic>
      </p:grpSp>
      <p:grpSp>
        <p:nvGrpSpPr>
          <p:cNvPr id="29" name="Group 282"/>
          <p:cNvGrpSpPr/>
          <p:nvPr/>
        </p:nvGrpSpPr>
        <p:grpSpPr>
          <a:xfrm rot="1678328">
            <a:off x="4137225" y="1791212"/>
            <a:ext cx="1169011" cy="585275"/>
            <a:chOff x="3496319" y="1198441"/>
            <a:chExt cx="1169011" cy="585275"/>
          </a:xfrm>
        </p:grpSpPr>
        <p:grpSp>
          <p:nvGrpSpPr>
            <p:cNvPr id="30" name="Group 135"/>
            <p:cNvGrpSpPr>
              <a:grpSpLocks/>
            </p:cNvGrpSpPr>
            <p:nvPr/>
          </p:nvGrpSpPr>
          <p:grpSpPr bwMode="auto">
            <a:xfrm rot="2821553">
              <a:off x="3830118" y="864642"/>
              <a:ext cx="382823" cy="1050421"/>
              <a:chOff x="2866699" y="1241271"/>
              <a:chExt cx="2858151" cy="5214318"/>
            </a:xfrm>
          </p:grpSpPr>
          <p:pic>
            <p:nvPicPr>
              <p:cNvPr id="350" name="Picture 349" descr="Cartoon Drogue_yellow.PNG"/>
              <p:cNvPicPr>
                <a:picLocks noChangeAspect="1"/>
              </p:cNvPicPr>
              <p:nvPr/>
            </p:nvPicPr>
            <p:blipFill>
              <a:blip r:embed="rId3" cstate="screen">
                <a:clrChange>
                  <a:clrFrom>
                    <a:srgbClr val="FFFFFF"/>
                  </a:clrFrom>
                  <a:clrTo>
                    <a:srgbClr val="FFFFFF">
                      <a:alpha val="0"/>
                    </a:srgbClr>
                  </a:clrTo>
                </a:clrChange>
                <a:duotone>
                  <a:prstClr val="black"/>
                  <a:srgbClr val="1F4D24">
                    <a:tint val="45000"/>
                    <a:satMod val="400000"/>
                  </a:srgbClr>
                </a:duotone>
              </a:blip>
              <a:stretch>
                <a:fillRect/>
              </a:stretch>
            </p:blipFill>
            <p:spPr>
              <a:xfrm>
                <a:off x="2866699" y="1241271"/>
                <a:ext cx="2858151" cy="1346507"/>
              </a:xfrm>
              <a:prstGeom prst="rect">
                <a:avLst/>
              </a:prstGeom>
            </p:spPr>
          </p:pic>
          <p:grpSp>
            <p:nvGrpSpPr>
              <p:cNvPr id="31" name="Group 54"/>
              <p:cNvGrpSpPr>
                <a:grpSpLocks/>
              </p:cNvGrpSpPr>
              <p:nvPr/>
            </p:nvGrpSpPr>
            <p:grpSpPr bwMode="auto">
              <a:xfrm>
                <a:off x="2890779" y="2551757"/>
                <a:ext cx="2754137" cy="3903832"/>
                <a:chOff x="2679440" y="3435545"/>
                <a:chExt cx="964134" cy="2077567"/>
              </a:xfrm>
            </p:grpSpPr>
            <p:grpSp>
              <p:nvGrpSpPr>
                <p:cNvPr id="32" name="Group 62"/>
                <p:cNvGrpSpPr>
                  <a:grpSpLocks/>
                </p:cNvGrpSpPr>
                <p:nvPr/>
              </p:nvGrpSpPr>
              <p:grpSpPr bwMode="auto">
                <a:xfrm>
                  <a:off x="2679440" y="3435545"/>
                  <a:ext cx="964134" cy="1189527"/>
                  <a:chOff x="2727505" y="2184040"/>
                  <a:chExt cx="2593130" cy="3022065"/>
                </a:xfrm>
              </p:grpSpPr>
              <p:cxnSp>
                <p:nvCxnSpPr>
                  <p:cNvPr id="354" name="Straight Connector 353"/>
                  <p:cNvCxnSpPr/>
                  <p:nvPr/>
                </p:nvCxnSpPr>
                <p:spPr bwMode="auto">
                  <a:xfrm rot="16200000" flipH="1">
                    <a:off x="2547392" y="3695385"/>
                    <a:ext cx="2981524" cy="1837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55" name="Straight Connector 354"/>
                  <p:cNvCxnSpPr/>
                  <p:nvPr/>
                </p:nvCxnSpPr>
                <p:spPr bwMode="auto">
                  <a:xfrm rot="16200000" flipH="1">
                    <a:off x="2387964" y="3540422"/>
                    <a:ext cx="2972758" cy="33984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56" name="Straight Connector 355"/>
                  <p:cNvCxnSpPr/>
                  <p:nvPr/>
                </p:nvCxnSpPr>
                <p:spPr bwMode="auto">
                  <a:xfrm rot="16200000" flipH="1">
                    <a:off x="2225770" y="3382091"/>
                    <a:ext cx="2981524" cy="65214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57" name="Straight Connector 356"/>
                  <p:cNvCxnSpPr/>
                  <p:nvPr/>
                </p:nvCxnSpPr>
                <p:spPr bwMode="auto">
                  <a:xfrm rot="16200000" flipH="1">
                    <a:off x="2083178" y="3236279"/>
                    <a:ext cx="2990291" cy="92770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58" name="Straight Connector 357"/>
                  <p:cNvCxnSpPr/>
                  <p:nvPr/>
                </p:nvCxnSpPr>
                <p:spPr bwMode="auto">
                  <a:xfrm rot="16200000" flipH="1">
                    <a:off x="2001407" y="3152491"/>
                    <a:ext cx="2972752" cy="11205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59" name="Straight Connector 358"/>
                  <p:cNvCxnSpPr/>
                  <p:nvPr/>
                </p:nvCxnSpPr>
                <p:spPr bwMode="auto">
                  <a:xfrm rot="16200000" flipH="1">
                    <a:off x="1875943" y="3035602"/>
                    <a:ext cx="3016601" cy="131347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60" name="Straight Connector 359"/>
                  <p:cNvCxnSpPr/>
                  <p:nvPr/>
                </p:nvCxnSpPr>
                <p:spPr bwMode="auto">
                  <a:xfrm rot="5400000">
                    <a:off x="2704340" y="3532859"/>
                    <a:ext cx="2981524" cy="30310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61" name="Straight Connector 360"/>
                  <p:cNvCxnSpPr/>
                  <p:nvPr/>
                </p:nvCxnSpPr>
                <p:spPr bwMode="auto">
                  <a:xfrm rot="5400000">
                    <a:off x="2859651" y="3399661"/>
                    <a:ext cx="2963986" cy="597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62" name="Straight Connector 361"/>
                  <p:cNvCxnSpPr/>
                  <p:nvPr/>
                </p:nvCxnSpPr>
                <p:spPr bwMode="auto">
                  <a:xfrm rot="5400000">
                    <a:off x="2988060" y="3282028"/>
                    <a:ext cx="2963986" cy="8542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63" name="Straight Connector 362"/>
                  <p:cNvCxnSpPr/>
                  <p:nvPr/>
                </p:nvCxnSpPr>
                <p:spPr bwMode="auto">
                  <a:xfrm rot="5400000">
                    <a:off x="3108868" y="3163525"/>
                    <a:ext cx="2963986" cy="1093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64" name="Straight Connector 363"/>
                  <p:cNvCxnSpPr/>
                  <p:nvPr/>
                </p:nvCxnSpPr>
                <p:spPr bwMode="auto">
                  <a:xfrm rot="5400000">
                    <a:off x="3195890" y="3081360"/>
                    <a:ext cx="2972752" cy="12767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cxnSp>
              <p:nvCxnSpPr>
                <p:cNvPr id="353" name="Straight Connector 352"/>
                <p:cNvCxnSpPr/>
                <p:nvPr/>
              </p:nvCxnSpPr>
              <p:spPr bwMode="auto">
                <a:xfrm rot="16200000" flipH="1">
                  <a:off x="2585421" y="4926348"/>
                  <a:ext cx="1170115" cy="341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grpSp>
          <p:nvGrpSpPr>
            <p:cNvPr id="33" name="Group 135"/>
            <p:cNvGrpSpPr>
              <a:grpSpLocks/>
            </p:cNvGrpSpPr>
            <p:nvPr/>
          </p:nvGrpSpPr>
          <p:grpSpPr bwMode="auto">
            <a:xfrm rot="4359878">
              <a:off x="3948708" y="1067094"/>
              <a:ext cx="382823" cy="1050421"/>
              <a:chOff x="2866699" y="1241271"/>
              <a:chExt cx="2858151" cy="5214318"/>
            </a:xfrm>
          </p:grpSpPr>
          <p:pic>
            <p:nvPicPr>
              <p:cNvPr id="335" name="Picture 334" descr="Cartoon Drogue_yellow.PNG"/>
              <p:cNvPicPr>
                <a:picLocks noChangeAspect="1"/>
              </p:cNvPicPr>
              <p:nvPr/>
            </p:nvPicPr>
            <p:blipFill>
              <a:blip r:embed="rId3" cstate="screen">
                <a:clrChange>
                  <a:clrFrom>
                    <a:srgbClr val="FFFFFF"/>
                  </a:clrFrom>
                  <a:clrTo>
                    <a:srgbClr val="FFFFFF">
                      <a:alpha val="0"/>
                    </a:srgbClr>
                  </a:clrTo>
                </a:clrChange>
                <a:duotone>
                  <a:prstClr val="black"/>
                  <a:srgbClr val="1F4D24">
                    <a:tint val="45000"/>
                    <a:satMod val="400000"/>
                  </a:srgbClr>
                </a:duotone>
              </a:blip>
              <a:stretch>
                <a:fillRect/>
              </a:stretch>
            </p:blipFill>
            <p:spPr>
              <a:xfrm>
                <a:off x="2866699" y="1241271"/>
                <a:ext cx="2858151" cy="1346507"/>
              </a:xfrm>
              <a:prstGeom prst="rect">
                <a:avLst/>
              </a:prstGeom>
            </p:spPr>
          </p:pic>
          <p:grpSp>
            <p:nvGrpSpPr>
              <p:cNvPr id="34" name="Group 54"/>
              <p:cNvGrpSpPr>
                <a:grpSpLocks/>
              </p:cNvGrpSpPr>
              <p:nvPr/>
            </p:nvGrpSpPr>
            <p:grpSpPr bwMode="auto">
              <a:xfrm>
                <a:off x="2890779" y="2551757"/>
                <a:ext cx="2754137" cy="3903832"/>
                <a:chOff x="2679440" y="3435545"/>
                <a:chExt cx="964134" cy="2077567"/>
              </a:xfrm>
            </p:grpSpPr>
            <p:grpSp>
              <p:nvGrpSpPr>
                <p:cNvPr id="35" name="Group 62"/>
                <p:cNvGrpSpPr>
                  <a:grpSpLocks/>
                </p:cNvGrpSpPr>
                <p:nvPr/>
              </p:nvGrpSpPr>
              <p:grpSpPr bwMode="auto">
                <a:xfrm>
                  <a:off x="2679440" y="3435545"/>
                  <a:ext cx="964134" cy="1189527"/>
                  <a:chOff x="2727505" y="2184040"/>
                  <a:chExt cx="2593130" cy="3022065"/>
                </a:xfrm>
              </p:grpSpPr>
              <p:cxnSp>
                <p:nvCxnSpPr>
                  <p:cNvPr id="339" name="Straight Connector 338"/>
                  <p:cNvCxnSpPr/>
                  <p:nvPr/>
                </p:nvCxnSpPr>
                <p:spPr bwMode="auto">
                  <a:xfrm rot="16200000" flipH="1">
                    <a:off x="2547392" y="3695385"/>
                    <a:ext cx="2981524" cy="1837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0" name="Straight Connector 339"/>
                  <p:cNvCxnSpPr/>
                  <p:nvPr/>
                </p:nvCxnSpPr>
                <p:spPr bwMode="auto">
                  <a:xfrm rot="16200000" flipH="1">
                    <a:off x="2387964" y="3540422"/>
                    <a:ext cx="2972758" cy="33984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1" name="Straight Connector 340"/>
                  <p:cNvCxnSpPr/>
                  <p:nvPr/>
                </p:nvCxnSpPr>
                <p:spPr bwMode="auto">
                  <a:xfrm rot="16200000" flipH="1">
                    <a:off x="2225770" y="3382091"/>
                    <a:ext cx="2981524" cy="65214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2" name="Straight Connector 341"/>
                  <p:cNvCxnSpPr/>
                  <p:nvPr/>
                </p:nvCxnSpPr>
                <p:spPr bwMode="auto">
                  <a:xfrm rot="16200000" flipH="1">
                    <a:off x="2083178" y="3236279"/>
                    <a:ext cx="2990291" cy="92770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3" name="Straight Connector 342"/>
                  <p:cNvCxnSpPr/>
                  <p:nvPr/>
                </p:nvCxnSpPr>
                <p:spPr bwMode="auto">
                  <a:xfrm rot="16200000" flipH="1">
                    <a:off x="2001407" y="3152491"/>
                    <a:ext cx="2972752" cy="11205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4" name="Straight Connector 343"/>
                  <p:cNvCxnSpPr/>
                  <p:nvPr/>
                </p:nvCxnSpPr>
                <p:spPr bwMode="auto">
                  <a:xfrm rot="16200000" flipH="1">
                    <a:off x="1875943" y="3035602"/>
                    <a:ext cx="3016601" cy="131347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5" name="Straight Connector 344"/>
                  <p:cNvCxnSpPr/>
                  <p:nvPr/>
                </p:nvCxnSpPr>
                <p:spPr bwMode="auto">
                  <a:xfrm rot="5400000">
                    <a:off x="2704340" y="3532859"/>
                    <a:ext cx="2981524" cy="30310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6" name="Straight Connector 345"/>
                  <p:cNvCxnSpPr/>
                  <p:nvPr/>
                </p:nvCxnSpPr>
                <p:spPr bwMode="auto">
                  <a:xfrm rot="5400000">
                    <a:off x="2859651" y="3399661"/>
                    <a:ext cx="2963986" cy="597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7" name="Straight Connector 346"/>
                  <p:cNvCxnSpPr/>
                  <p:nvPr/>
                </p:nvCxnSpPr>
                <p:spPr bwMode="auto">
                  <a:xfrm rot="5400000">
                    <a:off x="2988060" y="3282028"/>
                    <a:ext cx="2963986" cy="8542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8" name="Straight Connector 347"/>
                  <p:cNvCxnSpPr/>
                  <p:nvPr/>
                </p:nvCxnSpPr>
                <p:spPr bwMode="auto">
                  <a:xfrm rot="5400000">
                    <a:off x="3108868" y="3163525"/>
                    <a:ext cx="2963986" cy="1093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349" name="Straight Connector 348"/>
                  <p:cNvCxnSpPr/>
                  <p:nvPr/>
                </p:nvCxnSpPr>
                <p:spPr bwMode="auto">
                  <a:xfrm rot="5400000">
                    <a:off x="3195890" y="3081360"/>
                    <a:ext cx="2972752" cy="12767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cxnSp>
              <p:nvCxnSpPr>
                <p:cNvPr id="338" name="Straight Connector 337"/>
                <p:cNvCxnSpPr/>
                <p:nvPr/>
              </p:nvCxnSpPr>
              <p:spPr bwMode="auto">
                <a:xfrm rot="16200000" flipH="1">
                  <a:off x="2585421" y="4926348"/>
                  <a:ext cx="1170115" cy="341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grpSp>
      <p:pic>
        <p:nvPicPr>
          <p:cNvPr id="332" name="Picture 3"/>
          <p:cNvPicPr>
            <a:picLocks noChangeAspect="1" noChangeArrowheads="1"/>
          </p:cNvPicPr>
          <p:nvPr/>
        </p:nvPicPr>
        <p:blipFill>
          <a:blip r:embed="rId7" cstate="print">
            <a:clrChange>
              <a:clrFrom>
                <a:srgbClr val="FFFFFF"/>
              </a:clrFrom>
              <a:clrTo>
                <a:srgbClr val="FFFFFF">
                  <a:alpha val="0"/>
                </a:srgbClr>
              </a:clrTo>
            </a:clrChange>
          </a:blip>
          <a:srcRect l="1562" t="18750" r="53438" b="23438"/>
          <a:stretch>
            <a:fillRect/>
          </a:stretch>
        </p:blipFill>
        <p:spPr bwMode="auto">
          <a:xfrm flipH="1">
            <a:off x="3084413" y="1656291"/>
            <a:ext cx="1182787" cy="566928"/>
          </a:xfrm>
          <a:prstGeom prst="rect">
            <a:avLst/>
          </a:prstGeom>
          <a:noFill/>
          <a:ln w="9525">
            <a:noFill/>
            <a:miter lim="800000"/>
            <a:headEnd/>
            <a:tailEnd/>
          </a:ln>
        </p:spPr>
      </p:pic>
      <p:pic>
        <p:nvPicPr>
          <p:cNvPr id="333" name="Picture 2"/>
          <p:cNvPicPr>
            <a:picLocks noChangeAspect="1" noChangeArrowheads="1"/>
          </p:cNvPicPr>
          <p:nvPr/>
        </p:nvPicPr>
        <p:blipFill>
          <a:blip r:embed="rId8" cstate="print">
            <a:clrChange>
              <a:clrFrom>
                <a:srgbClr val="FFFFFF"/>
              </a:clrFrom>
              <a:clrTo>
                <a:srgbClr val="FFFFFF">
                  <a:alpha val="0"/>
                </a:srgbClr>
              </a:clrTo>
            </a:clrChange>
          </a:blip>
          <a:srcRect l="2813" t="14844" r="59063" b="28125"/>
          <a:stretch>
            <a:fillRect/>
          </a:stretch>
        </p:blipFill>
        <p:spPr bwMode="auto">
          <a:xfrm rot="20935337" flipH="1">
            <a:off x="6146439" y="1721448"/>
            <a:ext cx="830974" cy="503902"/>
          </a:xfrm>
          <a:prstGeom prst="rect">
            <a:avLst/>
          </a:prstGeom>
          <a:noFill/>
          <a:ln w="9525">
            <a:noFill/>
            <a:miter lim="800000"/>
            <a:headEnd/>
            <a:tailEnd/>
          </a:ln>
        </p:spPr>
      </p:pic>
      <p:sp>
        <p:nvSpPr>
          <p:cNvPr id="15" name="Circular Arrow 14"/>
          <p:cNvSpPr/>
          <p:nvPr/>
        </p:nvSpPr>
        <p:spPr bwMode="auto">
          <a:xfrm rot="16752902">
            <a:off x="5767956" y="778121"/>
            <a:ext cx="812802" cy="2362962"/>
          </a:xfrm>
          <a:prstGeom prst="circularArrow">
            <a:avLst>
              <a:gd name="adj1" fmla="val 12500"/>
              <a:gd name="adj2" fmla="val 2909821"/>
              <a:gd name="adj3" fmla="val 20457681"/>
              <a:gd name="adj4" fmla="val 16588598"/>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sp>
        <p:nvSpPr>
          <p:cNvPr id="337" name="Rectangle 336"/>
          <p:cNvSpPr/>
          <p:nvPr/>
        </p:nvSpPr>
        <p:spPr>
          <a:xfrm>
            <a:off x="3124200" y="914400"/>
            <a:ext cx="1981626" cy="646331"/>
          </a:xfrm>
          <a:prstGeom prst="rect">
            <a:avLst/>
          </a:prstGeom>
          <a:noFill/>
          <a:ln w="25400" cap="flat" cmpd="sng" algn="ctr">
            <a:solidFill>
              <a:srgbClr val="000000"/>
            </a:solidFill>
            <a:prstDash val="solid"/>
          </a:ln>
          <a:effectLst/>
        </p:spPr>
        <p:txBody>
          <a:bodyPr wrap="square">
            <a:spAutoFit/>
          </a:bodyPr>
          <a:lstStyle/>
          <a:p>
            <a:pPr algn="ctr" eaLnBrk="1" fontAlgn="auto" hangingPunct="1">
              <a:spcBef>
                <a:spcPts val="0"/>
              </a:spcBef>
              <a:spcAft>
                <a:spcPts val="0"/>
              </a:spcAft>
              <a:defRPr/>
            </a:pPr>
            <a:r>
              <a:rPr lang="en-US" sz="1200" b="1" dirty="0" smtClean="0">
                <a:solidFill>
                  <a:srgbClr val="000000"/>
                </a:solidFill>
                <a:latin typeface="Arial"/>
              </a:rPr>
              <a:t>C-17 with a single 15 ft GFE Drogue parachute prior to extraction</a:t>
            </a:r>
            <a:endParaRPr lang="en-US" sz="1000" b="1" dirty="0" smtClean="0">
              <a:solidFill>
                <a:srgbClr val="000000"/>
              </a:solidFill>
              <a:latin typeface="Arial"/>
            </a:endParaRPr>
          </a:p>
        </p:txBody>
      </p:sp>
      <p:sp>
        <p:nvSpPr>
          <p:cNvPr id="352" name="TextBox 351"/>
          <p:cNvSpPr txBox="1"/>
          <p:nvPr/>
        </p:nvSpPr>
        <p:spPr>
          <a:xfrm>
            <a:off x="547688" y="762000"/>
            <a:ext cx="1814512" cy="369332"/>
          </a:xfrm>
          <a:prstGeom prst="rect">
            <a:avLst/>
          </a:prstGeom>
          <a:noFill/>
        </p:spPr>
        <p:txBody>
          <a:bodyPr wrap="square" rtlCol="0">
            <a:spAutoFit/>
          </a:bodyPr>
          <a:lstStyle/>
          <a:p>
            <a:pPr eaLnBrk="1" fontAlgn="auto" hangingPunct="1">
              <a:spcBef>
                <a:spcPts val="0"/>
              </a:spcBef>
              <a:spcAft>
                <a:spcPts val="0"/>
              </a:spcAft>
            </a:pPr>
            <a:r>
              <a:rPr lang="en-US" sz="1800" b="1" dirty="0" smtClean="0">
                <a:solidFill>
                  <a:srgbClr val="000000"/>
                </a:solidFill>
                <a:latin typeface="Arial"/>
              </a:rPr>
              <a:t>DSSA/ADAMS</a:t>
            </a:r>
            <a:endParaRPr lang="en-US" sz="1800" b="1" dirty="0">
              <a:solidFill>
                <a:srgbClr val="000000"/>
              </a:solidFill>
              <a:latin typeface="Arial"/>
            </a:endParaRPr>
          </a:p>
        </p:txBody>
      </p:sp>
      <p:sp>
        <p:nvSpPr>
          <p:cNvPr id="366" name="TextBox 365"/>
          <p:cNvSpPr txBox="1"/>
          <p:nvPr/>
        </p:nvSpPr>
        <p:spPr>
          <a:xfrm>
            <a:off x="5562600" y="847339"/>
            <a:ext cx="2209800" cy="369332"/>
          </a:xfrm>
          <a:prstGeom prst="rect">
            <a:avLst/>
          </a:prstGeom>
          <a:noFill/>
        </p:spPr>
        <p:txBody>
          <a:bodyPr wrap="square" rtlCol="0">
            <a:spAutoFit/>
          </a:bodyPr>
          <a:lstStyle/>
          <a:p>
            <a:pPr algn="ctr" eaLnBrk="1" fontAlgn="auto" hangingPunct="1">
              <a:spcBef>
                <a:spcPts val="0"/>
              </a:spcBef>
              <a:spcAft>
                <a:spcPts val="0"/>
              </a:spcAft>
            </a:pPr>
            <a:r>
              <a:rPr lang="en-US" sz="1800" b="1" dirty="0" smtClean="0">
                <a:solidFill>
                  <a:srgbClr val="000000"/>
                </a:solidFill>
                <a:latin typeface="Arial"/>
              </a:rPr>
              <a:t>ADAMS</a:t>
            </a:r>
            <a:endParaRPr lang="en-US" sz="1800" b="1" dirty="0">
              <a:solidFill>
                <a:srgbClr val="000000"/>
              </a:solidFill>
              <a:latin typeface="Arial"/>
            </a:endParaRPr>
          </a:p>
        </p:txBody>
      </p:sp>
      <p:sp>
        <p:nvSpPr>
          <p:cNvPr id="371" name="Circular Arrow 370"/>
          <p:cNvSpPr/>
          <p:nvPr/>
        </p:nvSpPr>
        <p:spPr bwMode="auto">
          <a:xfrm rot="2575420" flipH="1">
            <a:off x="2363175" y="5240449"/>
            <a:ext cx="934179" cy="1936594"/>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sp>
        <p:nvSpPr>
          <p:cNvPr id="688" name="Circular Arrow 687"/>
          <p:cNvSpPr/>
          <p:nvPr/>
        </p:nvSpPr>
        <p:spPr bwMode="auto">
          <a:xfrm rot="2575420" flipH="1">
            <a:off x="1748608" y="3909426"/>
            <a:ext cx="934179" cy="2771897"/>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sp>
        <p:nvSpPr>
          <p:cNvPr id="9" name="Rounded Rectangle 8"/>
          <p:cNvSpPr/>
          <p:nvPr/>
        </p:nvSpPr>
        <p:spPr bwMode="auto">
          <a:xfrm>
            <a:off x="432351" y="2895667"/>
            <a:ext cx="6238777" cy="3550853"/>
          </a:xfrm>
          <a:prstGeom prst="roundRect">
            <a:avLst/>
          </a:prstGeom>
          <a:solidFill>
            <a:schemeClr val="bg1"/>
          </a:solidFill>
          <a:ln w="76200">
            <a:solidFill>
              <a:schemeClr val="accent6">
                <a:lumMod val="40000"/>
                <a:lumOff val="60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dirty="0" smtClean="0">
              <a:solidFill>
                <a:srgbClr val="F8F200"/>
              </a:solidFill>
              <a:latin typeface="Times New Roman" pitchFamily="18" charset="0"/>
            </a:endParaRPr>
          </a:p>
        </p:txBody>
      </p:sp>
      <p:sp>
        <p:nvSpPr>
          <p:cNvPr id="18" name="Text Box 416"/>
          <p:cNvSpPr txBox="1">
            <a:spLocks noChangeArrowheads="1"/>
          </p:cNvSpPr>
          <p:nvPr/>
        </p:nvSpPr>
        <p:spPr bwMode="auto">
          <a:xfrm>
            <a:off x="5484910" y="6172200"/>
            <a:ext cx="966731" cy="249288"/>
          </a:xfrm>
          <a:prstGeom prst="rect">
            <a:avLst/>
          </a:prstGeom>
          <a:noFill/>
          <a:ln w="12700">
            <a:noFill/>
            <a:miter lim="800000"/>
            <a:headEnd type="none" w="sm" len="sm"/>
            <a:tailEnd type="none" w="sm" len="sm"/>
          </a:ln>
          <a:effectLst/>
        </p:spPr>
        <p:txBody>
          <a:bodyPr wrap="square">
            <a:spAutoFit/>
          </a:bodyPr>
          <a:lstStyle/>
          <a:p>
            <a:pPr eaLnBrk="1" fontAlgn="auto" hangingPunct="1">
              <a:spcBef>
                <a:spcPct val="50000"/>
              </a:spcBef>
              <a:spcAft>
                <a:spcPts val="0"/>
              </a:spcAft>
            </a:pPr>
            <a:r>
              <a:rPr lang="en-US" sz="1000" b="1" dirty="0">
                <a:solidFill>
                  <a:srgbClr val="FF1111"/>
                </a:solidFill>
                <a:latin typeface="Arial"/>
              </a:rPr>
              <a:t>Not </a:t>
            </a:r>
            <a:r>
              <a:rPr lang="en-US" sz="1000" b="1" dirty="0" smtClean="0">
                <a:solidFill>
                  <a:srgbClr val="FF1111"/>
                </a:solidFill>
                <a:latin typeface="Arial"/>
              </a:rPr>
              <a:t>to Scale</a:t>
            </a:r>
            <a:endParaRPr lang="en-US" sz="1000" b="1" dirty="0">
              <a:solidFill>
                <a:srgbClr val="FF1111"/>
              </a:solidFill>
              <a:latin typeface="Arial"/>
            </a:endParaRPr>
          </a:p>
        </p:txBody>
      </p:sp>
      <p:sp>
        <p:nvSpPr>
          <p:cNvPr id="19" name="Rectangle 18"/>
          <p:cNvSpPr/>
          <p:nvPr/>
        </p:nvSpPr>
        <p:spPr>
          <a:xfrm>
            <a:off x="5334000" y="3721100"/>
            <a:ext cx="1227235" cy="830997"/>
          </a:xfrm>
          <a:prstGeom prst="rect">
            <a:avLst/>
          </a:prstGeom>
          <a:solidFill>
            <a:schemeClr val="bg1"/>
          </a:solidFill>
          <a:ln w="25400" cap="flat" cmpd="sng" algn="ctr">
            <a:solidFill>
              <a:srgbClr val="000000"/>
            </a:solidFill>
            <a:prstDash val="solid"/>
          </a:ln>
          <a:effectLst/>
        </p:spPr>
        <p:txBody>
          <a:bodyPr wrap="square">
            <a:spAutoFit/>
          </a:bodyPr>
          <a:lstStyle/>
          <a:p>
            <a:pPr algn="ctr" eaLnBrk="1" fontAlgn="auto" hangingPunct="1">
              <a:spcBef>
                <a:spcPts val="0"/>
              </a:spcBef>
              <a:spcAft>
                <a:spcPts val="0"/>
              </a:spcAft>
              <a:defRPr/>
            </a:pPr>
            <a:r>
              <a:rPr lang="en-US" sz="1200" b="1" dirty="0" smtClean="0">
                <a:solidFill>
                  <a:srgbClr val="000000"/>
                </a:solidFill>
                <a:latin typeface="Arial"/>
              </a:rPr>
              <a:t>Static-line deploy  Two Full Open Programmers</a:t>
            </a:r>
          </a:p>
        </p:txBody>
      </p:sp>
      <p:sp>
        <p:nvSpPr>
          <p:cNvPr id="20" name="Rectangle 19"/>
          <p:cNvSpPr/>
          <p:nvPr/>
        </p:nvSpPr>
        <p:spPr>
          <a:xfrm>
            <a:off x="2896943" y="5776440"/>
            <a:ext cx="1865557" cy="461665"/>
          </a:xfrm>
          <a:prstGeom prst="rect">
            <a:avLst/>
          </a:prstGeom>
          <a:solidFill>
            <a:srgbClr val="FFFFFF"/>
          </a:solidFill>
          <a:ln w="25400" cap="flat" cmpd="sng" algn="ctr">
            <a:solidFill>
              <a:srgbClr val="000000"/>
            </a:solidFill>
            <a:prstDash val="solid"/>
          </a:ln>
          <a:effectLst/>
        </p:spPr>
        <p:txBody>
          <a:bodyPr wrap="square">
            <a:spAutoFit/>
          </a:bodyPr>
          <a:lstStyle/>
          <a:p>
            <a:pPr algn="ctr" eaLnBrk="1" fontAlgn="auto" hangingPunct="1">
              <a:spcBef>
                <a:spcPts val="0"/>
              </a:spcBef>
              <a:spcAft>
                <a:spcPts val="0"/>
              </a:spcAft>
              <a:defRPr/>
            </a:pPr>
            <a:r>
              <a:rPr lang="en-US" sz="1200" b="1" dirty="0" smtClean="0">
                <a:solidFill>
                  <a:srgbClr val="000000"/>
                </a:solidFill>
                <a:latin typeface="Arial"/>
              </a:rPr>
              <a:t>Mortar deploy three CPAS Pilot parachutes</a:t>
            </a:r>
          </a:p>
        </p:txBody>
      </p:sp>
      <p:sp>
        <p:nvSpPr>
          <p:cNvPr id="41" name="TextBox 40"/>
          <p:cNvSpPr txBox="1"/>
          <p:nvPr/>
        </p:nvSpPr>
        <p:spPr>
          <a:xfrm>
            <a:off x="985062" y="2875758"/>
            <a:ext cx="1681937" cy="369332"/>
          </a:xfrm>
          <a:prstGeom prst="rect">
            <a:avLst/>
          </a:prstGeom>
          <a:noFill/>
        </p:spPr>
        <p:txBody>
          <a:bodyPr wrap="square" rtlCol="0">
            <a:spAutoFit/>
          </a:bodyPr>
          <a:lstStyle/>
          <a:p>
            <a:pPr eaLnBrk="1" fontAlgn="auto" hangingPunct="1">
              <a:spcBef>
                <a:spcPts val="0"/>
              </a:spcBef>
              <a:spcAft>
                <a:spcPts val="0"/>
              </a:spcAft>
            </a:pPr>
            <a:r>
              <a:rPr lang="en-US" sz="1800" b="1" dirty="0" smtClean="0">
                <a:solidFill>
                  <a:srgbClr val="000000"/>
                </a:solidFill>
                <a:latin typeface="Arial"/>
              </a:rPr>
              <a:t>DSS/FAST</a:t>
            </a:r>
            <a:endParaRPr lang="en-US" sz="1800" b="1" dirty="0">
              <a:solidFill>
                <a:srgbClr val="000000"/>
              </a:solidFill>
              <a:latin typeface="Arial"/>
            </a:endParaRPr>
          </a:p>
        </p:txBody>
      </p:sp>
      <p:sp>
        <p:nvSpPr>
          <p:cNvPr id="42" name="Rectangle 41"/>
          <p:cNvSpPr/>
          <p:nvPr/>
        </p:nvSpPr>
        <p:spPr>
          <a:xfrm>
            <a:off x="1682077" y="3399880"/>
            <a:ext cx="1670723" cy="646331"/>
          </a:xfrm>
          <a:prstGeom prst="rect">
            <a:avLst/>
          </a:prstGeom>
          <a:noFill/>
          <a:ln w="25400" cap="flat" cmpd="sng" algn="ctr">
            <a:solidFill>
              <a:srgbClr val="000000"/>
            </a:solidFill>
            <a:prstDash val="solid"/>
          </a:ln>
          <a:effectLst/>
        </p:spPr>
        <p:txBody>
          <a:bodyPr wrap="square">
            <a:spAutoFit/>
          </a:bodyPr>
          <a:lstStyle/>
          <a:p>
            <a:pPr algn="ctr" eaLnBrk="1" fontAlgn="auto" hangingPunct="1">
              <a:spcBef>
                <a:spcPts val="0"/>
              </a:spcBef>
              <a:spcAft>
                <a:spcPts val="0"/>
              </a:spcAft>
              <a:defRPr/>
            </a:pPr>
            <a:r>
              <a:rPr lang="en-US" sz="1200" b="1" dirty="0" smtClean="0">
                <a:solidFill>
                  <a:srgbClr val="000000"/>
                </a:solidFill>
                <a:latin typeface="Arial"/>
              </a:rPr>
              <a:t>Three Pilots deploy Three CPAS Main parachutes</a:t>
            </a:r>
          </a:p>
        </p:txBody>
      </p:sp>
      <p:sp>
        <p:nvSpPr>
          <p:cNvPr id="47" name="Rectangle 122"/>
          <p:cNvSpPr/>
          <p:nvPr/>
        </p:nvSpPr>
        <p:spPr>
          <a:xfrm>
            <a:off x="4276726" y="5100935"/>
            <a:ext cx="1666874" cy="461665"/>
          </a:xfrm>
          <a:prstGeom prst="rect">
            <a:avLst/>
          </a:prstGeom>
          <a:solidFill>
            <a:srgbClr val="FFFFFF"/>
          </a:solidFill>
          <a:ln w="25400" cap="flat" cmpd="sng" algn="ctr">
            <a:solidFill>
              <a:srgbClr val="000000"/>
            </a:solidFill>
            <a:prstDash val="solid"/>
          </a:ln>
          <a:effectLst/>
        </p:spPr>
        <p:txBody>
          <a:bodyPr wrap="square">
            <a:spAutoFit/>
          </a:bodyPr>
          <a:lstStyle/>
          <a:p>
            <a:pPr algn="ctr" eaLnBrk="1" fontAlgn="auto" hangingPunct="1">
              <a:spcBef>
                <a:spcPts val="0"/>
              </a:spcBef>
              <a:spcAft>
                <a:spcPts val="0"/>
              </a:spcAft>
              <a:defRPr/>
            </a:pPr>
            <a:r>
              <a:rPr lang="en-US" sz="1200" b="1" dirty="0" smtClean="0">
                <a:solidFill>
                  <a:srgbClr val="000000"/>
                </a:solidFill>
                <a:latin typeface="Arial"/>
              </a:rPr>
              <a:t>Mortar deploy CPAS Drogue parachute</a:t>
            </a:r>
          </a:p>
        </p:txBody>
      </p:sp>
      <p:sp>
        <p:nvSpPr>
          <p:cNvPr id="457" name="Rounded Rectangle 456"/>
          <p:cNvSpPr/>
          <p:nvPr/>
        </p:nvSpPr>
        <p:spPr bwMode="auto">
          <a:xfrm>
            <a:off x="6788509" y="3058949"/>
            <a:ext cx="2279291" cy="3394564"/>
          </a:xfrm>
          <a:prstGeom prst="roundRect">
            <a:avLst/>
          </a:prstGeom>
          <a:noFill/>
          <a:ln w="76200">
            <a:solidFill>
              <a:schemeClr val="bg1">
                <a:lumMod val="50000"/>
              </a:schemeClr>
            </a:solidFill>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F8F200"/>
              </a:solidFill>
              <a:latin typeface="Times New Roman" pitchFamily="18" charset="0"/>
            </a:endParaRPr>
          </a:p>
        </p:txBody>
      </p:sp>
      <p:sp>
        <p:nvSpPr>
          <p:cNvPr id="458" name="Rectangle 457"/>
          <p:cNvSpPr/>
          <p:nvPr/>
        </p:nvSpPr>
        <p:spPr>
          <a:xfrm>
            <a:off x="7010400" y="3429000"/>
            <a:ext cx="1937900" cy="654382"/>
          </a:xfrm>
          <a:prstGeom prst="rect">
            <a:avLst/>
          </a:prstGeom>
          <a:noFill/>
          <a:ln w="25400" cap="flat" cmpd="sng" algn="ctr">
            <a:solidFill>
              <a:srgbClr val="000000"/>
            </a:solidFill>
            <a:prstDash val="solid"/>
          </a:ln>
          <a:effectLst/>
        </p:spPr>
        <p:txBody>
          <a:bodyPr wrap="square">
            <a:spAutoFit/>
          </a:bodyPr>
          <a:lstStyle/>
          <a:p>
            <a:pPr algn="ctr" eaLnBrk="1" fontAlgn="auto" hangingPunct="1">
              <a:spcBef>
                <a:spcPts val="0"/>
              </a:spcBef>
              <a:spcAft>
                <a:spcPts val="0"/>
              </a:spcAft>
              <a:defRPr/>
            </a:pPr>
            <a:r>
              <a:rPr lang="en-US" sz="1200" b="1" dirty="0" smtClean="0">
                <a:solidFill>
                  <a:srgbClr val="000000"/>
                </a:solidFill>
                <a:latin typeface="Arial"/>
              </a:rPr>
              <a:t>Extraction parachute cuts away to deploy recovery parachute</a:t>
            </a:r>
            <a:endParaRPr lang="en-US" sz="1200" b="1" dirty="0">
              <a:solidFill>
                <a:srgbClr val="000000"/>
              </a:solidFill>
              <a:latin typeface="Arial"/>
            </a:endParaRPr>
          </a:p>
        </p:txBody>
      </p:sp>
      <p:sp>
        <p:nvSpPr>
          <p:cNvPr id="459" name="TextBox 458"/>
          <p:cNvSpPr txBox="1"/>
          <p:nvPr/>
        </p:nvSpPr>
        <p:spPr>
          <a:xfrm>
            <a:off x="6934200" y="3048000"/>
            <a:ext cx="1204912" cy="373933"/>
          </a:xfrm>
          <a:prstGeom prst="rect">
            <a:avLst/>
          </a:prstGeom>
          <a:noFill/>
        </p:spPr>
        <p:txBody>
          <a:bodyPr wrap="square" rtlCol="0">
            <a:spAutoFit/>
          </a:bodyPr>
          <a:lstStyle/>
          <a:p>
            <a:pPr eaLnBrk="1" fontAlgn="auto" hangingPunct="1">
              <a:spcBef>
                <a:spcPts val="0"/>
              </a:spcBef>
              <a:spcAft>
                <a:spcPts val="0"/>
              </a:spcAft>
            </a:pPr>
            <a:r>
              <a:rPr lang="en-US" sz="1800" b="1" dirty="0" smtClean="0">
                <a:solidFill>
                  <a:srgbClr val="000000"/>
                </a:solidFill>
                <a:latin typeface="Arial"/>
              </a:rPr>
              <a:t>DTV-</a:t>
            </a:r>
            <a:r>
              <a:rPr lang="en-US" sz="1800" b="1" dirty="0" err="1" smtClean="0">
                <a:solidFill>
                  <a:srgbClr val="000000"/>
                </a:solidFill>
                <a:latin typeface="Arial"/>
              </a:rPr>
              <a:t>Sim</a:t>
            </a:r>
            <a:endParaRPr lang="en-US" sz="1800" b="1" dirty="0">
              <a:solidFill>
                <a:srgbClr val="000000"/>
              </a:solidFill>
              <a:latin typeface="Arial"/>
            </a:endParaRPr>
          </a:p>
        </p:txBody>
      </p:sp>
      <p:grpSp>
        <p:nvGrpSpPr>
          <p:cNvPr id="36" name="Group 563"/>
          <p:cNvGrpSpPr>
            <a:grpSpLocks noChangeAspect="1"/>
          </p:cNvGrpSpPr>
          <p:nvPr/>
        </p:nvGrpSpPr>
        <p:grpSpPr>
          <a:xfrm>
            <a:off x="7315200" y="4254500"/>
            <a:ext cx="1371600" cy="2153703"/>
            <a:chOff x="576267" y="2174082"/>
            <a:chExt cx="2197429" cy="3450429"/>
          </a:xfrm>
        </p:grpSpPr>
        <p:cxnSp>
          <p:nvCxnSpPr>
            <p:cNvPr id="461" name="Straight Connector 460"/>
            <p:cNvCxnSpPr/>
            <p:nvPr/>
          </p:nvCxnSpPr>
          <p:spPr bwMode="auto">
            <a:xfrm rot="16200000" flipV="1">
              <a:off x="1427772" y="4823612"/>
              <a:ext cx="729980" cy="652561"/>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462" name="Straight Connector 461"/>
            <p:cNvCxnSpPr/>
            <p:nvPr/>
          </p:nvCxnSpPr>
          <p:spPr bwMode="auto">
            <a:xfrm rot="10800000" flipH="1">
              <a:off x="631811" y="4784903"/>
              <a:ext cx="834671" cy="729980"/>
            </a:xfrm>
            <a:prstGeom prst="line">
              <a:avLst/>
            </a:prstGeom>
            <a:solidFill>
              <a:schemeClr val="accent1"/>
            </a:solidFill>
            <a:ln w="12700" cap="flat" cmpd="sng" algn="ctr">
              <a:solidFill>
                <a:schemeClr val="tx1"/>
              </a:solidFill>
              <a:prstDash val="solid"/>
              <a:round/>
              <a:headEnd type="none" w="sm" len="sm"/>
              <a:tailEnd type="none" w="sm" len="sm"/>
            </a:ln>
            <a:effectLst/>
          </p:spPr>
        </p:cxnSp>
        <p:pic>
          <p:nvPicPr>
            <p:cNvPr id="463" name="Picture 462" descr="image002"/>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76267" y="5087439"/>
              <a:ext cx="2057400" cy="537072"/>
            </a:xfrm>
            <a:prstGeom prst="rect">
              <a:avLst/>
            </a:prstGeom>
            <a:noFill/>
            <a:ln w="9525">
              <a:noFill/>
              <a:miter lim="800000"/>
              <a:headEnd/>
              <a:tailEnd/>
            </a:ln>
          </p:spPr>
        </p:pic>
        <p:grpSp>
          <p:nvGrpSpPr>
            <p:cNvPr id="37" name="Group 304"/>
            <p:cNvGrpSpPr/>
            <p:nvPr/>
          </p:nvGrpSpPr>
          <p:grpSpPr>
            <a:xfrm>
              <a:off x="2301926" y="4340520"/>
              <a:ext cx="471770" cy="1218840"/>
              <a:chOff x="2301926" y="4340520"/>
              <a:chExt cx="471770" cy="1218840"/>
            </a:xfrm>
          </p:grpSpPr>
          <p:grpSp>
            <p:nvGrpSpPr>
              <p:cNvPr id="38" name="Group 502"/>
              <p:cNvGrpSpPr/>
              <p:nvPr/>
            </p:nvGrpSpPr>
            <p:grpSpPr>
              <a:xfrm rot="436238" flipH="1">
                <a:off x="2301926" y="4340520"/>
                <a:ext cx="341394" cy="1211701"/>
                <a:chOff x="6973790" y="5638170"/>
                <a:chExt cx="204903" cy="528232"/>
              </a:xfrm>
            </p:grpSpPr>
            <p:cxnSp>
              <p:nvCxnSpPr>
                <p:cNvPr id="499" name="Straight Connector 498"/>
                <p:cNvCxnSpPr/>
                <p:nvPr/>
              </p:nvCxnSpPr>
              <p:spPr>
                <a:xfrm rot="436238">
                  <a:off x="7019737" y="5883407"/>
                  <a:ext cx="9426" cy="282995"/>
                </a:xfrm>
                <a:prstGeom prst="line">
                  <a:avLst/>
                </a:prstGeom>
                <a:noFill/>
                <a:ln w="9525" cap="flat" cmpd="sng" algn="ctr">
                  <a:solidFill>
                    <a:srgbClr val="BBE0E3">
                      <a:shade val="95000"/>
                      <a:satMod val="105000"/>
                    </a:srgbClr>
                  </a:solidFill>
                  <a:prstDash val="solid"/>
                </a:ln>
                <a:effectLst/>
              </p:spPr>
            </p:cxnSp>
            <p:pic>
              <p:nvPicPr>
                <p:cNvPr id="500" name="Picture 26" descr="Saver Recovery"/>
                <p:cNvPicPr>
                  <a:picLocks noChangeAspect="1" noChangeArrowheads="1"/>
                </p:cNvPicPr>
                <p:nvPr/>
              </p:nvPicPr>
              <p:blipFill>
                <a:blip r:embed="rId10" cstate="print">
                  <a:clrChange>
                    <a:clrFrom>
                      <a:srgbClr val="FFFFFF"/>
                    </a:clrFrom>
                    <a:clrTo>
                      <a:srgbClr val="FFFFFF">
                        <a:alpha val="0"/>
                      </a:srgbClr>
                    </a:clrTo>
                  </a:clrChange>
                </a:blip>
                <a:srcRect l="43547" t="14874" r="34781" b="31563"/>
                <a:stretch>
                  <a:fillRect/>
                </a:stretch>
              </p:blipFill>
              <p:spPr bwMode="auto">
                <a:xfrm rot="463876">
                  <a:off x="6973790" y="5638170"/>
                  <a:ext cx="204903" cy="286863"/>
                </a:xfrm>
                <a:prstGeom prst="rect">
                  <a:avLst/>
                </a:prstGeom>
                <a:noFill/>
                <a:ln w="9525">
                  <a:noFill/>
                  <a:miter lim="800000"/>
                  <a:headEnd/>
                  <a:tailEnd/>
                </a:ln>
              </p:spPr>
            </p:pic>
          </p:grpSp>
          <p:grpSp>
            <p:nvGrpSpPr>
              <p:cNvPr id="39" name="Group 303"/>
              <p:cNvGrpSpPr/>
              <p:nvPr/>
            </p:nvGrpSpPr>
            <p:grpSpPr>
              <a:xfrm>
                <a:off x="2432303" y="4385192"/>
                <a:ext cx="341393" cy="1174168"/>
                <a:chOff x="2432303" y="4385192"/>
                <a:chExt cx="341393" cy="1174168"/>
              </a:xfrm>
            </p:grpSpPr>
            <p:cxnSp>
              <p:nvCxnSpPr>
                <p:cNvPr id="497" name="Straight Connector 496"/>
                <p:cNvCxnSpPr/>
                <p:nvPr/>
              </p:nvCxnSpPr>
              <p:spPr>
                <a:xfrm flipH="1">
                  <a:off x="2519545" y="4956175"/>
                  <a:ext cx="49030" cy="603185"/>
                </a:xfrm>
                <a:prstGeom prst="line">
                  <a:avLst/>
                </a:prstGeom>
                <a:noFill/>
                <a:ln w="9525" cap="flat" cmpd="sng" algn="ctr">
                  <a:solidFill>
                    <a:srgbClr val="BBE0E3">
                      <a:shade val="95000"/>
                      <a:satMod val="105000"/>
                    </a:srgbClr>
                  </a:solidFill>
                  <a:prstDash val="solid"/>
                </a:ln>
                <a:effectLst/>
              </p:spPr>
            </p:cxnSp>
            <p:pic>
              <p:nvPicPr>
                <p:cNvPr id="498" name="Picture 26" descr="Saver Recovery"/>
                <p:cNvPicPr>
                  <a:picLocks noChangeAspect="1" noChangeArrowheads="1"/>
                </p:cNvPicPr>
                <p:nvPr/>
              </p:nvPicPr>
              <p:blipFill>
                <a:blip r:embed="rId10" cstate="print">
                  <a:clrChange>
                    <a:clrFrom>
                      <a:srgbClr val="FFFFFF"/>
                    </a:clrFrom>
                    <a:clrTo>
                      <a:srgbClr val="FFFFFF">
                        <a:alpha val="0"/>
                      </a:srgbClr>
                    </a:clrTo>
                  </a:clrChange>
                </a:blip>
                <a:srcRect l="43547" t="14874" r="34781" b="31563"/>
                <a:stretch>
                  <a:fillRect/>
                </a:stretch>
              </p:blipFill>
              <p:spPr bwMode="auto">
                <a:xfrm rot="636295" flipH="1">
                  <a:off x="2432303" y="4385192"/>
                  <a:ext cx="341393" cy="658029"/>
                </a:xfrm>
                <a:prstGeom prst="rect">
                  <a:avLst/>
                </a:prstGeom>
                <a:noFill/>
                <a:ln w="9525">
                  <a:noFill/>
                  <a:miter lim="800000"/>
                  <a:headEnd/>
                  <a:tailEnd/>
                </a:ln>
              </p:spPr>
            </p:pic>
          </p:grpSp>
        </p:grpSp>
        <p:grpSp>
          <p:nvGrpSpPr>
            <p:cNvPr id="40" name="Group 562"/>
            <p:cNvGrpSpPr>
              <a:grpSpLocks noChangeAspect="1"/>
            </p:cNvGrpSpPr>
            <p:nvPr/>
          </p:nvGrpSpPr>
          <p:grpSpPr>
            <a:xfrm>
              <a:off x="757238" y="2174082"/>
              <a:ext cx="1373927" cy="2640283"/>
              <a:chOff x="-1829407" y="2566231"/>
              <a:chExt cx="1450128" cy="2786719"/>
            </a:xfrm>
          </p:grpSpPr>
          <p:grpSp>
            <p:nvGrpSpPr>
              <p:cNvPr id="43" name="Group 293"/>
              <p:cNvGrpSpPr/>
              <p:nvPr/>
            </p:nvGrpSpPr>
            <p:grpSpPr>
              <a:xfrm rot="581871">
                <a:off x="-1296320" y="2571969"/>
                <a:ext cx="917041" cy="2780981"/>
                <a:chOff x="8287487" y="3998879"/>
                <a:chExt cx="627913" cy="1904183"/>
              </a:xfrm>
            </p:grpSpPr>
            <p:pic>
              <p:nvPicPr>
                <p:cNvPr id="481" name="Picture 5"/>
                <p:cNvPicPr>
                  <a:picLocks noChangeAspect="1" noChangeArrowheads="1"/>
                </p:cNvPicPr>
                <p:nvPr/>
              </p:nvPicPr>
              <p:blipFill>
                <a:blip r:embed="rId11" cstate="print"/>
                <a:srcRect/>
                <a:stretch>
                  <a:fillRect/>
                </a:stretch>
              </p:blipFill>
              <p:spPr bwMode="auto">
                <a:xfrm>
                  <a:off x="8287487" y="3998879"/>
                  <a:ext cx="627913" cy="285214"/>
                </a:xfrm>
                <a:prstGeom prst="rect">
                  <a:avLst/>
                </a:prstGeom>
                <a:noFill/>
                <a:ln w="9525">
                  <a:noFill/>
                  <a:miter lim="800000"/>
                  <a:headEnd/>
                  <a:tailEnd/>
                </a:ln>
                <a:effectLst/>
              </p:spPr>
            </p:pic>
            <p:cxnSp>
              <p:nvCxnSpPr>
                <p:cNvPr id="482" name="Straight Connector 481"/>
                <p:cNvCxnSpPr/>
                <p:nvPr/>
              </p:nvCxnSpPr>
              <p:spPr bwMode="auto">
                <a:xfrm rot="5400000">
                  <a:off x="8102212" y="4783751"/>
                  <a:ext cx="997197" cy="318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3" name="Straight Connector 167"/>
                <p:cNvCxnSpPr/>
                <p:nvPr/>
              </p:nvCxnSpPr>
              <p:spPr bwMode="auto">
                <a:xfrm rot="5400000">
                  <a:off x="8140344" y="4744391"/>
                  <a:ext cx="997230" cy="7949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4" name="Straight Connector 168"/>
                <p:cNvCxnSpPr/>
                <p:nvPr/>
              </p:nvCxnSpPr>
              <p:spPr bwMode="auto">
                <a:xfrm rot="5400000">
                  <a:off x="8176322" y="4708424"/>
                  <a:ext cx="998414" cy="15261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5" name="Straight Connector 484"/>
                <p:cNvCxnSpPr/>
                <p:nvPr/>
              </p:nvCxnSpPr>
              <p:spPr bwMode="auto">
                <a:xfrm rot="5400000">
                  <a:off x="8207286" y="4673584"/>
                  <a:ext cx="1000782" cy="21550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6" name="Straight Connector 485"/>
                <p:cNvCxnSpPr/>
                <p:nvPr/>
              </p:nvCxnSpPr>
              <p:spPr bwMode="auto">
                <a:xfrm rot="5400000">
                  <a:off x="8230961" y="4653775"/>
                  <a:ext cx="997231" cy="260733"/>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7" name="Straight Connector 486"/>
                <p:cNvCxnSpPr/>
                <p:nvPr/>
              </p:nvCxnSpPr>
              <p:spPr bwMode="auto">
                <a:xfrm rot="5400000">
                  <a:off x="8247210" y="4626526"/>
                  <a:ext cx="1010290" cy="3062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8" name="Straight Connector 487"/>
                <p:cNvCxnSpPr/>
                <p:nvPr/>
              </p:nvCxnSpPr>
              <p:spPr bwMode="auto">
                <a:xfrm rot="16200000" flipH="1">
                  <a:off x="8065039" y="4745178"/>
                  <a:ext cx="998414" cy="6995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9" name="Straight Connector 488"/>
                <p:cNvCxnSpPr/>
                <p:nvPr/>
              </p:nvCxnSpPr>
              <p:spPr bwMode="auto">
                <a:xfrm rot="16200000" flipH="1">
                  <a:off x="8032552" y="4712295"/>
                  <a:ext cx="994141" cy="14060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90" name="Straight Connector 489"/>
                <p:cNvCxnSpPr/>
                <p:nvPr/>
              </p:nvCxnSpPr>
              <p:spPr bwMode="auto">
                <a:xfrm rot="16200000" flipH="1">
                  <a:off x="8002646" y="4684133"/>
                  <a:ext cx="992662" cy="200466"/>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91" name="Straight Connector 490"/>
                <p:cNvCxnSpPr/>
                <p:nvPr/>
              </p:nvCxnSpPr>
              <p:spPr bwMode="auto">
                <a:xfrm rot="16200000" flipH="1">
                  <a:off x="7974344" y="4656862"/>
                  <a:ext cx="993692" cy="25603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92" name="Straight Connector 491"/>
                <p:cNvCxnSpPr/>
                <p:nvPr/>
              </p:nvCxnSpPr>
              <p:spPr bwMode="auto">
                <a:xfrm rot="16200000" flipH="1">
                  <a:off x="7951838" y="4637131"/>
                  <a:ext cx="995947" cy="29736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93" name="Straight Connector 492"/>
                <p:cNvCxnSpPr/>
                <p:nvPr/>
              </p:nvCxnSpPr>
              <p:spPr bwMode="auto">
                <a:xfrm rot="5400000">
                  <a:off x="8289159" y="5594232"/>
                  <a:ext cx="617661" cy="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nvGrpSpPr>
              <p:cNvPr id="44" name="Group 294"/>
              <p:cNvGrpSpPr/>
              <p:nvPr/>
            </p:nvGrpSpPr>
            <p:grpSpPr>
              <a:xfrm rot="20880229">
                <a:off x="-1829407" y="2566231"/>
                <a:ext cx="917041" cy="2780981"/>
                <a:chOff x="8287487" y="3998879"/>
                <a:chExt cx="627913" cy="1904183"/>
              </a:xfrm>
            </p:grpSpPr>
            <p:pic>
              <p:nvPicPr>
                <p:cNvPr id="468" name="Picture 5"/>
                <p:cNvPicPr>
                  <a:picLocks noChangeAspect="1" noChangeArrowheads="1"/>
                </p:cNvPicPr>
                <p:nvPr/>
              </p:nvPicPr>
              <p:blipFill>
                <a:blip r:embed="rId11" cstate="print"/>
                <a:srcRect/>
                <a:stretch>
                  <a:fillRect/>
                </a:stretch>
              </p:blipFill>
              <p:spPr bwMode="auto">
                <a:xfrm>
                  <a:off x="8287487" y="3998879"/>
                  <a:ext cx="627913" cy="285214"/>
                </a:xfrm>
                <a:prstGeom prst="rect">
                  <a:avLst/>
                </a:prstGeom>
                <a:noFill/>
                <a:ln w="9525">
                  <a:noFill/>
                  <a:miter lim="800000"/>
                  <a:headEnd/>
                  <a:tailEnd/>
                </a:ln>
                <a:effectLst/>
              </p:spPr>
            </p:pic>
            <p:cxnSp>
              <p:nvCxnSpPr>
                <p:cNvPr id="469" name="Straight Connector 468"/>
                <p:cNvCxnSpPr/>
                <p:nvPr/>
              </p:nvCxnSpPr>
              <p:spPr bwMode="auto">
                <a:xfrm rot="5400000">
                  <a:off x="8102212" y="4783751"/>
                  <a:ext cx="997197" cy="318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0" name="Straight Connector 167"/>
                <p:cNvCxnSpPr/>
                <p:nvPr/>
              </p:nvCxnSpPr>
              <p:spPr bwMode="auto">
                <a:xfrm rot="5400000">
                  <a:off x="8140344" y="4744391"/>
                  <a:ext cx="997230" cy="7949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1" name="Straight Connector 168"/>
                <p:cNvCxnSpPr/>
                <p:nvPr/>
              </p:nvCxnSpPr>
              <p:spPr bwMode="auto">
                <a:xfrm rot="5400000">
                  <a:off x="8176322" y="4708424"/>
                  <a:ext cx="998414" cy="15261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2" name="Straight Connector 471"/>
                <p:cNvCxnSpPr/>
                <p:nvPr/>
              </p:nvCxnSpPr>
              <p:spPr bwMode="auto">
                <a:xfrm rot="5400000">
                  <a:off x="8207286" y="4673584"/>
                  <a:ext cx="1000782" cy="21550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3" name="Straight Connector 472"/>
                <p:cNvCxnSpPr/>
                <p:nvPr/>
              </p:nvCxnSpPr>
              <p:spPr bwMode="auto">
                <a:xfrm rot="5400000">
                  <a:off x="8230961" y="4653775"/>
                  <a:ext cx="997231" cy="260733"/>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4" name="Straight Connector 473"/>
                <p:cNvCxnSpPr/>
                <p:nvPr/>
              </p:nvCxnSpPr>
              <p:spPr bwMode="auto">
                <a:xfrm rot="5400000">
                  <a:off x="8247210" y="4626526"/>
                  <a:ext cx="1010290" cy="3062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5" name="Straight Connector 474"/>
                <p:cNvCxnSpPr/>
                <p:nvPr/>
              </p:nvCxnSpPr>
              <p:spPr bwMode="auto">
                <a:xfrm rot="16200000" flipH="1">
                  <a:off x="8065039" y="4745178"/>
                  <a:ext cx="998414" cy="6995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6" name="Straight Connector 475"/>
                <p:cNvCxnSpPr/>
                <p:nvPr/>
              </p:nvCxnSpPr>
              <p:spPr bwMode="auto">
                <a:xfrm rot="16200000" flipH="1">
                  <a:off x="8032552" y="4712295"/>
                  <a:ext cx="994141" cy="14060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7" name="Straight Connector 476"/>
                <p:cNvCxnSpPr/>
                <p:nvPr/>
              </p:nvCxnSpPr>
              <p:spPr bwMode="auto">
                <a:xfrm rot="16200000" flipH="1">
                  <a:off x="8002646" y="4684133"/>
                  <a:ext cx="992662" cy="200466"/>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8" name="Straight Connector 477"/>
                <p:cNvCxnSpPr/>
                <p:nvPr/>
              </p:nvCxnSpPr>
              <p:spPr bwMode="auto">
                <a:xfrm rot="16200000" flipH="1">
                  <a:off x="7974344" y="4656862"/>
                  <a:ext cx="993692" cy="25603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79" name="Straight Connector 478"/>
                <p:cNvCxnSpPr/>
                <p:nvPr/>
              </p:nvCxnSpPr>
              <p:spPr bwMode="auto">
                <a:xfrm rot="16200000" flipH="1">
                  <a:off x="7951838" y="4637131"/>
                  <a:ext cx="995947" cy="29736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480" name="Straight Connector 479"/>
                <p:cNvCxnSpPr/>
                <p:nvPr/>
              </p:nvCxnSpPr>
              <p:spPr bwMode="auto">
                <a:xfrm rot="5400000">
                  <a:off x="8289159" y="5594232"/>
                  <a:ext cx="617661" cy="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grpSp>
      <p:sp>
        <p:nvSpPr>
          <p:cNvPr id="24" name="Circular Arrow 23"/>
          <p:cNvSpPr/>
          <p:nvPr/>
        </p:nvSpPr>
        <p:spPr bwMode="auto">
          <a:xfrm rot="3118809">
            <a:off x="5511979" y="1744671"/>
            <a:ext cx="998506" cy="2486237"/>
          </a:xfrm>
          <a:prstGeom prst="circularArrow">
            <a:avLst>
              <a:gd name="adj1" fmla="val 12500"/>
              <a:gd name="adj2" fmla="val 1142319"/>
              <a:gd name="adj3" fmla="val 20457681"/>
              <a:gd name="adj4" fmla="val 16814024"/>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charset="0"/>
            </a:endParaRPr>
          </a:p>
        </p:txBody>
      </p:sp>
      <p:sp>
        <p:nvSpPr>
          <p:cNvPr id="501" name="Circular Arrow 500"/>
          <p:cNvSpPr/>
          <p:nvPr/>
        </p:nvSpPr>
        <p:spPr bwMode="auto">
          <a:xfrm rot="19569457">
            <a:off x="7601253" y="2120721"/>
            <a:ext cx="956466" cy="2396461"/>
          </a:xfrm>
          <a:prstGeom prst="circularArrow">
            <a:avLst>
              <a:gd name="adj1" fmla="val 12500"/>
              <a:gd name="adj2" fmla="val 1142319"/>
              <a:gd name="adj3" fmla="val 20457681"/>
              <a:gd name="adj4" fmla="val 1659996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fontAlgn="auto" hangingPunct="1">
              <a:spcBef>
                <a:spcPts val="0"/>
              </a:spcBef>
              <a:spcAft>
                <a:spcPts val="0"/>
              </a:spcAft>
            </a:pPr>
            <a:endParaRPr lang="en-US" sz="1800" smtClean="0">
              <a:solidFill>
                <a:srgbClr val="000000"/>
              </a:solidFill>
              <a:latin typeface="Arial"/>
            </a:endParaRPr>
          </a:p>
        </p:txBody>
      </p:sp>
      <p:sp>
        <p:nvSpPr>
          <p:cNvPr id="367" name="Circular Arrow 366"/>
          <p:cNvSpPr/>
          <p:nvPr/>
        </p:nvSpPr>
        <p:spPr bwMode="auto">
          <a:xfrm rot="2575420" flipH="1">
            <a:off x="1428405" y="4747626"/>
            <a:ext cx="934179" cy="2771897"/>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hangingPunct="1"/>
            <a:endParaRPr lang="en-US" sz="1800" smtClean="0">
              <a:solidFill>
                <a:srgbClr val="000000"/>
              </a:solidFill>
              <a:latin typeface="Arial"/>
            </a:endParaRPr>
          </a:p>
        </p:txBody>
      </p:sp>
      <p:sp>
        <p:nvSpPr>
          <p:cNvPr id="406" name="Circular Arrow 405"/>
          <p:cNvSpPr/>
          <p:nvPr/>
        </p:nvSpPr>
        <p:spPr bwMode="auto">
          <a:xfrm rot="2575420" flipH="1">
            <a:off x="3865445" y="3640249"/>
            <a:ext cx="934179" cy="1936594"/>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hangingPunct="1"/>
            <a:endParaRPr lang="en-US" sz="1800" smtClean="0">
              <a:solidFill>
                <a:srgbClr val="000000"/>
              </a:solidFill>
              <a:latin typeface="Arial"/>
            </a:endParaRPr>
          </a:p>
        </p:txBody>
      </p:sp>
      <p:grpSp>
        <p:nvGrpSpPr>
          <p:cNvPr id="45" name="Group 933"/>
          <p:cNvGrpSpPr/>
          <p:nvPr/>
        </p:nvGrpSpPr>
        <p:grpSpPr>
          <a:xfrm>
            <a:off x="2087228" y="4637562"/>
            <a:ext cx="737951" cy="1416393"/>
            <a:chOff x="2600849" y="4082691"/>
            <a:chExt cx="968364" cy="1858638"/>
          </a:xfrm>
        </p:grpSpPr>
        <p:grpSp>
          <p:nvGrpSpPr>
            <p:cNvPr id="46" name="Group 360"/>
            <p:cNvGrpSpPr/>
            <p:nvPr/>
          </p:nvGrpSpPr>
          <p:grpSpPr>
            <a:xfrm>
              <a:off x="2747799" y="4082691"/>
              <a:ext cx="593887" cy="1319917"/>
              <a:chOff x="2545867" y="1558468"/>
              <a:chExt cx="593887" cy="1319917"/>
            </a:xfrm>
          </p:grpSpPr>
          <p:grpSp>
            <p:nvGrpSpPr>
              <p:cNvPr id="48" name="Group 54"/>
              <p:cNvGrpSpPr/>
              <p:nvPr/>
            </p:nvGrpSpPr>
            <p:grpSpPr>
              <a:xfrm>
                <a:off x="2765855" y="1558468"/>
                <a:ext cx="173791" cy="1298295"/>
                <a:chOff x="1878201" y="1948070"/>
                <a:chExt cx="173791" cy="1298295"/>
              </a:xfrm>
            </p:grpSpPr>
            <p:sp>
              <p:nvSpPr>
                <p:cNvPr id="516" name="Line 102"/>
                <p:cNvSpPr>
                  <a:spLocks noChangeShapeType="1"/>
                </p:cNvSpPr>
                <p:nvPr/>
              </p:nvSpPr>
              <p:spPr bwMode="auto">
                <a:xfrm>
                  <a:off x="1951113" y="2266239"/>
                  <a:ext cx="3328" cy="365760"/>
                </a:xfrm>
                <a:prstGeom prst="line">
                  <a:avLst/>
                </a:prstGeom>
                <a:noFill/>
                <a:ln w="11">
                  <a:solidFill>
                    <a:srgbClr val="000000">
                      <a:alpha val="32000"/>
                    </a:srgbClr>
                  </a:solidFill>
                  <a:prstDash val="solid"/>
                  <a:round/>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lang="en-US" sz="1800" kern="0">
                    <a:solidFill>
                      <a:sysClr val="windowText" lastClr="000000"/>
                    </a:solidFill>
                    <a:latin typeface="Arial"/>
                  </a:endParaRPr>
                </a:p>
              </p:txBody>
            </p:sp>
            <p:sp>
              <p:nvSpPr>
                <p:cNvPr id="517" name="Line 102"/>
                <p:cNvSpPr>
                  <a:spLocks noChangeShapeType="1"/>
                </p:cNvSpPr>
                <p:nvPr/>
              </p:nvSpPr>
              <p:spPr bwMode="auto">
                <a:xfrm>
                  <a:off x="1967726" y="2789165"/>
                  <a:ext cx="3328" cy="457200"/>
                </a:xfrm>
                <a:prstGeom prst="line">
                  <a:avLst/>
                </a:prstGeom>
                <a:noFill/>
                <a:ln w="11">
                  <a:solidFill>
                    <a:srgbClr val="808080">
                      <a:lumMod val="60000"/>
                      <a:lumOff val="40000"/>
                    </a:srgbClr>
                  </a:solidFill>
                  <a:prstDash val="solid"/>
                  <a:round/>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lang="en-US" sz="1800" kern="0">
                    <a:solidFill>
                      <a:sysClr val="windowText" lastClr="000000"/>
                    </a:solidFill>
                    <a:latin typeface="Arial"/>
                  </a:endParaRPr>
                </a:p>
              </p:txBody>
            </p:sp>
            <p:pic>
              <p:nvPicPr>
                <p:cNvPr id="518" name="Picture 23"/>
                <p:cNvPicPr>
                  <a:picLocks noChangeAspect="1" noChangeArrowheads="1"/>
                </p:cNvPicPr>
                <p:nvPr/>
              </p:nvPicPr>
              <p:blipFill>
                <a:blip r:embed="rId12" cstate="screen">
                  <a:clrChange>
                    <a:clrFrom>
                      <a:srgbClr val="FEFEFE"/>
                    </a:clrFrom>
                    <a:clrTo>
                      <a:srgbClr val="FEFEFE">
                        <a:alpha val="0"/>
                      </a:srgbClr>
                    </a:clrTo>
                  </a:clrChange>
                </a:blip>
                <a:srcRect/>
                <a:stretch>
                  <a:fillRect/>
                </a:stretch>
              </p:blipFill>
              <p:spPr bwMode="auto">
                <a:xfrm>
                  <a:off x="1925944" y="2627036"/>
                  <a:ext cx="126048" cy="191854"/>
                </a:xfrm>
                <a:prstGeom prst="rect">
                  <a:avLst/>
                </a:prstGeom>
                <a:noFill/>
                <a:ln w="9525">
                  <a:noFill/>
                  <a:miter lim="800000"/>
                  <a:headEnd/>
                  <a:tailEnd/>
                </a:ln>
              </p:spPr>
            </p:pic>
            <p:pic>
              <p:nvPicPr>
                <p:cNvPr id="519" name="Picture 35"/>
                <p:cNvPicPr>
                  <a:picLocks noChangeAspect="1" noChangeArrowheads="1"/>
                </p:cNvPicPr>
                <p:nvPr/>
              </p:nvPicPr>
              <p:blipFill>
                <a:blip r:embed="rId13" cstate="screen">
                  <a:clrChange>
                    <a:clrFrom>
                      <a:srgbClr val="FEFEFE"/>
                    </a:clrFrom>
                    <a:clrTo>
                      <a:srgbClr val="FEFEFE">
                        <a:alpha val="0"/>
                      </a:srgbClr>
                    </a:clrTo>
                  </a:clrChange>
                </a:blip>
                <a:srcRect/>
                <a:stretch>
                  <a:fillRect/>
                </a:stretch>
              </p:blipFill>
              <p:spPr bwMode="auto">
                <a:xfrm>
                  <a:off x="1878201" y="1948070"/>
                  <a:ext cx="155774" cy="341890"/>
                </a:xfrm>
                <a:prstGeom prst="rect">
                  <a:avLst/>
                </a:prstGeom>
                <a:noFill/>
                <a:ln w="9525">
                  <a:noFill/>
                  <a:miter lim="800000"/>
                  <a:headEnd/>
                  <a:tailEnd/>
                </a:ln>
              </p:spPr>
            </p:pic>
          </p:grpSp>
          <p:grpSp>
            <p:nvGrpSpPr>
              <p:cNvPr id="50" name="Group 55"/>
              <p:cNvGrpSpPr/>
              <p:nvPr/>
            </p:nvGrpSpPr>
            <p:grpSpPr>
              <a:xfrm>
                <a:off x="2965963" y="1615452"/>
                <a:ext cx="173791" cy="1247029"/>
                <a:chOff x="1878201" y="1948070"/>
                <a:chExt cx="173791" cy="1247029"/>
              </a:xfrm>
            </p:grpSpPr>
            <p:sp>
              <p:nvSpPr>
                <p:cNvPr id="512" name="Line 102"/>
                <p:cNvSpPr>
                  <a:spLocks noChangeShapeType="1"/>
                </p:cNvSpPr>
                <p:nvPr/>
              </p:nvSpPr>
              <p:spPr bwMode="auto">
                <a:xfrm>
                  <a:off x="1951113" y="2266239"/>
                  <a:ext cx="3328" cy="365760"/>
                </a:xfrm>
                <a:prstGeom prst="line">
                  <a:avLst/>
                </a:prstGeom>
                <a:noFill/>
                <a:ln w="11">
                  <a:solidFill>
                    <a:srgbClr val="000000">
                      <a:alpha val="32000"/>
                    </a:srgbClr>
                  </a:solidFill>
                  <a:prstDash val="solid"/>
                  <a:round/>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lang="en-US" sz="1800" kern="0">
                    <a:solidFill>
                      <a:sysClr val="windowText" lastClr="000000"/>
                    </a:solidFill>
                    <a:latin typeface="Arial"/>
                  </a:endParaRPr>
                </a:p>
              </p:txBody>
            </p:sp>
            <p:sp>
              <p:nvSpPr>
                <p:cNvPr id="513" name="Line 102"/>
                <p:cNvSpPr>
                  <a:spLocks noChangeShapeType="1"/>
                </p:cNvSpPr>
                <p:nvPr/>
              </p:nvSpPr>
              <p:spPr bwMode="auto">
                <a:xfrm flipH="1">
                  <a:off x="1891085" y="2789165"/>
                  <a:ext cx="76641" cy="405934"/>
                </a:xfrm>
                <a:prstGeom prst="line">
                  <a:avLst/>
                </a:prstGeom>
                <a:noFill/>
                <a:ln w="11">
                  <a:solidFill>
                    <a:srgbClr val="808080">
                      <a:lumMod val="60000"/>
                      <a:lumOff val="40000"/>
                    </a:srgbClr>
                  </a:solidFill>
                  <a:prstDash val="solid"/>
                  <a:round/>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lang="en-US" sz="1800" kern="0">
                    <a:solidFill>
                      <a:sysClr val="windowText" lastClr="000000"/>
                    </a:solidFill>
                    <a:latin typeface="Arial"/>
                  </a:endParaRPr>
                </a:p>
              </p:txBody>
            </p:sp>
            <p:pic>
              <p:nvPicPr>
                <p:cNvPr id="514" name="Picture 23"/>
                <p:cNvPicPr>
                  <a:picLocks noChangeAspect="1" noChangeArrowheads="1"/>
                </p:cNvPicPr>
                <p:nvPr/>
              </p:nvPicPr>
              <p:blipFill>
                <a:blip r:embed="rId12" cstate="screen">
                  <a:clrChange>
                    <a:clrFrom>
                      <a:srgbClr val="FEFEFE"/>
                    </a:clrFrom>
                    <a:clrTo>
                      <a:srgbClr val="FEFEFE">
                        <a:alpha val="0"/>
                      </a:srgbClr>
                    </a:clrTo>
                  </a:clrChange>
                </a:blip>
                <a:srcRect/>
                <a:stretch>
                  <a:fillRect/>
                </a:stretch>
              </p:blipFill>
              <p:spPr bwMode="auto">
                <a:xfrm>
                  <a:off x="1925944" y="2627036"/>
                  <a:ext cx="126048" cy="191854"/>
                </a:xfrm>
                <a:prstGeom prst="rect">
                  <a:avLst/>
                </a:prstGeom>
                <a:noFill/>
                <a:ln w="9525">
                  <a:noFill/>
                  <a:miter lim="800000"/>
                  <a:headEnd/>
                  <a:tailEnd/>
                </a:ln>
              </p:spPr>
            </p:pic>
            <p:pic>
              <p:nvPicPr>
                <p:cNvPr id="515" name="Picture 35"/>
                <p:cNvPicPr>
                  <a:picLocks noChangeAspect="1" noChangeArrowheads="1"/>
                </p:cNvPicPr>
                <p:nvPr/>
              </p:nvPicPr>
              <p:blipFill>
                <a:blip r:embed="rId13" cstate="screen">
                  <a:clrChange>
                    <a:clrFrom>
                      <a:srgbClr val="FEFEFE"/>
                    </a:clrFrom>
                    <a:clrTo>
                      <a:srgbClr val="FEFEFE">
                        <a:alpha val="0"/>
                      </a:srgbClr>
                    </a:clrTo>
                  </a:clrChange>
                </a:blip>
                <a:srcRect/>
                <a:stretch>
                  <a:fillRect/>
                </a:stretch>
              </p:blipFill>
              <p:spPr bwMode="auto">
                <a:xfrm>
                  <a:off x="1878201" y="1948070"/>
                  <a:ext cx="155774" cy="341890"/>
                </a:xfrm>
                <a:prstGeom prst="rect">
                  <a:avLst/>
                </a:prstGeom>
                <a:noFill/>
                <a:ln w="9525">
                  <a:noFill/>
                  <a:miter lim="800000"/>
                  <a:headEnd/>
                  <a:tailEnd/>
                </a:ln>
              </p:spPr>
            </p:pic>
          </p:grpSp>
          <p:grpSp>
            <p:nvGrpSpPr>
              <p:cNvPr id="51" name="Group 60"/>
              <p:cNvGrpSpPr/>
              <p:nvPr/>
            </p:nvGrpSpPr>
            <p:grpSpPr>
              <a:xfrm>
                <a:off x="2545867" y="1624730"/>
                <a:ext cx="218293" cy="1253655"/>
                <a:chOff x="1878201" y="1948070"/>
                <a:chExt cx="218293" cy="1253655"/>
              </a:xfrm>
            </p:grpSpPr>
            <p:sp>
              <p:nvSpPr>
                <p:cNvPr id="508" name="Line 102"/>
                <p:cNvSpPr>
                  <a:spLocks noChangeShapeType="1"/>
                </p:cNvSpPr>
                <p:nvPr/>
              </p:nvSpPr>
              <p:spPr bwMode="auto">
                <a:xfrm>
                  <a:off x="1951113" y="2266239"/>
                  <a:ext cx="3328" cy="365760"/>
                </a:xfrm>
                <a:prstGeom prst="line">
                  <a:avLst/>
                </a:prstGeom>
                <a:noFill/>
                <a:ln w="11">
                  <a:solidFill>
                    <a:srgbClr val="000000">
                      <a:alpha val="32000"/>
                    </a:srgbClr>
                  </a:solidFill>
                  <a:prstDash val="solid"/>
                  <a:round/>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lang="en-US" sz="1800" kern="0">
                    <a:solidFill>
                      <a:sysClr val="windowText" lastClr="000000"/>
                    </a:solidFill>
                    <a:latin typeface="Arial"/>
                  </a:endParaRPr>
                </a:p>
              </p:txBody>
            </p:sp>
            <p:sp>
              <p:nvSpPr>
                <p:cNvPr id="509" name="Line 102"/>
                <p:cNvSpPr>
                  <a:spLocks noChangeShapeType="1"/>
                </p:cNvSpPr>
                <p:nvPr/>
              </p:nvSpPr>
              <p:spPr bwMode="auto">
                <a:xfrm>
                  <a:off x="1967725" y="2789165"/>
                  <a:ext cx="128769" cy="412560"/>
                </a:xfrm>
                <a:prstGeom prst="line">
                  <a:avLst/>
                </a:prstGeom>
                <a:noFill/>
                <a:ln w="11">
                  <a:solidFill>
                    <a:srgbClr val="808080">
                      <a:lumMod val="60000"/>
                      <a:lumOff val="40000"/>
                    </a:srgbClr>
                  </a:solidFill>
                  <a:prstDash val="solid"/>
                  <a:round/>
                  <a:headEnd/>
                  <a:tailEnd/>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defRPr/>
                  </a:pPr>
                  <a:endParaRPr lang="en-US" sz="1800" kern="0">
                    <a:solidFill>
                      <a:sysClr val="windowText" lastClr="000000"/>
                    </a:solidFill>
                    <a:latin typeface="Arial"/>
                  </a:endParaRPr>
                </a:p>
              </p:txBody>
            </p:sp>
            <p:pic>
              <p:nvPicPr>
                <p:cNvPr id="510" name="Picture 509"/>
                <p:cNvPicPr>
                  <a:picLocks noChangeAspect="1" noChangeArrowheads="1"/>
                </p:cNvPicPr>
                <p:nvPr/>
              </p:nvPicPr>
              <p:blipFill>
                <a:blip r:embed="rId12" cstate="screen">
                  <a:clrChange>
                    <a:clrFrom>
                      <a:srgbClr val="FEFEFE"/>
                    </a:clrFrom>
                    <a:clrTo>
                      <a:srgbClr val="FEFEFE">
                        <a:alpha val="0"/>
                      </a:srgbClr>
                    </a:clrTo>
                  </a:clrChange>
                </a:blip>
                <a:srcRect/>
                <a:stretch>
                  <a:fillRect/>
                </a:stretch>
              </p:blipFill>
              <p:spPr bwMode="auto">
                <a:xfrm>
                  <a:off x="1925944" y="2627036"/>
                  <a:ext cx="126048" cy="191854"/>
                </a:xfrm>
                <a:prstGeom prst="rect">
                  <a:avLst/>
                </a:prstGeom>
                <a:noFill/>
                <a:ln w="9525">
                  <a:noFill/>
                  <a:miter lim="800000"/>
                  <a:headEnd/>
                  <a:tailEnd/>
                </a:ln>
              </p:spPr>
            </p:pic>
            <p:pic>
              <p:nvPicPr>
                <p:cNvPr id="511" name="Picture 35"/>
                <p:cNvPicPr>
                  <a:picLocks noChangeAspect="1" noChangeArrowheads="1"/>
                </p:cNvPicPr>
                <p:nvPr/>
              </p:nvPicPr>
              <p:blipFill>
                <a:blip r:embed="rId13" cstate="screen">
                  <a:clrChange>
                    <a:clrFrom>
                      <a:srgbClr val="FEFEFE"/>
                    </a:clrFrom>
                    <a:clrTo>
                      <a:srgbClr val="FEFEFE">
                        <a:alpha val="0"/>
                      </a:srgbClr>
                    </a:clrTo>
                  </a:clrChange>
                </a:blip>
                <a:srcRect/>
                <a:stretch>
                  <a:fillRect/>
                </a:stretch>
              </p:blipFill>
              <p:spPr bwMode="auto">
                <a:xfrm>
                  <a:off x="1878201" y="1948070"/>
                  <a:ext cx="155774" cy="341890"/>
                </a:xfrm>
                <a:prstGeom prst="rect">
                  <a:avLst/>
                </a:prstGeom>
                <a:noFill/>
                <a:ln w="9525">
                  <a:noFill/>
                  <a:miter lim="800000"/>
                  <a:headEnd/>
                  <a:tailEnd/>
                </a:ln>
              </p:spPr>
            </p:pic>
          </p:grpSp>
        </p:grpSp>
        <p:pic>
          <p:nvPicPr>
            <p:cNvPr id="504" name="Picture 503" descr="PTV - Side.png"/>
            <p:cNvPicPr>
              <a:picLocks noChangeAspect="1"/>
            </p:cNvPicPr>
            <p:nvPr/>
          </p:nvPicPr>
          <p:blipFill>
            <a:blip r:embed="rId14" cstate="screen">
              <a:clrChange>
                <a:clrFrom>
                  <a:srgbClr val="FFFFFF"/>
                </a:clrFrom>
                <a:clrTo>
                  <a:srgbClr val="FFFFFF">
                    <a:alpha val="0"/>
                  </a:srgbClr>
                </a:clrTo>
              </a:clrChange>
            </a:blip>
            <a:stretch>
              <a:fillRect/>
            </a:stretch>
          </p:blipFill>
          <p:spPr>
            <a:xfrm rot="16200000">
              <a:off x="2799371" y="5171487"/>
              <a:ext cx="571320" cy="968364"/>
            </a:xfrm>
            <a:prstGeom prst="rect">
              <a:avLst/>
            </a:prstGeom>
          </p:spPr>
        </p:pic>
      </p:grpSp>
      <p:sp>
        <p:nvSpPr>
          <p:cNvPr id="520" name="Circular Arrow 519"/>
          <p:cNvSpPr/>
          <p:nvPr/>
        </p:nvSpPr>
        <p:spPr bwMode="auto">
          <a:xfrm rot="2575420" flipH="1">
            <a:off x="2722445" y="4326049"/>
            <a:ext cx="934179" cy="1936594"/>
          </a:xfrm>
          <a:prstGeom prst="circularArrow">
            <a:avLst>
              <a:gd name="adj1" fmla="val 12500"/>
              <a:gd name="adj2" fmla="val 1142319"/>
              <a:gd name="adj3" fmla="val 20457681"/>
              <a:gd name="adj4" fmla="val 1863549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hangingPunct="1"/>
            <a:endParaRPr lang="en-US" sz="1800" smtClean="0">
              <a:solidFill>
                <a:srgbClr val="000000"/>
              </a:solidFill>
              <a:latin typeface="Arial"/>
            </a:endParaRPr>
          </a:p>
        </p:txBody>
      </p:sp>
      <p:cxnSp>
        <p:nvCxnSpPr>
          <p:cNvPr id="522" name="Straight Connector 471"/>
          <p:cNvCxnSpPr>
            <a:cxnSpLocks noChangeShapeType="1"/>
          </p:cNvCxnSpPr>
          <p:nvPr/>
        </p:nvCxnSpPr>
        <p:spPr bwMode="auto">
          <a:xfrm flipH="1">
            <a:off x="4803583" y="4129702"/>
            <a:ext cx="74210" cy="179284"/>
          </a:xfrm>
          <a:prstGeom prst="line">
            <a:avLst/>
          </a:prstGeom>
          <a:noFill/>
          <a:ln w="0" algn="ctr">
            <a:solidFill>
              <a:srgbClr val="D9D9D9"/>
            </a:solidFill>
            <a:round/>
            <a:headEnd type="none" w="sm" len="sm"/>
            <a:tailEnd type="none" w="sm" len="sm"/>
          </a:ln>
        </p:spPr>
      </p:cxnSp>
      <p:cxnSp>
        <p:nvCxnSpPr>
          <p:cNvPr id="523" name="Straight Connector 471"/>
          <p:cNvCxnSpPr>
            <a:cxnSpLocks noChangeShapeType="1"/>
          </p:cNvCxnSpPr>
          <p:nvPr/>
        </p:nvCxnSpPr>
        <p:spPr bwMode="auto">
          <a:xfrm>
            <a:off x="4878448" y="4120400"/>
            <a:ext cx="54533" cy="198654"/>
          </a:xfrm>
          <a:prstGeom prst="line">
            <a:avLst/>
          </a:prstGeom>
          <a:noFill/>
          <a:ln w="0" algn="ctr">
            <a:solidFill>
              <a:srgbClr val="D9D9D9"/>
            </a:solidFill>
            <a:round/>
            <a:headEnd type="none" w="sm" len="sm"/>
            <a:tailEnd type="none" w="sm" len="sm"/>
          </a:ln>
        </p:spPr>
      </p:cxnSp>
      <p:pic>
        <p:nvPicPr>
          <p:cNvPr id="524" name="Picture 523" descr="PTV - Side.png"/>
          <p:cNvPicPr>
            <a:picLocks noChangeAspect="1"/>
          </p:cNvPicPr>
          <p:nvPr/>
        </p:nvPicPr>
        <p:blipFill>
          <a:blip r:embed="rId14" cstate="screen">
            <a:clrChange>
              <a:clrFrom>
                <a:srgbClr val="FFFFFF"/>
              </a:clrFrom>
              <a:clrTo>
                <a:srgbClr val="FFFFFF">
                  <a:alpha val="0"/>
                </a:srgbClr>
              </a:clrTo>
            </a:clrChange>
          </a:blip>
          <a:stretch>
            <a:fillRect/>
          </a:stretch>
        </p:blipFill>
        <p:spPr>
          <a:xfrm rot="16200000">
            <a:off x="4629845" y="4116049"/>
            <a:ext cx="482600" cy="817988"/>
          </a:xfrm>
          <a:prstGeom prst="rect">
            <a:avLst/>
          </a:prstGeom>
        </p:spPr>
      </p:pic>
      <p:grpSp>
        <p:nvGrpSpPr>
          <p:cNvPr id="53" name="Group 329"/>
          <p:cNvGrpSpPr/>
          <p:nvPr/>
        </p:nvGrpSpPr>
        <p:grpSpPr>
          <a:xfrm rot="2764487">
            <a:off x="4712047" y="3416166"/>
            <a:ext cx="493170" cy="681939"/>
            <a:chOff x="4729164" y="5217061"/>
            <a:chExt cx="626729" cy="866620"/>
          </a:xfrm>
        </p:grpSpPr>
        <p:grpSp>
          <p:nvGrpSpPr>
            <p:cNvPr id="54" name="Group 664"/>
            <p:cNvGrpSpPr>
              <a:grpSpLocks/>
            </p:cNvGrpSpPr>
            <p:nvPr/>
          </p:nvGrpSpPr>
          <p:grpSpPr bwMode="auto">
            <a:xfrm rot="19987655">
              <a:off x="4944582" y="5376108"/>
              <a:ext cx="411311" cy="707573"/>
              <a:chOff x="2680672" y="3426562"/>
              <a:chExt cx="965405" cy="2349288"/>
            </a:xfrm>
          </p:grpSpPr>
          <p:grpSp>
            <p:nvGrpSpPr>
              <p:cNvPr id="55" name="Group 62"/>
              <p:cNvGrpSpPr>
                <a:grpSpLocks/>
              </p:cNvGrpSpPr>
              <p:nvPr/>
            </p:nvGrpSpPr>
            <p:grpSpPr bwMode="auto">
              <a:xfrm>
                <a:off x="2680672" y="3426562"/>
                <a:ext cx="965405" cy="1186575"/>
                <a:chOff x="2730807" y="2161215"/>
                <a:chExt cx="2596624" cy="3014571"/>
              </a:xfrm>
            </p:grpSpPr>
            <p:cxnSp>
              <p:nvCxnSpPr>
                <p:cNvPr id="530" name="Straight Connector 504"/>
                <p:cNvCxnSpPr>
                  <a:cxnSpLocks noChangeShapeType="1"/>
                </p:cNvCxnSpPr>
                <p:nvPr/>
              </p:nvCxnSpPr>
              <p:spPr bwMode="auto">
                <a:xfrm rot="16200000" flipH="1">
                  <a:off x="2550800" y="3674708"/>
                  <a:ext cx="2983173" cy="15670"/>
                </a:xfrm>
                <a:prstGeom prst="line">
                  <a:avLst/>
                </a:prstGeom>
                <a:noFill/>
                <a:ln w="0" algn="ctr">
                  <a:solidFill>
                    <a:srgbClr val="D9D9D9"/>
                  </a:solidFill>
                  <a:round/>
                  <a:headEnd type="none" w="sm" len="sm"/>
                  <a:tailEnd type="none" w="sm" len="sm"/>
                </a:ln>
              </p:spPr>
            </p:cxnSp>
            <p:cxnSp>
              <p:nvCxnSpPr>
                <p:cNvPr id="531" name="Straight Connector 505"/>
                <p:cNvCxnSpPr>
                  <a:cxnSpLocks noChangeShapeType="1"/>
                </p:cNvCxnSpPr>
                <p:nvPr/>
              </p:nvCxnSpPr>
              <p:spPr bwMode="auto">
                <a:xfrm rot="16200000" flipH="1">
                  <a:off x="2393139" y="3499646"/>
                  <a:ext cx="2972702" cy="344741"/>
                </a:xfrm>
                <a:prstGeom prst="line">
                  <a:avLst/>
                </a:prstGeom>
                <a:noFill/>
                <a:ln w="0" algn="ctr">
                  <a:solidFill>
                    <a:srgbClr val="D9D9D9"/>
                  </a:solidFill>
                  <a:round/>
                  <a:headEnd type="none" w="sm" len="sm"/>
                  <a:tailEnd type="none" w="sm" len="sm"/>
                </a:ln>
              </p:spPr>
            </p:cxnSp>
            <p:cxnSp>
              <p:nvCxnSpPr>
                <p:cNvPr id="532" name="Straight Connector 506"/>
                <p:cNvCxnSpPr>
                  <a:cxnSpLocks noChangeShapeType="1"/>
                </p:cNvCxnSpPr>
                <p:nvPr/>
              </p:nvCxnSpPr>
              <p:spPr bwMode="auto">
                <a:xfrm rot="16200000" flipH="1">
                  <a:off x="2235446" y="3351213"/>
                  <a:ext cx="2983173" cy="658141"/>
                </a:xfrm>
                <a:prstGeom prst="line">
                  <a:avLst/>
                </a:prstGeom>
                <a:noFill/>
                <a:ln w="0" algn="ctr">
                  <a:solidFill>
                    <a:srgbClr val="D9D9D9"/>
                  </a:solidFill>
                  <a:round/>
                  <a:headEnd type="none" w="sm" len="sm"/>
                  <a:tailEnd type="none" w="sm" len="sm"/>
                </a:ln>
              </p:spPr>
            </p:cxnSp>
            <p:cxnSp>
              <p:nvCxnSpPr>
                <p:cNvPr id="533" name="Straight Connector 507"/>
                <p:cNvCxnSpPr>
                  <a:cxnSpLocks noChangeShapeType="1"/>
                </p:cNvCxnSpPr>
                <p:nvPr/>
              </p:nvCxnSpPr>
              <p:spPr bwMode="auto">
                <a:xfrm rot="16200000" flipH="1">
                  <a:off x="2088305" y="3212280"/>
                  <a:ext cx="2983173" cy="924531"/>
                </a:xfrm>
                <a:prstGeom prst="line">
                  <a:avLst/>
                </a:prstGeom>
                <a:noFill/>
                <a:ln w="0" algn="ctr">
                  <a:solidFill>
                    <a:srgbClr val="D9D9D9"/>
                  </a:solidFill>
                  <a:round/>
                  <a:headEnd type="none" w="sm" len="sm"/>
                  <a:tailEnd type="none" w="sm" len="sm"/>
                </a:ln>
              </p:spPr>
            </p:cxnSp>
            <p:cxnSp>
              <p:nvCxnSpPr>
                <p:cNvPr id="534" name="Straight Connector 508"/>
                <p:cNvCxnSpPr>
                  <a:cxnSpLocks noChangeShapeType="1"/>
                </p:cNvCxnSpPr>
                <p:nvPr/>
              </p:nvCxnSpPr>
              <p:spPr bwMode="auto">
                <a:xfrm rot="16200000" flipH="1">
                  <a:off x="2000677" y="3116020"/>
                  <a:ext cx="2972702" cy="1120404"/>
                </a:xfrm>
                <a:prstGeom prst="line">
                  <a:avLst/>
                </a:prstGeom>
                <a:noFill/>
                <a:ln w="0" algn="ctr">
                  <a:solidFill>
                    <a:srgbClr val="D9D9D9"/>
                  </a:solidFill>
                  <a:round/>
                  <a:headEnd type="none" w="sm" len="sm"/>
                  <a:tailEnd type="none" w="sm" len="sm"/>
                </a:ln>
              </p:spPr>
            </p:cxnSp>
            <p:cxnSp>
              <p:nvCxnSpPr>
                <p:cNvPr id="535" name="Straight Connector 509"/>
                <p:cNvCxnSpPr>
                  <a:cxnSpLocks noChangeShapeType="1"/>
                </p:cNvCxnSpPr>
                <p:nvPr/>
              </p:nvCxnSpPr>
              <p:spPr bwMode="auto">
                <a:xfrm rot="16200000" flipH="1">
                  <a:off x="1881662" y="3010360"/>
                  <a:ext cx="3014571" cy="1316282"/>
                </a:xfrm>
                <a:prstGeom prst="line">
                  <a:avLst/>
                </a:prstGeom>
                <a:noFill/>
                <a:ln w="0" algn="ctr">
                  <a:solidFill>
                    <a:srgbClr val="D9D9D9"/>
                  </a:solidFill>
                  <a:round/>
                  <a:headEnd type="none" w="sm" len="sm"/>
                  <a:tailEnd type="none" w="sm" len="sm"/>
                </a:ln>
              </p:spPr>
            </p:cxnSp>
            <p:cxnSp>
              <p:nvCxnSpPr>
                <p:cNvPr id="536" name="Straight Connector 510"/>
                <p:cNvCxnSpPr>
                  <a:cxnSpLocks noChangeShapeType="1"/>
                </p:cNvCxnSpPr>
                <p:nvPr/>
              </p:nvCxnSpPr>
              <p:spPr bwMode="auto">
                <a:xfrm rot="5400000">
                  <a:off x="2712031" y="3516069"/>
                  <a:ext cx="2972702" cy="297730"/>
                </a:xfrm>
                <a:prstGeom prst="line">
                  <a:avLst/>
                </a:prstGeom>
                <a:noFill/>
                <a:ln w="0" algn="ctr">
                  <a:solidFill>
                    <a:srgbClr val="D9D9D9"/>
                  </a:solidFill>
                  <a:round/>
                  <a:headEnd type="none" w="sm" len="sm"/>
                  <a:tailEnd type="none" w="sm" len="sm"/>
                </a:ln>
              </p:spPr>
            </p:cxnSp>
            <p:cxnSp>
              <p:nvCxnSpPr>
                <p:cNvPr id="537" name="Straight Connector 511"/>
                <p:cNvCxnSpPr>
                  <a:cxnSpLocks noChangeShapeType="1"/>
                </p:cNvCxnSpPr>
                <p:nvPr/>
              </p:nvCxnSpPr>
              <p:spPr bwMode="auto">
                <a:xfrm rot="5400000">
                  <a:off x="2862667" y="3371388"/>
                  <a:ext cx="2972702" cy="603298"/>
                </a:xfrm>
                <a:prstGeom prst="line">
                  <a:avLst/>
                </a:prstGeom>
                <a:noFill/>
                <a:ln w="0" algn="ctr">
                  <a:solidFill>
                    <a:srgbClr val="D9D9D9"/>
                  </a:solidFill>
                  <a:round/>
                  <a:headEnd type="none" w="sm" len="sm"/>
                  <a:tailEnd type="none" w="sm" len="sm"/>
                </a:ln>
              </p:spPr>
            </p:cxnSp>
            <p:cxnSp>
              <p:nvCxnSpPr>
                <p:cNvPr id="538" name="Straight Connector 512"/>
                <p:cNvCxnSpPr>
                  <a:cxnSpLocks noChangeShapeType="1"/>
                </p:cNvCxnSpPr>
                <p:nvPr/>
              </p:nvCxnSpPr>
              <p:spPr bwMode="auto">
                <a:xfrm rot="5400000">
                  <a:off x="2999248" y="3254758"/>
                  <a:ext cx="2962238" cy="861851"/>
                </a:xfrm>
                <a:prstGeom prst="line">
                  <a:avLst/>
                </a:prstGeom>
                <a:noFill/>
                <a:ln w="0" algn="ctr">
                  <a:solidFill>
                    <a:srgbClr val="D9D9D9"/>
                  </a:solidFill>
                  <a:round/>
                  <a:headEnd type="none" w="sm" len="sm"/>
                  <a:tailEnd type="none" w="sm" len="sm"/>
                </a:ln>
              </p:spPr>
            </p:cxnSp>
            <p:cxnSp>
              <p:nvCxnSpPr>
                <p:cNvPr id="539" name="Straight Connector 513"/>
                <p:cNvCxnSpPr>
                  <a:cxnSpLocks noChangeShapeType="1"/>
                </p:cNvCxnSpPr>
                <p:nvPr/>
              </p:nvCxnSpPr>
              <p:spPr bwMode="auto">
                <a:xfrm rot="5400000">
                  <a:off x="3121885" y="3138110"/>
                  <a:ext cx="2962232" cy="1096902"/>
                </a:xfrm>
                <a:prstGeom prst="line">
                  <a:avLst/>
                </a:prstGeom>
                <a:noFill/>
                <a:ln w="0" algn="ctr">
                  <a:solidFill>
                    <a:srgbClr val="D9D9D9"/>
                  </a:solidFill>
                  <a:round/>
                  <a:headEnd type="none" w="sm" len="sm"/>
                  <a:tailEnd type="none" w="sm" len="sm"/>
                </a:ln>
              </p:spPr>
            </p:cxnSp>
            <p:cxnSp>
              <p:nvCxnSpPr>
                <p:cNvPr id="540" name="Straight Connector 514"/>
                <p:cNvCxnSpPr>
                  <a:cxnSpLocks noChangeShapeType="1"/>
                </p:cNvCxnSpPr>
                <p:nvPr/>
              </p:nvCxnSpPr>
              <p:spPr bwMode="auto">
                <a:xfrm rot="5400000">
                  <a:off x="3202526" y="3041601"/>
                  <a:ext cx="2972702" cy="1277109"/>
                </a:xfrm>
                <a:prstGeom prst="line">
                  <a:avLst/>
                </a:prstGeom>
                <a:noFill/>
                <a:ln w="0" algn="ctr">
                  <a:solidFill>
                    <a:srgbClr val="D9D9D9"/>
                  </a:solidFill>
                  <a:round/>
                  <a:headEnd type="none" w="sm" len="sm"/>
                  <a:tailEnd type="none" w="sm" len="sm"/>
                </a:ln>
              </p:spPr>
            </p:cxnSp>
          </p:grpSp>
          <p:cxnSp>
            <p:nvCxnSpPr>
              <p:cNvPr id="529" name="Straight Connector 503"/>
              <p:cNvCxnSpPr>
                <a:cxnSpLocks noChangeShapeType="1"/>
              </p:cNvCxnSpPr>
              <p:nvPr/>
            </p:nvCxnSpPr>
            <p:spPr bwMode="auto">
              <a:xfrm rot="16200000" flipH="1">
                <a:off x="2589101" y="5189345"/>
                <a:ext cx="1170095" cy="2915"/>
              </a:xfrm>
              <a:prstGeom prst="line">
                <a:avLst/>
              </a:prstGeom>
              <a:noFill/>
              <a:ln w="0" algn="ctr">
                <a:solidFill>
                  <a:srgbClr val="D9D9D9"/>
                </a:solidFill>
                <a:round/>
                <a:headEnd type="none" w="sm" len="sm"/>
                <a:tailEnd type="none" w="sm" len="sm"/>
              </a:ln>
            </p:spPr>
          </p:cxnSp>
        </p:grpSp>
        <p:pic>
          <p:nvPicPr>
            <p:cNvPr id="527" name="Picture 500" descr="Cartoon Drogue_red.png"/>
            <p:cNvPicPr>
              <a:picLocks noChangeAspect="1"/>
            </p:cNvPicPr>
            <p:nvPr/>
          </p:nvPicPr>
          <p:blipFill>
            <a:blip r:embed="rId15" cstate="screen"/>
            <a:srcRect/>
            <a:stretch>
              <a:fillRect/>
            </a:stretch>
          </p:blipFill>
          <p:spPr bwMode="auto">
            <a:xfrm rot="20040000">
              <a:off x="4729164" y="5217061"/>
              <a:ext cx="434908" cy="209648"/>
            </a:xfrm>
            <a:prstGeom prst="rect">
              <a:avLst/>
            </a:prstGeom>
            <a:noFill/>
            <a:ln w="9525">
              <a:noFill/>
              <a:miter lim="800000"/>
              <a:headEnd/>
              <a:tailEnd/>
            </a:ln>
          </p:spPr>
        </p:pic>
      </p:grpSp>
      <p:grpSp>
        <p:nvGrpSpPr>
          <p:cNvPr id="56" name="Group 710"/>
          <p:cNvGrpSpPr>
            <a:grpSpLocks noChangeAspect="1"/>
          </p:cNvGrpSpPr>
          <p:nvPr/>
        </p:nvGrpSpPr>
        <p:grpSpPr bwMode="auto">
          <a:xfrm rot="1031312">
            <a:off x="3438262" y="3803354"/>
            <a:ext cx="379607" cy="734994"/>
            <a:chOff x="4433744" y="2119724"/>
            <a:chExt cx="574848" cy="1127096"/>
          </a:xfrm>
        </p:grpSpPr>
        <p:grpSp>
          <p:nvGrpSpPr>
            <p:cNvPr id="57" name="Group 39"/>
            <p:cNvGrpSpPr>
              <a:grpSpLocks/>
            </p:cNvGrpSpPr>
            <p:nvPr/>
          </p:nvGrpSpPr>
          <p:grpSpPr bwMode="auto">
            <a:xfrm rot="-1311176">
              <a:off x="4613827" y="2400733"/>
              <a:ext cx="394765" cy="846087"/>
              <a:chOff x="2420034" y="3365461"/>
              <a:chExt cx="1160105" cy="2401713"/>
            </a:xfrm>
          </p:grpSpPr>
          <p:grpSp>
            <p:nvGrpSpPr>
              <p:cNvPr id="58" name="Group 62"/>
              <p:cNvGrpSpPr>
                <a:grpSpLocks/>
              </p:cNvGrpSpPr>
              <p:nvPr/>
            </p:nvGrpSpPr>
            <p:grpSpPr bwMode="auto">
              <a:xfrm>
                <a:off x="2420034" y="3365461"/>
                <a:ext cx="1160105" cy="1298921"/>
                <a:chOff x="2030037" y="2005975"/>
                <a:chExt cx="3120568" cy="3299998"/>
              </a:xfrm>
            </p:grpSpPr>
            <p:cxnSp>
              <p:nvCxnSpPr>
                <p:cNvPr id="565" name="Straight Connector 472"/>
                <p:cNvCxnSpPr>
                  <a:cxnSpLocks noChangeShapeType="1"/>
                </p:cNvCxnSpPr>
                <p:nvPr/>
              </p:nvCxnSpPr>
              <p:spPr bwMode="auto">
                <a:xfrm rot="16200000" flipH="1">
                  <a:off x="2552201" y="3680541"/>
                  <a:ext cx="2976613" cy="12543"/>
                </a:xfrm>
                <a:prstGeom prst="line">
                  <a:avLst/>
                </a:prstGeom>
                <a:noFill/>
                <a:ln w="0" algn="ctr">
                  <a:solidFill>
                    <a:srgbClr val="D9D9D9"/>
                  </a:solidFill>
                  <a:round/>
                  <a:headEnd type="none" w="sm" len="sm"/>
                  <a:tailEnd type="none" w="sm" len="sm"/>
                </a:ln>
              </p:spPr>
            </p:cxnSp>
            <p:cxnSp>
              <p:nvCxnSpPr>
                <p:cNvPr id="566" name="Straight Connector 473"/>
                <p:cNvCxnSpPr>
                  <a:cxnSpLocks noChangeShapeType="1"/>
                </p:cNvCxnSpPr>
                <p:nvPr/>
              </p:nvCxnSpPr>
              <p:spPr bwMode="auto">
                <a:xfrm rot="16200000" flipH="1">
                  <a:off x="2397160" y="3514102"/>
                  <a:ext cx="2965161" cy="338782"/>
                </a:xfrm>
                <a:prstGeom prst="line">
                  <a:avLst/>
                </a:prstGeom>
                <a:noFill/>
                <a:ln w="0" algn="ctr">
                  <a:solidFill>
                    <a:srgbClr val="D9D9D9"/>
                  </a:solidFill>
                  <a:round/>
                  <a:headEnd type="none" w="sm" len="sm"/>
                  <a:tailEnd type="none" w="sm" len="sm"/>
                </a:ln>
              </p:spPr>
            </p:cxnSp>
            <p:cxnSp>
              <p:nvCxnSpPr>
                <p:cNvPr id="567" name="Straight Connector 474"/>
                <p:cNvCxnSpPr>
                  <a:cxnSpLocks noChangeShapeType="1"/>
                </p:cNvCxnSpPr>
                <p:nvPr/>
              </p:nvCxnSpPr>
              <p:spPr bwMode="auto">
                <a:xfrm rot="16200000" flipH="1">
                  <a:off x="2231815" y="3366698"/>
                  <a:ext cx="2976613" cy="652462"/>
                </a:xfrm>
                <a:prstGeom prst="line">
                  <a:avLst/>
                </a:prstGeom>
                <a:noFill/>
                <a:ln w="0" algn="ctr">
                  <a:solidFill>
                    <a:srgbClr val="D9D9D9"/>
                  </a:solidFill>
                  <a:round/>
                  <a:headEnd type="none" w="sm" len="sm"/>
                  <a:tailEnd type="none" w="sm" len="sm"/>
                </a:ln>
              </p:spPr>
            </p:cxnSp>
            <p:cxnSp>
              <p:nvCxnSpPr>
                <p:cNvPr id="568" name="Straight Connector 475"/>
                <p:cNvCxnSpPr>
                  <a:cxnSpLocks noChangeShapeType="1"/>
                </p:cNvCxnSpPr>
                <p:nvPr/>
              </p:nvCxnSpPr>
              <p:spPr bwMode="auto">
                <a:xfrm rot="16200000" flipH="1">
                  <a:off x="2089704" y="3213680"/>
                  <a:ext cx="2976613" cy="928504"/>
                </a:xfrm>
                <a:prstGeom prst="line">
                  <a:avLst/>
                </a:prstGeom>
                <a:noFill/>
                <a:ln w="0" algn="ctr">
                  <a:solidFill>
                    <a:srgbClr val="D9D9D9"/>
                  </a:solidFill>
                  <a:round/>
                  <a:headEnd type="none" w="sm" len="sm"/>
                  <a:tailEnd type="none" w="sm" len="sm"/>
                </a:ln>
              </p:spPr>
            </p:cxnSp>
            <p:cxnSp>
              <p:nvCxnSpPr>
                <p:cNvPr id="569" name="Straight Connector 476"/>
                <p:cNvCxnSpPr>
                  <a:cxnSpLocks noChangeShapeType="1"/>
                </p:cNvCxnSpPr>
                <p:nvPr/>
              </p:nvCxnSpPr>
              <p:spPr bwMode="auto">
                <a:xfrm rot="17530447" flipH="1">
                  <a:off x="2283604" y="2516149"/>
                  <a:ext cx="2308747" cy="2337242"/>
                </a:xfrm>
                <a:prstGeom prst="line">
                  <a:avLst/>
                </a:prstGeom>
                <a:noFill/>
                <a:ln w="0" algn="ctr">
                  <a:solidFill>
                    <a:srgbClr val="D9D9D9"/>
                  </a:solidFill>
                  <a:round/>
                  <a:headEnd type="none" w="sm" len="sm"/>
                  <a:tailEnd type="none" w="sm" len="sm"/>
                </a:ln>
              </p:spPr>
            </p:cxnSp>
            <p:cxnSp>
              <p:nvCxnSpPr>
                <p:cNvPr id="570" name="Straight Connector 477"/>
                <p:cNvCxnSpPr>
                  <a:cxnSpLocks noChangeShapeType="1"/>
                </p:cNvCxnSpPr>
                <p:nvPr/>
              </p:nvCxnSpPr>
              <p:spPr bwMode="auto">
                <a:xfrm rot="1330447">
                  <a:off x="2030037" y="2485547"/>
                  <a:ext cx="2586143" cy="2318817"/>
                </a:xfrm>
                <a:prstGeom prst="line">
                  <a:avLst/>
                </a:prstGeom>
                <a:noFill/>
                <a:ln w="0" algn="ctr">
                  <a:solidFill>
                    <a:srgbClr val="D9D9D9"/>
                  </a:solidFill>
                  <a:round/>
                  <a:headEnd type="none" w="sm" len="sm"/>
                  <a:tailEnd type="none" w="sm" len="sm"/>
                </a:ln>
              </p:spPr>
            </p:cxnSp>
            <p:cxnSp>
              <p:nvCxnSpPr>
                <p:cNvPr id="571" name="Straight Connector 478"/>
                <p:cNvCxnSpPr>
                  <a:cxnSpLocks noChangeShapeType="1"/>
                </p:cNvCxnSpPr>
                <p:nvPr/>
              </p:nvCxnSpPr>
              <p:spPr bwMode="auto">
                <a:xfrm rot="5400000">
                  <a:off x="2709474" y="3532127"/>
                  <a:ext cx="2976613" cy="301136"/>
                </a:xfrm>
                <a:prstGeom prst="line">
                  <a:avLst/>
                </a:prstGeom>
                <a:noFill/>
                <a:ln w="0" algn="ctr">
                  <a:solidFill>
                    <a:srgbClr val="D9D9D9"/>
                  </a:solidFill>
                  <a:round/>
                  <a:headEnd type="none" w="sm" len="sm"/>
                  <a:tailEnd type="none" w="sm" len="sm"/>
                </a:ln>
              </p:spPr>
            </p:cxnSp>
            <p:cxnSp>
              <p:nvCxnSpPr>
                <p:cNvPr id="572" name="Straight Connector 479"/>
                <p:cNvCxnSpPr>
                  <a:cxnSpLocks noChangeShapeType="1"/>
                </p:cNvCxnSpPr>
                <p:nvPr/>
              </p:nvCxnSpPr>
              <p:spPr bwMode="auto">
                <a:xfrm rot="5400000">
                  <a:off x="2864317" y="3380616"/>
                  <a:ext cx="2965161" cy="602273"/>
                </a:xfrm>
                <a:prstGeom prst="line">
                  <a:avLst/>
                </a:prstGeom>
                <a:noFill/>
                <a:ln w="0" algn="ctr">
                  <a:solidFill>
                    <a:srgbClr val="D9D9D9"/>
                  </a:solidFill>
                  <a:round/>
                  <a:headEnd type="none" w="sm" len="sm"/>
                  <a:tailEnd type="none" w="sm" len="sm"/>
                </a:ln>
              </p:spPr>
            </p:cxnSp>
            <p:cxnSp>
              <p:nvCxnSpPr>
                <p:cNvPr id="573" name="Straight Connector 480"/>
                <p:cNvCxnSpPr>
                  <a:cxnSpLocks noChangeShapeType="1"/>
                </p:cNvCxnSpPr>
                <p:nvPr/>
              </p:nvCxnSpPr>
              <p:spPr bwMode="auto">
                <a:xfrm rot="5400000">
                  <a:off x="2997023" y="3252163"/>
                  <a:ext cx="2953716" cy="865763"/>
                </a:xfrm>
                <a:prstGeom prst="line">
                  <a:avLst/>
                </a:prstGeom>
                <a:noFill/>
                <a:ln w="0" algn="ctr">
                  <a:solidFill>
                    <a:srgbClr val="D9D9D9"/>
                  </a:solidFill>
                  <a:round/>
                  <a:headEnd type="none" w="sm" len="sm"/>
                  <a:tailEnd type="none" w="sm" len="sm"/>
                </a:ln>
              </p:spPr>
            </p:cxnSp>
            <p:cxnSp>
              <p:nvCxnSpPr>
                <p:cNvPr id="574" name="Straight Connector 481"/>
                <p:cNvCxnSpPr>
                  <a:cxnSpLocks noChangeShapeType="1"/>
                </p:cNvCxnSpPr>
                <p:nvPr/>
              </p:nvCxnSpPr>
              <p:spPr bwMode="auto">
                <a:xfrm rot="5400000">
                  <a:off x="3121664" y="3141573"/>
                  <a:ext cx="2953716" cy="1104167"/>
                </a:xfrm>
                <a:prstGeom prst="line">
                  <a:avLst/>
                </a:prstGeom>
                <a:noFill/>
                <a:ln w="0" algn="ctr">
                  <a:solidFill>
                    <a:srgbClr val="D9D9D9"/>
                  </a:solidFill>
                  <a:round/>
                  <a:headEnd type="none" w="sm" len="sm"/>
                  <a:tailEnd type="none" w="sm" len="sm"/>
                </a:ln>
              </p:spPr>
            </p:cxnSp>
            <p:cxnSp>
              <p:nvCxnSpPr>
                <p:cNvPr id="575" name="Straight Connector 482"/>
                <p:cNvCxnSpPr>
                  <a:cxnSpLocks noChangeShapeType="1"/>
                </p:cNvCxnSpPr>
                <p:nvPr/>
              </p:nvCxnSpPr>
              <p:spPr bwMode="auto">
                <a:xfrm rot="6730447">
                  <a:off x="3084391" y="3636036"/>
                  <a:ext cx="3299998" cy="39876"/>
                </a:xfrm>
                <a:prstGeom prst="line">
                  <a:avLst/>
                </a:prstGeom>
                <a:noFill/>
                <a:ln w="0" algn="ctr">
                  <a:solidFill>
                    <a:srgbClr val="D9D9D9"/>
                  </a:solidFill>
                  <a:round/>
                  <a:headEnd type="none" w="sm" len="sm"/>
                  <a:tailEnd type="none" w="sm" len="sm"/>
                </a:ln>
              </p:spPr>
            </p:cxnSp>
          </p:grpSp>
          <p:cxnSp>
            <p:nvCxnSpPr>
              <p:cNvPr id="564" name="Straight Connector 471"/>
              <p:cNvCxnSpPr>
                <a:cxnSpLocks noChangeShapeType="1"/>
              </p:cNvCxnSpPr>
              <p:nvPr/>
            </p:nvCxnSpPr>
            <p:spPr bwMode="auto">
              <a:xfrm rot="16200000" flipH="1">
                <a:off x="2592696" y="5179024"/>
                <a:ext cx="1171635" cy="4665"/>
              </a:xfrm>
              <a:prstGeom prst="line">
                <a:avLst/>
              </a:prstGeom>
              <a:noFill/>
              <a:ln w="0" algn="ctr">
                <a:solidFill>
                  <a:srgbClr val="D9D9D9"/>
                </a:solidFill>
                <a:round/>
                <a:headEnd type="none" w="sm" len="sm"/>
                <a:tailEnd type="none" w="sm" len="sm"/>
              </a:ln>
            </p:spPr>
          </p:cxnSp>
        </p:grpSp>
        <p:pic>
          <p:nvPicPr>
            <p:cNvPr id="562" name="Picture 469" descr="Cartoon Drogue_2nd_stage_red.png"/>
            <p:cNvPicPr>
              <a:picLocks noChangeAspect="1"/>
            </p:cNvPicPr>
            <p:nvPr/>
          </p:nvPicPr>
          <p:blipFill>
            <a:blip r:embed="rId16" cstate="screen">
              <a:lum bright="34000" contrast="-61000"/>
            </a:blip>
            <a:srcRect/>
            <a:stretch>
              <a:fillRect/>
            </a:stretch>
          </p:blipFill>
          <p:spPr bwMode="auto">
            <a:xfrm rot="20264828">
              <a:off x="4433744" y="2119724"/>
              <a:ext cx="456307" cy="345955"/>
            </a:xfrm>
            <a:prstGeom prst="rect">
              <a:avLst/>
            </a:prstGeom>
            <a:noFill/>
            <a:ln w="9525">
              <a:noFill/>
              <a:miter lim="800000"/>
              <a:headEnd/>
              <a:tailEnd/>
            </a:ln>
          </p:spPr>
        </p:pic>
      </p:grpSp>
      <p:pic>
        <p:nvPicPr>
          <p:cNvPr id="544" name="Picture 543" descr="PTV - Side.png"/>
          <p:cNvPicPr>
            <a:picLocks noChangeAspect="1"/>
          </p:cNvPicPr>
          <p:nvPr/>
        </p:nvPicPr>
        <p:blipFill>
          <a:blip r:embed="rId14" cstate="screen">
            <a:clrChange>
              <a:clrFrom>
                <a:srgbClr val="FFFFFF"/>
              </a:clrFrom>
              <a:clrTo>
                <a:srgbClr val="FFFFFF">
                  <a:alpha val="0"/>
                </a:srgbClr>
              </a:clrTo>
            </a:clrChange>
          </a:blip>
          <a:stretch>
            <a:fillRect/>
          </a:stretch>
        </p:blipFill>
        <p:spPr>
          <a:xfrm rot="15329912">
            <a:off x="3476965" y="4836242"/>
            <a:ext cx="449568" cy="762000"/>
          </a:xfrm>
          <a:prstGeom prst="rect">
            <a:avLst/>
          </a:prstGeom>
        </p:spPr>
      </p:pic>
      <p:grpSp>
        <p:nvGrpSpPr>
          <p:cNvPr id="59" name="Group 330"/>
          <p:cNvGrpSpPr/>
          <p:nvPr/>
        </p:nvGrpSpPr>
        <p:grpSpPr>
          <a:xfrm rot="1554753">
            <a:off x="3411771" y="4290055"/>
            <a:ext cx="493115" cy="681961"/>
            <a:chOff x="4729164" y="5217061"/>
            <a:chExt cx="626660" cy="866650"/>
          </a:xfrm>
        </p:grpSpPr>
        <p:grpSp>
          <p:nvGrpSpPr>
            <p:cNvPr id="60" name="Group 54"/>
            <p:cNvGrpSpPr>
              <a:grpSpLocks/>
            </p:cNvGrpSpPr>
            <p:nvPr/>
          </p:nvGrpSpPr>
          <p:grpSpPr bwMode="auto">
            <a:xfrm rot="19987655">
              <a:off x="4944534" y="5376138"/>
              <a:ext cx="411290" cy="707573"/>
              <a:chOff x="2680676" y="3426562"/>
              <a:chExt cx="965405" cy="2349288"/>
            </a:xfrm>
          </p:grpSpPr>
          <p:grpSp>
            <p:nvGrpSpPr>
              <p:cNvPr id="61" name="Group 62"/>
              <p:cNvGrpSpPr>
                <a:grpSpLocks/>
              </p:cNvGrpSpPr>
              <p:nvPr/>
            </p:nvGrpSpPr>
            <p:grpSpPr bwMode="auto">
              <a:xfrm>
                <a:off x="2680676" y="3426562"/>
                <a:ext cx="965405" cy="1186575"/>
                <a:chOff x="2730807" y="2161215"/>
                <a:chExt cx="2596624" cy="3014571"/>
              </a:xfrm>
            </p:grpSpPr>
            <p:cxnSp>
              <p:nvCxnSpPr>
                <p:cNvPr id="550" name="Straight Connector 504"/>
                <p:cNvCxnSpPr>
                  <a:cxnSpLocks noChangeShapeType="1"/>
                </p:cNvCxnSpPr>
                <p:nvPr/>
              </p:nvCxnSpPr>
              <p:spPr bwMode="auto">
                <a:xfrm rot="16200000" flipH="1">
                  <a:off x="2550800" y="3674708"/>
                  <a:ext cx="2983173" cy="15670"/>
                </a:xfrm>
                <a:prstGeom prst="line">
                  <a:avLst/>
                </a:prstGeom>
                <a:noFill/>
                <a:ln w="0" algn="ctr">
                  <a:solidFill>
                    <a:srgbClr val="D9D9D9"/>
                  </a:solidFill>
                  <a:round/>
                  <a:headEnd type="none" w="sm" len="sm"/>
                  <a:tailEnd type="none" w="sm" len="sm"/>
                </a:ln>
              </p:spPr>
            </p:cxnSp>
            <p:cxnSp>
              <p:nvCxnSpPr>
                <p:cNvPr id="551" name="Straight Connector 505"/>
                <p:cNvCxnSpPr>
                  <a:cxnSpLocks noChangeShapeType="1"/>
                </p:cNvCxnSpPr>
                <p:nvPr/>
              </p:nvCxnSpPr>
              <p:spPr bwMode="auto">
                <a:xfrm rot="16200000" flipH="1">
                  <a:off x="2393139" y="3499646"/>
                  <a:ext cx="2972702" cy="344741"/>
                </a:xfrm>
                <a:prstGeom prst="line">
                  <a:avLst/>
                </a:prstGeom>
                <a:noFill/>
                <a:ln w="0" algn="ctr">
                  <a:solidFill>
                    <a:srgbClr val="D9D9D9"/>
                  </a:solidFill>
                  <a:round/>
                  <a:headEnd type="none" w="sm" len="sm"/>
                  <a:tailEnd type="none" w="sm" len="sm"/>
                </a:ln>
              </p:spPr>
            </p:cxnSp>
            <p:cxnSp>
              <p:nvCxnSpPr>
                <p:cNvPr id="552" name="Straight Connector 506"/>
                <p:cNvCxnSpPr>
                  <a:cxnSpLocks noChangeShapeType="1"/>
                </p:cNvCxnSpPr>
                <p:nvPr/>
              </p:nvCxnSpPr>
              <p:spPr bwMode="auto">
                <a:xfrm rot="16200000" flipH="1">
                  <a:off x="2235446" y="3351213"/>
                  <a:ext cx="2983173" cy="658141"/>
                </a:xfrm>
                <a:prstGeom prst="line">
                  <a:avLst/>
                </a:prstGeom>
                <a:noFill/>
                <a:ln w="0" algn="ctr">
                  <a:solidFill>
                    <a:srgbClr val="D9D9D9"/>
                  </a:solidFill>
                  <a:round/>
                  <a:headEnd type="none" w="sm" len="sm"/>
                  <a:tailEnd type="none" w="sm" len="sm"/>
                </a:ln>
              </p:spPr>
            </p:cxnSp>
            <p:cxnSp>
              <p:nvCxnSpPr>
                <p:cNvPr id="553" name="Straight Connector 507"/>
                <p:cNvCxnSpPr>
                  <a:cxnSpLocks noChangeShapeType="1"/>
                </p:cNvCxnSpPr>
                <p:nvPr/>
              </p:nvCxnSpPr>
              <p:spPr bwMode="auto">
                <a:xfrm rot="16200000" flipH="1">
                  <a:off x="2088305" y="3212280"/>
                  <a:ext cx="2983173" cy="924531"/>
                </a:xfrm>
                <a:prstGeom prst="line">
                  <a:avLst/>
                </a:prstGeom>
                <a:noFill/>
                <a:ln w="0" algn="ctr">
                  <a:solidFill>
                    <a:srgbClr val="D9D9D9"/>
                  </a:solidFill>
                  <a:round/>
                  <a:headEnd type="none" w="sm" len="sm"/>
                  <a:tailEnd type="none" w="sm" len="sm"/>
                </a:ln>
              </p:spPr>
            </p:cxnSp>
            <p:cxnSp>
              <p:nvCxnSpPr>
                <p:cNvPr id="554" name="Straight Connector 508"/>
                <p:cNvCxnSpPr>
                  <a:cxnSpLocks noChangeShapeType="1"/>
                </p:cNvCxnSpPr>
                <p:nvPr/>
              </p:nvCxnSpPr>
              <p:spPr bwMode="auto">
                <a:xfrm rot="16200000" flipH="1">
                  <a:off x="2000677" y="3116020"/>
                  <a:ext cx="2972702" cy="1120404"/>
                </a:xfrm>
                <a:prstGeom prst="line">
                  <a:avLst/>
                </a:prstGeom>
                <a:noFill/>
                <a:ln w="0" algn="ctr">
                  <a:solidFill>
                    <a:srgbClr val="D9D9D9"/>
                  </a:solidFill>
                  <a:round/>
                  <a:headEnd type="none" w="sm" len="sm"/>
                  <a:tailEnd type="none" w="sm" len="sm"/>
                </a:ln>
              </p:spPr>
            </p:cxnSp>
            <p:cxnSp>
              <p:nvCxnSpPr>
                <p:cNvPr id="555" name="Straight Connector 509"/>
                <p:cNvCxnSpPr>
                  <a:cxnSpLocks noChangeShapeType="1"/>
                </p:cNvCxnSpPr>
                <p:nvPr/>
              </p:nvCxnSpPr>
              <p:spPr bwMode="auto">
                <a:xfrm rot="16200000" flipH="1">
                  <a:off x="1881662" y="3010360"/>
                  <a:ext cx="3014571" cy="1316282"/>
                </a:xfrm>
                <a:prstGeom prst="line">
                  <a:avLst/>
                </a:prstGeom>
                <a:noFill/>
                <a:ln w="0" algn="ctr">
                  <a:solidFill>
                    <a:srgbClr val="D9D9D9"/>
                  </a:solidFill>
                  <a:round/>
                  <a:headEnd type="none" w="sm" len="sm"/>
                  <a:tailEnd type="none" w="sm" len="sm"/>
                </a:ln>
              </p:spPr>
            </p:cxnSp>
            <p:cxnSp>
              <p:nvCxnSpPr>
                <p:cNvPr id="556" name="Straight Connector 510"/>
                <p:cNvCxnSpPr>
                  <a:cxnSpLocks noChangeShapeType="1"/>
                </p:cNvCxnSpPr>
                <p:nvPr/>
              </p:nvCxnSpPr>
              <p:spPr bwMode="auto">
                <a:xfrm rot="5400000">
                  <a:off x="2712031" y="3516069"/>
                  <a:ext cx="2972702" cy="297730"/>
                </a:xfrm>
                <a:prstGeom prst="line">
                  <a:avLst/>
                </a:prstGeom>
                <a:noFill/>
                <a:ln w="0" algn="ctr">
                  <a:solidFill>
                    <a:srgbClr val="D9D9D9"/>
                  </a:solidFill>
                  <a:round/>
                  <a:headEnd type="none" w="sm" len="sm"/>
                  <a:tailEnd type="none" w="sm" len="sm"/>
                </a:ln>
              </p:spPr>
            </p:cxnSp>
            <p:cxnSp>
              <p:nvCxnSpPr>
                <p:cNvPr id="557" name="Straight Connector 511"/>
                <p:cNvCxnSpPr>
                  <a:cxnSpLocks noChangeShapeType="1"/>
                </p:cNvCxnSpPr>
                <p:nvPr/>
              </p:nvCxnSpPr>
              <p:spPr bwMode="auto">
                <a:xfrm rot="5400000">
                  <a:off x="2862667" y="3371388"/>
                  <a:ext cx="2972702" cy="603298"/>
                </a:xfrm>
                <a:prstGeom prst="line">
                  <a:avLst/>
                </a:prstGeom>
                <a:noFill/>
                <a:ln w="0" algn="ctr">
                  <a:solidFill>
                    <a:srgbClr val="D9D9D9"/>
                  </a:solidFill>
                  <a:round/>
                  <a:headEnd type="none" w="sm" len="sm"/>
                  <a:tailEnd type="none" w="sm" len="sm"/>
                </a:ln>
              </p:spPr>
            </p:cxnSp>
            <p:cxnSp>
              <p:nvCxnSpPr>
                <p:cNvPr id="558" name="Straight Connector 512"/>
                <p:cNvCxnSpPr>
                  <a:cxnSpLocks noChangeShapeType="1"/>
                </p:cNvCxnSpPr>
                <p:nvPr/>
              </p:nvCxnSpPr>
              <p:spPr bwMode="auto">
                <a:xfrm rot="5400000">
                  <a:off x="2999248" y="3254758"/>
                  <a:ext cx="2962238" cy="861851"/>
                </a:xfrm>
                <a:prstGeom prst="line">
                  <a:avLst/>
                </a:prstGeom>
                <a:noFill/>
                <a:ln w="0" algn="ctr">
                  <a:solidFill>
                    <a:srgbClr val="D9D9D9"/>
                  </a:solidFill>
                  <a:round/>
                  <a:headEnd type="none" w="sm" len="sm"/>
                  <a:tailEnd type="none" w="sm" len="sm"/>
                </a:ln>
              </p:spPr>
            </p:cxnSp>
            <p:cxnSp>
              <p:nvCxnSpPr>
                <p:cNvPr id="559" name="Straight Connector 513"/>
                <p:cNvCxnSpPr>
                  <a:cxnSpLocks noChangeShapeType="1"/>
                </p:cNvCxnSpPr>
                <p:nvPr/>
              </p:nvCxnSpPr>
              <p:spPr bwMode="auto">
                <a:xfrm rot="5400000">
                  <a:off x="3121885" y="3138110"/>
                  <a:ext cx="2962232" cy="1096902"/>
                </a:xfrm>
                <a:prstGeom prst="line">
                  <a:avLst/>
                </a:prstGeom>
                <a:noFill/>
                <a:ln w="0" algn="ctr">
                  <a:solidFill>
                    <a:srgbClr val="D9D9D9"/>
                  </a:solidFill>
                  <a:round/>
                  <a:headEnd type="none" w="sm" len="sm"/>
                  <a:tailEnd type="none" w="sm" len="sm"/>
                </a:ln>
              </p:spPr>
            </p:cxnSp>
            <p:cxnSp>
              <p:nvCxnSpPr>
                <p:cNvPr id="560" name="Straight Connector 514"/>
                <p:cNvCxnSpPr>
                  <a:cxnSpLocks noChangeShapeType="1"/>
                </p:cNvCxnSpPr>
                <p:nvPr/>
              </p:nvCxnSpPr>
              <p:spPr bwMode="auto">
                <a:xfrm rot="5400000">
                  <a:off x="3202526" y="3041601"/>
                  <a:ext cx="2972702" cy="1277109"/>
                </a:xfrm>
                <a:prstGeom prst="line">
                  <a:avLst/>
                </a:prstGeom>
                <a:noFill/>
                <a:ln w="0" algn="ctr">
                  <a:solidFill>
                    <a:srgbClr val="D9D9D9"/>
                  </a:solidFill>
                  <a:round/>
                  <a:headEnd type="none" w="sm" len="sm"/>
                  <a:tailEnd type="none" w="sm" len="sm"/>
                </a:ln>
              </p:spPr>
            </p:cxnSp>
          </p:grpSp>
          <p:cxnSp>
            <p:nvCxnSpPr>
              <p:cNvPr id="549" name="Straight Connector 503"/>
              <p:cNvCxnSpPr>
                <a:cxnSpLocks noChangeShapeType="1"/>
              </p:cNvCxnSpPr>
              <p:nvPr/>
            </p:nvCxnSpPr>
            <p:spPr bwMode="auto">
              <a:xfrm rot="16200000" flipH="1">
                <a:off x="2589101" y="5189345"/>
                <a:ext cx="1170095" cy="2915"/>
              </a:xfrm>
              <a:prstGeom prst="line">
                <a:avLst/>
              </a:prstGeom>
              <a:noFill/>
              <a:ln w="0" algn="ctr">
                <a:solidFill>
                  <a:srgbClr val="D9D9D9"/>
                </a:solidFill>
                <a:round/>
                <a:headEnd type="none" w="sm" len="sm"/>
                <a:tailEnd type="none" w="sm" len="sm"/>
              </a:ln>
            </p:spPr>
          </p:cxnSp>
        </p:grpSp>
        <p:pic>
          <p:nvPicPr>
            <p:cNvPr id="547" name="Picture 500" descr="Cartoon Drogue_red.png"/>
            <p:cNvPicPr>
              <a:picLocks noChangeAspect="1"/>
            </p:cNvPicPr>
            <p:nvPr/>
          </p:nvPicPr>
          <p:blipFill>
            <a:blip r:embed="rId15" cstate="screen"/>
            <a:srcRect/>
            <a:stretch>
              <a:fillRect/>
            </a:stretch>
          </p:blipFill>
          <p:spPr bwMode="auto">
            <a:xfrm rot="20040000">
              <a:off x="4729164" y="5217061"/>
              <a:ext cx="434908" cy="209648"/>
            </a:xfrm>
            <a:prstGeom prst="rect">
              <a:avLst/>
            </a:prstGeom>
            <a:noFill/>
            <a:ln w="9525">
              <a:noFill/>
              <a:miter lim="800000"/>
              <a:headEnd/>
              <a:tailEnd/>
            </a:ln>
          </p:spPr>
        </p:pic>
      </p:grpSp>
      <p:grpSp>
        <p:nvGrpSpPr>
          <p:cNvPr id="62" name="Group 585"/>
          <p:cNvGrpSpPr>
            <a:grpSpLocks noChangeAspect="1"/>
          </p:cNvGrpSpPr>
          <p:nvPr/>
        </p:nvGrpSpPr>
        <p:grpSpPr>
          <a:xfrm>
            <a:off x="762000" y="3276600"/>
            <a:ext cx="780604" cy="3106285"/>
            <a:chOff x="558801" y="2011780"/>
            <a:chExt cx="1117600" cy="4447305"/>
          </a:xfrm>
        </p:grpSpPr>
        <p:sp>
          <p:nvSpPr>
            <p:cNvPr id="587" name="Rectangle 586"/>
            <p:cNvSpPr/>
            <p:nvPr/>
          </p:nvSpPr>
          <p:spPr bwMode="auto">
            <a:xfrm>
              <a:off x="922000" y="3698897"/>
              <a:ext cx="421779" cy="421779"/>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hangingPunct="1"/>
              <a:endParaRPr lang="en-US" sz="1800" smtClean="0">
                <a:solidFill>
                  <a:srgbClr val="000000"/>
                </a:solidFill>
                <a:latin typeface="Arial"/>
              </a:endParaRPr>
            </a:p>
          </p:txBody>
        </p:sp>
        <p:sp>
          <p:nvSpPr>
            <p:cNvPr id="588" name="Rectangle 587"/>
            <p:cNvSpPr/>
            <p:nvPr/>
          </p:nvSpPr>
          <p:spPr bwMode="auto">
            <a:xfrm>
              <a:off x="851703" y="4547568"/>
              <a:ext cx="562372" cy="210890"/>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eaLnBrk="1" hangingPunct="1"/>
              <a:endParaRPr lang="en-US" sz="1800" smtClean="0">
                <a:solidFill>
                  <a:srgbClr val="000000"/>
                </a:solidFill>
                <a:latin typeface="Arial"/>
              </a:endParaRPr>
            </a:p>
          </p:txBody>
        </p:sp>
        <p:grpSp>
          <p:nvGrpSpPr>
            <p:cNvPr id="63" name="Group 270"/>
            <p:cNvGrpSpPr>
              <a:grpSpLocks noChangeAspect="1"/>
            </p:cNvGrpSpPr>
            <p:nvPr/>
          </p:nvGrpSpPr>
          <p:grpSpPr>
            <a:xfrm>
              <a:off x="820912" y="4303416"/>
              <a:ext cx="579267" cy="1674782"/>
              <a:chOff x="1352810" y="3998122"/>
              <a:chExt cx="601119" cy="1738004"/>
            </a:xfrm>
          </p:grpSpPr>
          <p:grpSp>
            <p:nvGrpSpPr>
              <p:cNvPr id="288" name="Group 62"/>
              <p:cNvGrpSpPr/>
              <p:nvPr/>
            </p:nvGrpSpPr>
            <p:grpSpPr>
              <a:xfrm flipH="1">
                <a:off x="1365870" y="4262013"/>
                <a:ext cx="578583" cy="967203"/>
                <a:chOff x="2738715" y="2178161"/>
                <a:chExt cx="2594191" cy="3010602"/>
              </a:xfrm>
            </p:grpSpPr>
            <p:cxnSp>
              <p:nvCxnSpPr>
                <p:cNvPr id="651" name="Straight Connector 650"/>
                <p:cNvCxnSpPr/>
                <p:nvPr/>
              </p:nvCxnSpPr>
              <p:spPr bwMode="auto">
                <a:xfrm rot="16200000" flipH="1">
                  <a:off x="2560768" y="3693532"/>
                  <a:ext cx="2971586" cy="1364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52" name="Straight Connector 167"/>
                <p:cNvCxnSpPr/>
                <p:nvPr/>
              </p:nvCxnSpPr>
              <p:spPr bwMode="auto">
                <a:xfrm rot="16200000" flipH="1">
                  <a:off x="2396970" y="3526159"/>
                  <a:ext cx="2971684" cy="3412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53" name="Straight Connector 168"/>
                <p:cNvCxnSpPr/>
                <p:nvPr/>
              </p:nvCxnSpPr>
              <p:spPr bwMode="auto">
                <a:xfrm rot="16200000" flipH="1">
                  <a:off x="2238233" y="3370997"/>
                  <a:ext cx="2975212" cy="6550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54" name="Straight Connector 653"/>
                <p:cNvCxnSpPr/>
                <p:nvPr/>
              </p:nvCxnSpPr>
              <p:spPr bwMode="auto">
                <a:xfrm rot="16200000" flipH="1">
                  <a:off x="2096717" y="3225909"/>
                  <a:ext cx="2982268" cy="92502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55" name="Straight Connector 654"/>
                <p:cNvCxnSpPr/>
                <p:nvPr/>
              </p:nvCxnSpPr>
              <p:spPr bwMode="auto">
                <a:xfrm rot="16200000" flipH="1">
                  <a:off x="2008007" y="3137198"/>
                  <a:ext cx="2971687" cy="111916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57" name="Straight Connector 656"/>
                <p:cNvCxnSpPr/>
                <p:nvPr/>
              </p:nvCxnSpPr>
              <p:spPr bwMode="auto">
                <a:xfrm rot="16200000" flipH="1">
                  <a:off x="1890774" y="3026102"/>
                  <a:ext cx="3010602" cy="13147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58" name="Straight Connector 657"/>
                <p:cNvCxnSpPr/>
                <p:nvPr/>
              </p:nvCxnSpPr>
              <p:spPr bwMode="auto">
                <a:xfrm rot="5400000">
                  <a:off x="2715906" y="3534770"/>
                  <a:ext cx="2975211" cy="30025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59" name="Straight Connector 658"/>
                <p:cNvCxnSpPr/>
                <p:nvPr/>
              </p:nvCxnSpPr>
              <p:spPr bwMode="auto">
                <a:xfrm rot="5400000">
                  <a:off x="2870885" y="3390415"/>
                  <a:ext cx="2962480" cy="60352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60" name="Straight Connector 659"/>
                <p:cNvCxnSpPr/>
                <p:nvPr/>
              </p:nvCxnSpPr>
              <p:spPr bwMode="auto">
                <a:xfrm rot="5400000">
                  <a:off x="3004634" y="3267212"/>
                  <a:ext cx="2958072" cy="86047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61" name="Straight Connector 660"/>
                <p:cNvCxnSpPr/>
                <p:nvPr/>
              </p:nvCxnSpPr>
              <p:spPr bwMode="auto">
                <a:xfrm rot="5400000">
                  <a:off x="3122368" y="3149479"/>
                  <a:ext cx="2961142" cy="109901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62" name="Straight Connector 661"/>
                <p:cNvCxnSpPr/>
                <p:nvPr/>
              </p:nvCxnSpPr>
              <p:spPr bwMode="auto">
                <a:xfrm rot="5400000">
                  <a:off x="3210774" y="3063562"/>
                  <a:ext cx="2967861" cy="1276403"/>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pic>
            <p:nvPicPr>
              <p:cNvPr id="649" name="Picture 5"/>
              <p:cNvPicPr>
                <a:picLocks noChangeAspect="1" noChangeArrowheads="1"/>
              </p:cNvPicPr>
              <p:nvPr/>
            </p:nvPicPr>
            <p:blipFill>
              <a:blip r:embed="rId17" cstate="screen"/>
              <a:srcRect/>
              <a:stretch>
                <a:fillRect/>
              </a:stretch>
            </p:blipFill>
            <p:spPr bwMode="auto">
              <a:xfrm>
                <a:off x="1352810" y="3998122"/>
                <a:ext cx="601119" cy="273050"/>
              </a:xfrm>
              <a:prstGeom prst="rect">
                <a:avLst/>
              </a:prstGeom>
              <a:noFill/>
              <a:ln w="9525">
                <a:noFill/>
                <a:miter lim="800000"/>
                <a:headEnd/>
                <a:tailEnd/>
              </a:ln>
              <a:effectLst/>
            </p:spPr>
          </p:pic>
          <p:cxnSp>
            <p:nvCxnSpPr>
              <p:cNvPr id="650" name="Straight Connector 649"/>
              <p:cNvCxnSpPr>
                <a:cxnSpLocks noChangeAspect="1"/>
              </p:cNvCxnSpPr>
              <p:nvPr/>
            </p:nvCxnSpPr>
            <p:spPr bwMode="auto">
              <a:xfrm rot="5400000" flipH="1" flipV="1">
                <a:off x="1389609" y="5473748"/>
                <a:ext cx="519439" cy="5317"/>
              </a:xfrm>
              <a:prstGeom prst="line">
                <a:avLst/>
              </a:prstGeom>
              <a:solidFill>
                <a:schemeClr val="accent1"/>
              </a:solidFill>
              <a:ln w="9525" cap="flat" cmpd="sng" algn="ctr">
                <a:solidFill>
                  <a:schemeClr val="bg1">
                    <a:lumMod val="85000"/>
                  </a:schemeClr>
                </a:solidFill>
                <a:prstDash val="solid"/>
                <a:round/>
                <a:headEnd type="none" w="sm" len="sm"/>
                <a:tailEnd type="none" w="sm" len="sm"/>
              </a:ln>
              <a:effectLst/>
            </p:spPr>
          </p:cxnSp>
        </p:grpSp>
        <p:grpSp>
          <p:nvGrpSpPr>
            <p:cNvPr id="289" name="Group 285"/>
            <p:cNvGrpSpPr>
              <a:grpSpLocks noChangeAspect="1"/>
            </p:cNvGrpSpPr>
            <p:nvPr/>
          </p:nvGrpSpPr>
          <p:grpSpPr>
            <a:xfrm rot="20652332">
              <a:off x="558801" y="4329617"/>
              <a:ext cx="579267" cy="1673911"/>
              <a:chOff x="1352846" y="3998116"/>
              <a:chExt cx="601135" cy="1737099"/>
            </a:xfrm>
          </p:grpSpPr>
          <p:grpSp>
            <p:nvGrpSpPr>
              <p:cNvPr id="290" name="Group 62"/>
              <p:cNvGrpSpPr/>
              <p:nvPr/>
            </p:nvGrpSpPr>
            <p:grpSpPr>
              <a:xfrm flipH="1">
                <a:off x="1365907" y="4262009"/>
                <a:ext cx="578598" cy="967201"/>
                <a:chOff x="2738715" y="2178161"/>
                <a:chExt cx="2594191" cy="3010602"/>
              </a:xfrm>
            </p:grpSpPr>
            <p:cxnSp>
              <p:nvCxnSpPr>
                <p:cNvPr id="620" name="Straight Connector 619"/>
                <p:cNvCxnSpPr/>
                <p:nvPr/>
              </p:nvCxnSpPr>
              <p:spPr bwMode="auto">
                <a:xfrm rot="16200000" flipH="1">
                  <a:off x="2560768" y="3693532"/>
                  <a:ext cx="2971586" cy="1364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33" name="Straight Connector 167"/>
                <p:cNvCxnSpPr/>
                <p:nvPr/>
              </p:nvCxnSpPr>
              <p:spPr bwMode="auto">
                <a:xfrm rot="16200000" flipH="1">
                  <a:off x="2396970" y="3526159"/>
                  <a:ext cx="2971684" cy="3412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34" name="Straight Connector 168"/>
                <p:cNvCxnSpPr/>
                <p:nvPr/>
              </p:nvCxnSpPr>
              <p:spPr bwMode="auto">
                <a:xfrm rot="16200000" flipH="1">
                  <a:off x="2238233" y="3370997"/>
                  <a:ext cx="2975212" cy="6550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35" name="Straight Connector 634"/>
                <p:cNvCxnSpPr/>
                <p:nvPr/>
              </p:nvCxnSpPr>
              <p:spPr bwMode="auto">
                <a:xfrm rot="16200000" flipH="1">
                  <a:off x="2096717" y="3225909"/>
                  <a:ext cx="2982268" cy="92502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36" name="Straight Connector 635"/>
                <p:cNvCxnSpPr/>
                <p:nvPr/>
              </p:nvCxnSpPr>
              <p:spPr bwMode="auto">
                <a:xfrm rot="16200000" flipH="1">
                  <a:off x="2008007" y="3137198"/>
                  <a:ext cx="2971687" cy="111916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38" name="Straight Connector 637"/>
                <p:cNvCxnSpPr/>
                <p:nvPr/>
              </p:nvCxnSpPr>
              <p:spPr bwMode="auto">
                <a:xfrm rot="16200000" flipH="1">
                  <a:off x="1890774" y="3026102"/>
                  <a:ext cx="3010602" cy="13147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43" name="Straight Connector 642"/>
                <p:cNvCxnSpPr/>
                <p:nvPr/>
              </p:nvCxnSpPr>
              <p:spPr bwMode="auto">
                <a:xfrm rot="5400000">
                  <a:off x="2715906" y="3534770"/>
                  <a:ext cx="2975211" cy="30025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44" name="Straight Connector 643"/>
                <p:cNvCxnSpPr/>
                <p:nvPr/>
              </p:nvCxnSpPr>
              <p:spPr bwMode="auto">
                <a:xfrm rot="5400000">
                  <a:off x="2870885" y="3390415"/>
                  <a:ext cx="2962480" cy="60352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45" name="Straight Connector 644"/>
                <p:cNvCxnSpPr/>
                <p:nvPr/>
              </p:nvCxnSpPr>
              <p:spPr bwMode="auto">
                <a:xfrm rot="5400000">
                  <a:off x="3004634" y="3267212"/>
                  <a:ext cx="2958072" cy="86047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46" name="Straight Connector 645"/>
                <p:cNvCxnSpPr/>
                <p:nvPr/>
              </p:nvCxnSpPr>
              <p:spPr bwMode="auto">
                <a:xfrm rot="5400000">
                  <a:off x="3122368" y="3149479"/>
                  <a:ext cx="2961142" cy="109901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47" name="Straight Connector 646"/>
                <p:cNvCxnSpPr/>
                <p:nvPr/>
              </p:nvCxnSpPr>
              <p:spPr bwMode="auto">
                <a:xfrm rot="5400000">
                  <a:off x="3210774" y="3063562"/>
                  <a:ext cx="2967861" cy="1276403"/>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pic>
            <p:nvPicPr>
              <p:cNvPr id="618" name="Picture 5"/>
              <p:cNvPicPr>
                <a:picLocks noChangeAspect="1" noChangeArrowheads="1"/>
              </p:cNvPicPr>
              <p:nvPr/>
            </p:nvPicPr>
            <p:blipFill>
              <a:blip r:embed="rId17" cstate="screen"/>
              <a:srcRect/>
              <a:stretch>
                <a:fillRect/>
              </a:stretch>
            </p:blipFill>
            <p:spPr bwMode="auto">
              <a:xfrm>
                <a:off x="1352846" y="3998116"/>
                <a:ext cx="601135" cy="273050"/>
              </a:xfrm>
              <a:prstGeom prst="rect">
                <a:avLst/>
              </a:prstGeom>
              <a:noFill/>
              <a:ln w="9525">
                <a:noFill/>
                <a:miter lim="800000"/>
                <a:headEnd/>
                <a:tailEnd/>
              </a:ln>
              <a:effectLst/>
            </p:spPr>
          </p:pic>
          <p:cxnSp>
            <p:nvCxnSpPr>
              <p:cNvPr id="619" name="Straight Connector 618"/>
              <p:cNvCxnSpPr>
                <a:cxnSpLocks noChangeAspect="1"/>
              </p:cNvCxnSpPr>
              <p:nvPr/>
            </p:nvCxnSpPr>
            <p:spPr bwMode="auto">
              <a:xfrm rot="17147668" flipV="1">
                <a:off x="1415081" y="5404115"/>
                <a:ext cx="497855" cy="164346"/>
              </a:xfrm>
              <a:prstGeom prst="line">
                <a:avLst/>
              </a:prstGeom>
              <a:solidFill>
                <a:schemeClr val="accent1"/>
              </a:solidFill>
              <a:ln w="9525" cap="flat" cmpd="sng" algn="ctr">
                <a:solidFill>
                  <a:schemeClr val="bg1">
                    <a:lumMod val="85000"/>
                  </a:schemeClr>
                </a:solidFill>
                <a:prstDash val="solid"/>
                <a:round/>
                <a:headEnd type="none" w="sm" len="sm"/>
                <a:tailEnd type="none" w="sm" len="sm"/>
              </a:ln>
              <a:effectLst/>
            </p:spPr>
          </p:cxnSp>
        </p:grpSp>
        <p:grpSp>
          <p:nvGrpSpPr>
            <p:cNvPr id="291" name="Group 348"/>
            <p:cNvGrpSpPr>
              <a:grpSpLocks noChangeAspect="1"/>
            </p:cNvGrpSpPr>
            <p:nvPr/>
          </p:nvGrpSpPr>
          <p:grpSpPr>
            <a:xfrm rot="1110593">
              <a:off x="1097134" y="4325654"/>
              <a:ext cx="579267" cy="1686454"/>
              <a:chOff x="1352840" y="3998119"/>
              <a:chExt cx="601132" cy="1750116"/>
            </a:xfrm>
          </p:grpSpPr>
          <p:grpSp>
            <p:nvGrpSpPr>
              <p:cNvPr id="292" name="Group 62"/>
              <p:cNvGrpSpPr/>
              <p:nvPr/>
            </p:nvGrpSpPr>
            <p:grpSpPr>
              <a:xfrm flipH="1">
                <a:off x="1365900" y="4262011"/>
                <a:ext cx="578595" cy="967202"/>
                <a:chOff x="2738715" y="2178161"/>
                <a:chExt cx="2594191" cy="3010602"/>
              </a:xfrm>
            </p:grpSpPr>
            <p:cxnSp>
              <p:nvCxnSpPr>
                <p:cNvPr id="605" name="Straight Connector 604"/>
                <p:cNvCxnSpPr/>
                <p:nvPr/>
              </p:nvCxnSpPr>
              <p:spPr bwMode="auto">
                <a:xfrm rot="16200000" flipH="1">
                  <a:off x="2560768" y="3693532"/>
                  <a:ext cx="2971586" cy="1364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06" name="Straight Connector 167"/>
                <p:cNvCxnSpPr/>
                <p:nvPr/>
              </p:nvCxnSpPr>
              <p:spPr bwMode="auto">
                <a:xfrm rot="16200000" flipH="1">
                  <a:off x="2396970" y="3526159"/>
                  <a:ext cx="2971684" cy="3412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07" name="Straight Connector 168"/>
                <p:cNvCxnSpPr/>
                <p:nvPr/>
              </p:nvCxnSpPr>
              <p:spPr bwMode="auto">
                <a:xfrm rot="16200000" flipH="1">
                  <a:off x="2238233" y="3370997"/>
                  <a:ext cx="2975212" cy="6550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08" name="Straight Connector 607"/>
                <p:cNvCxnSpPr/>
                <p:nvPr/>
              </p:nvCxnSpPr>
              <p:spPr bwMode="auto">
                <a:xfrm rot="16200000" flipH="1">
                  <a:off x="2096717" y="3225909"/>
                  <a:ext cx="2982268" cy="92502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09" name="Straight Connector 608"/>
                <p:cNvCxnSpPr/>
                <p:nvPr/>
              </p:nvCxnSpPr>
              <p:spPr bwMode="auto">
                <a:xfrm rot="16200000" flipH="1">
                  <a:off x="2008007" y="3137198"/>
                  <a:ext cx="2971687" cy="111916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10" name="Straight Connector 609"/>
                <p:cNvCxnSpPr/>
                <p:nvPr/>
              </p:nvCxnSpPr>
              <p:spPr bwMode="auto">
                <a:xfrm rot="16200000" flipH="1">
                  <a:off x="1890774" y="3026102"/>
                  <a:ext cx="3010602" cy="13147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11" name="Straight Connector 610"/>
                <p:cNvCxnSpPr/>
                <p:nvPr/>
              </p:nvCxnSpPr>
              <p:spPr bwMode="auto">
                <a:xfrm rot="5400000">
                  <a:off x="2715906" y="3534770"/>
                  <a:ext cx="2975211" cy="30025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12" name="Straight Connector 611"/>
                <p:cNvCxnSpPr/>
                <p:nvPr/>
              </p:nvCxnSpPr>
              <p:spPr bwMode="auto">
                <a:xfrm rot="5400000">
                  <a:off x="2870885" y="3390415"/>
                  <a:ext cx="2962480" cy="60352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13" name="Straight Connector 612"/>
                <p:cNvCxnSpPr/>
                <p:nvPr/>
              </p:nvCxnSpPr>
              <p:spPr bwMode="auto">
                <a:xfrm rot="5400000">
                  <a:off x="3004634" y="3267212"/>
                  <a:ext cx="2958072" cy="86047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14" name="Straight Connector 613"/>
                <p:cNvCxnSpPr/>
                <p:nvPr/>
              </p:nvCxnSpPr>
              <p:spPr bwMode="auto">
                <a:xfrm rot="5400000">
                  <a:off x="3122368" y="3149479"/>
                  <a:ext cx="2961142" cy="109901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615" name="Straight Connector 614"/>
                <p:cNvCxnSpPr/>
                <p:nvPr/>
              </p:nvCxnSpPr>
              <p:spPr bwMode="auto">
                <a:xfrm rot="5400000">
                  <a:off x="3210774" y="3063562"/>
                  <a:ext cx="2967861" cy="1276403"/>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pic>
            <p:nvPicPr>
              <p:cNvPr id="603" name="Picture 5"/>
              <p:cNvPicPr>
                <a:picLocks noChangeAspect="1" noChangeArrowheads="1"/>
              </p:cNvPicPr>
              <p:nvPr/>
            </p:nvPicPr>
            <p:blipFill>
              <a:blip r:embed="rId17" cstate="screen"/>
              <a:srcRect/>
              <a:stretch>
                <a:fillRect/>
              </a:stretch>
            </p:blipFill>
            <p:spPr bwMode="auto">
              <a:xfrm>
                <a:off x="1352840" y="3998119"/>
                <a:ext cx="601132" cy="273050"/>
              </a:xfrm>
              <a:prstGeom prst="rect">
                <a:avLst/>
              </a:prstGeom>
              <a:noFill/>
              <a:ln w="9525">
                <a:noFill/>
                <a:miter lim="800000"/>
                <a:headEnd/>
                <a:tailEnd/>
              </a:ln>
              <a:effectLst/>
            </p:spPr>
          </p:pic>
          <p:cxnSp>
            <p:nvCxnSpPr>
              <p:cNvPr id="604" name="Straight Connector 603"/>
              <p:cNvCxnSpPr>
                <a:cxnSpLocks noChangeAspect="1"/>
              </p:cNvCxnSpPr>
              <p:nvPr/>
            </p:nvCxnSpPr>
            <p:spPr bwMode="auto">
              <a:xfrm rot="4289407" flipH="1" flipV="1">
                <a:off x="1389065" y="5404266"/>
                <a:ext cx="509221" cy="178717"/>
              </a:xfrm>
              <a:prstGeom prst="line">
                <a:avLst/>
              </a:prstGeom>
              <a:solidFill>
                <a:schemeClr val="accent1"/>
              </a:solidFill>
              <a:ln w="9525" cap="flat" cmpd="sng" algn="ctr">
                <a:solidFill>
                  <a:schemeClr val="bg1">
                    <a:lumMod val="85000"/>
                  </a:schemeClr>
                </a:solidFill>
                <a:prstDash val="solid"/>
                <a:round/>
                <a:headEnd type="none" w="sm" len="sm"/>
                <a:tailEnd type="none" w="sm" len="sm"/>
              </a:ln>
              <a:effectLst/>
            </p:spPr>
          </p:cxnSp>
        </p:grpSp>
        <p:pic>
          <p:nvPicPr>
            <p:cNvPr id="592" name="Picture 591" descr="PTV - Side.png"/>
            <p:cNvPicPr>
              <a:picLocks noChangeAspect="1"/>
            </p:cNvPicPr>
            <p:nvPr/>
          </p:nvPicPr>
          <p:blipFill>
            <a:blip r:embed="rId18" cstate="screen">
              <a:clrChange>
                <a:clrFrom>
                  <a:srgbClr val="FFFFFF"/>
                </a:clrFrom>
                <a:clrTo>
                  <a:srgbClr val="FFFFFF">
                    <a:alpha val="0"/>
                  </a:srgbClr>
                </a:clrTo>
              </a:clrChange>
            </a:blip>
            <a:stretch>
              <a:fillRect/>
            </a:stretch>
          </p:blipFill>
          <p:spPr>
            <a:xfrm rot="15491285">
              <a:off x="850015" y="5748885"/>
              <a:ext cx="527058" cy="893342"/>
            </a:xfrm>
            <a:prstGeom prst="rect">
              <a:avLst/>
            </a:prstGeom>
          </p:spPr>
        </p:pic>
        <p:pic>
          <p:nvPicPr>
            <p:cNvPr id="593" name="Picture 3" descr="\\Escfil02\cev_parachute_test\1_Templates &amp; Cartoon Database\Cartoons\Parachutes\Cartoon_ Main_Single_1st_AddedPorosity1.png"/>
            <p:cNvPicPr>
              <a:picLocks noChangeAspect="1" noChangeArrowheads="1"/>
            </p:cNvPicPr>
            <p:nvPr/>
          </p:nvPicPr>
          <p:blipFill>
            <a:blip r:embed="rId19" cstate="print"/>
            <a:srcRect r="-2958" b="32217"/>
            <a:stretch>
              <a:fillRect/>
            </a:stretch>
          </p:blipFill>
          <p:spPr bwMode="auto">
            <a:xfrm>
              <a:off x="957149" y="2673739"/>
              <a:ext cx="254825" cy="770333"/>
            </a:xfrm>
            <a:prstGeom prst="rect">
              <a:avLst/>
            </a:prstGeom>
            <a:noFill/>
          </p:spPr>
        </p:pic>
        <p:pic>
          <p:nvPicPr>
            <p:cNvPr id="594" name="Picture 3" descr="\\Escfil02\cev_parachute_test\1_Templates &amp; Cartoon Database\Cartoons\Parachutes\Cartoon_ Main_Single_1st_AddedPorosity1.png"/>
            <p:cNvPicPr>
              <a:picLocks noChangeAspect="1" noChangeArrowheads="1"/>
            </p:cNvPicPr>
            <p:nvPr/>
          </p:nvPicPr>
          <p:blipFill>
            <a:blip r:embed="rId19" cstate="print"/>
            <a:srcRect r="-2958" b="32217"/>
            <a:stretch>
              <a:fillRect/>
            </a:stretch>
          </p:blipFill>
          <p:spPr bwMode="auto">
            <a:xfrm rot="21042404">
              <a:off x="763834" y="2682526"/>
              <a:ext cx="254825" cy="770333"/>
            </a:xfrm>
            <a:prstGeom prst="rect">
              <a:avLst/>
            </a:prstGeom>
            <a:noFill/>
          </p:spPr>
        </p:pic>
        <p:pic>
          <p:nvPicPr>
            <p:cNvPr id="595" name="Picture 4" descr="\\Escfil02\cev_parachute_test\1_Templates &amp; Cartoon Database\Cartoons\Parachutes\Cartoon Pilot_Single.png"/>
            <p:cNvPicPr>
              <a:picLocks noChangeAspect="1" noChangeArrowheads="1"/>
            </p:cNvPicPr>
            <p:nvPr/>
          </p:nvPicPr>
          <p:blipFill>
            <a:blip r:embed="rId20" cstate="print"/>
            <a:srcRect/>
            <a:stretch>
              <a:fillRect/>
            </a:stretch>
          </p:blipFill>
          <p:spPr bwMode="auto">
            <a:xfrm rot="20820000">
              <a:off x="607129" y="2055716"/>
              <a:ext cx="212501" cy="568230"/>
            </a:xfrm>
            <a:prstGeom prst="rect">
              <a:avLst/>
            </a:prstGeom>
            <a:noFill/>
          </p:spPr>
        </p:pic>
        <p:pic>
          <p:nvPicPr>
            <p:cNvPr id="596" name="Picture 4" descr="\\Escfil02\cev_parachute_test\1_Templates &amp; Cartoon Database\Cartoons\Parachutes\Cartoon Pilot_Single.png"/>
            <p:cNvPicPr>
              <a:picLocks noChangeAspect="1" noChangeArrowheads="1"/>
            </p:cNvPicPr>
            <p:nvPr/>
          </p:nvPicPr>
          <p:blipFill>
            <a:blip r:embed="rId20" cstate="print"/>
            <a:srcRect/>
            <a:stretch>
              <a:fillRect/>
            </a:stretch>
          </p:blipFill>
          <p:spPr bwMode="auto">
            <a:xfrm>
              <a:off x="1020123" y="2011780"/>
              <a:ext cx="212501" cy="568230"/>
            </a:xfrm>
            <a:prstGeom prst="rect">
              <a:avLst/>
            </a:prstGeom>
            <a:noFill/>
          </p:spPr>
        </p:pic>
        <p:pic>
          <p:nvPicPr>
            <p:cNvPr id="597" name="Picture 4" descr="\\Escfil02\cev_parachute_test\1_Templates &amp; Cartoon Database\Cartoons\Parachutes\Cartoon Pilot_Single.png"/>
            <p:cNvPicPr>
              <a:picLocks noChangeAspect="1" noChangeArrowheads="1"/>
            </p:cNvPicPr>
            <p:nvPr/>
          </p:nvPicPr>
          <p:blipFill>
            <a:blip r:embed="rId20" cstate="print"/>
            <a:srcRect/>
            <a:stretch>
              <a:fillRect/>
            </a:stretch>
          </p:blipFill>
          <p:spPr bwMode="auto">
            <a:xfrm rot="840000">
              <a:off x="1428305" y="2068480"/>
              <a:ext cx="212500" cy="568231"/>
            </a:xfrm>
            <a:prstGeom prst="rect">
              <a:avLst/>
            </a:prstGeom>
            <a:noFill/>
          </p:spPr>
        </p:pic>
        <p:pic>
          <p:nvPicPr>
            <p:cNvPr id="598" name="Picture 2" descr="\\Escfil02\cev_parachute_test\1_Templates &amp; Cartoon Database\Cartoons\Parachutes\Cartoon_ Main_Single_2nd_AddedPorosity1.png"/>
            <p:cNvPicPr>
              <a:picLocks noChangeAspect="1" noChangeArrowheads="1"/>
            </p:cNvPicPr>
            <p:nvPr/>
          </p:nvPicPr>
          <p:blipFill>
            <a:blip r:embed="rId21" cstate="print"/>
            <a:srcRect r="5016" b="27344"/>
            <a:stretch>
              <a:fillRect/>
            </a:stretch>
          </p:blipFill>
          <p:spPr bwMode="auto">
            <a:xfrm>
              <a:off x="864884" y="3461646"/>
              <a:ext cx="443747" cy="817197"/>
            </a:xfrm>
            <a:prstGeom prst="rect">
              <a:avLst/>
            </a:prstGeom>
            <a:noFill/>
          </p:spPr>
        </p:pic>
        <p:pic>
          <p:nvPicPr>
            <p:cNvPr id="599" name="Picture 2" descr="\\Escfil02\cev_parachute_test\1_Templates &amp; Cartoon Database\Cartoons\Parachutes\Cartoon_ Main_Single_2nd_AddedPorosity1.png"/>
            <p:cNvPicPr>
              <a:picLocks noChangeAspect="1" noChangeArrowheads="1"/>
            </p:cNvPicPr>
            <p:nvPr/>
          </p:nvPicPr>
          <p:blipFill>
            <a:blip r:embed="rId21" cstate="print"/>
            <a:srcRect r="5016" b="27344"/>
            <a:stretch>
              <a:fillRect/>
            </a:stretch>
          </p:blipFill>
          <p:spPr bwMode="auto">
            <a:xfrm rot="1396385">
              <a:off x="1146070" y="3479221"/>
              <a:ext cx="443747" cy="817197"/>
            </a:xfrm>
            <a:prstGeom prst="rect">
              <a:avLst/>
            </a:prstGeom>
            <a:noFill/>
          </p:spPr>
        </p:pic>
        <p:pic>
          <p:nvPicPr>
            <p:cNvPr id="600" name="Picture 2" descr="\\Escfil02\cev_parachute_test\1_Templates &amp; Cartoon Database\Cartoons\Parachutes\Cartoon_ Main_Single_2nd_AddedPorosity1.png"/>
            <p:cNvPicPr>
              <a:picLocks noChangeAspect="1" noChangeArrowheads="1"/>
            </p:cNvPicPr>
            <p:nvPr/>
          </p:nvPicPr>
          <p:blipFill>
            <a:blip r:embed="rId21" cstate="print"/>
            <a:srcRect r="5016" b="27344"/>
            <a:stretch>
              <a:fillRect/>
            </a:stretch>
          </p:blipFill>
          <p:spPr bwMode="auto">
            <a:xfrm rot="20391612">
              <a:off x="574911" y="3514369"/>
              <a:ext cx="443747" cy="817197"/>
            </a:xfrm>
            <a:prstGeom prst="rect">
              <a:avLst/>
            </a:prstGeom>
            <a:noFill/>
          </p:spPr>
        </p:pic>
        <p:pic>
          <p:nvPicPr>
            <p:cNvPr id="601" name="Picture 3" descr="\\Escfil02\cev_parachute_test\1_Templates &amp; Cartoon Database\Cartoons\Parachutes\Cartoon_ Main_Single_1st_AddedPorosity1.png"/>
            <p:cNvPicPr>
              <a:picLocks noChangeAspect="1" noChangeArrowheads="1"/>
            </p:cNvPicPr>
            <p:nvPr/>
          </p:nvPicPr>
          <p:blipFill>
            <a:blip r:embed="rId19" cstate="print"/>
            <a:srcRect r="-2958" b="32217"/>
            <a:stretch>
              <a:fillRect/>
            </a:stretch>
          </p:blipFill>
          <p:spPr bwMode="auto">
            <a:xfrm rot="645171">
              <a:off x="1146124" y="2679835"/>
              <a:ext cx="254825" cy="770333"/>
            </a:xfrm>
            <a:prstGeom prst="rect">
              <a:avLst/>
            </a:prstGeom>
            <a:noFill/>
          </p:spPr>
        </p:pic>
      </p:grpSp>
      <p:grpSp>
        <p:nvGrpSpPr>
          <p:cNvPr id="293" name="Group 329"/>
          <p:cNvGrpSpPr/>
          <p:nvPr/>
        </p:nvGrpSpPr>
        <p:grpSpPr>
          <a:xfrm rot="384663">
            <a:off x="4456131" y="3457334"/>
            <a:ext cx="493170" cy="681939"/>
            <a:chOff x="4729164" y="5217061"/>
            <a:chExt cx="626729" cy="866620"/>
          </a:xfrm>
        </p:grpSpPr>
        <p:grpSp>
          <p:nvGrpSpPr>
            <p:cNvPr id="294" name="Group 664"/>
            <p:cNvGrpSpPr>
              <a:grpSpLocks/>
            </p:cNvGrpSpPr>
            <p:nvPr/>
          </p:nvGrpSpPr>
          <p:grpSpPr bwMode="auto">
            <a:xfrm rot="19987655">
              <a:off x="4944582" y="5376108"/>
              <a:ext cx="411311" cy="707573"/>
              <a:chOff x="2680672" y="3426562"/>
              <a:chExt cx="965405" cy="2349288"/>
            </a:xfrm>
          </p:grpSpPr>
          <p:grpSp>
            <p:nvGrpSpPr>
              <p:cNvPr id="296" name="Group 62"/>
              <p:cNvGrpSpPr>
                <a:grpSpLocks/>
              </p:cNvGrpSpPr>
              <p:nvPr/>
            </p:nvGrpSpPr>
            <p:grpSpPr bwMode="auto">
              <a:xfrm>
                <a:off x="2680672" y="3426562"/>
                <a:ext cx="965405" cy="1186575"/>
                <a:chOff x="2730807" y="2161215"/>
                <a:chExt cx="2596624" cy="3014571"/>
              </a:xfrm>
            </p:grpSpPr>
            <p:cxnSp>
              <p:nvCxnSpPr>
                <p:cNvPr id="298" name="Straight Connector 504"/>
                <p:cNvCxnSpPr>
                  <a:cxnSpLocks noChangeShapeType="1"/>
                </p:cNvCxnSpPr>
                <p:nvPr/>
              </p:nvCxnSpPr>
              <p:spPr bwMode="auto">
                <a:xfrm rot="16200000" flipH="1">
                  <a:off x="2550800" y="3674708"/>
                  <a:ext cx="2983173" cy="15670"/>
                </a:xfrm>
                <a:prstGeom prst="line">
                  <a:avLst/>
                </a:prstGeom>
                <a:noFill/>
                <a:ln w="0" algn="ctr">
                  <a:solidFill>
                    <a:srgbClr val="D9D9D9"/>
                  </a:solidFill>
                  <a:round/>
                  <a:headEnd type="none" w="sm" len="sm"/>
                  <a:tailEnd type="none" w="sm" len="sm"/>
                </a:ln>
              </p:spPr>
            </p:cxnSp>
            <p:cxnSp>
              <p:nvCxnSpPr>
                <p:cNvPr id="299" name="Straight Connector 505"/>
                <p:cNvCxnSpPr>
                  <a:cxnSpLocks noChangeShapeType="1"/>
                </p:cNvCxnSpPr>
                <p:nvPr/>
              </p:nvCxnSpPr>
              <p:spPr bwMode="auto">
                <a:xfrm rot="16200000" flipH="1">
                  <a:off x="2393139" y="3499646"/>
                  <a:ext cx="2972702" cy="344741"/>
                </a:xfrm>
                <a:prstGeom prst="line">
                  <a:avLst/>
                </a:prstGeom>
                <a:noFill/>
                <a:ln w="0" algn="ctr">
                  <a:solidFill>
                    <a:srgbClr val="D9D9D9"/>
                  </a:solidFill>
                  <a:round/>
                  <a:headEnd type="none" w="sm" len="sm"/>
                  <a:tailEnd type="none" w="sm" len="sm"/>
                </a:ln>
              </p:spPr>
            </p:cxnSp>
            <p:cxnSp>
              <p:nvCxnSpPr>
                <p:cNvPr id="300" name="Straight Connector 506"/>
                <p:cNvCxnSpPr>
                  <a:cxnSpLocks noChangeShapeType="1"/>
                </p:cNvCxnSpPr>
                <p:nvPr/>
              </p:nvCxnSpPr>
              <p:spPr bwMode="auto">
                <a:xfrm rot="16200000" flipH="1">
                  <a:off x="2235446" y="3351213"/>
                  <a:ext cx="2983173" cy="658141"/>
                </a:xfrm>
                <a:prstGeom prst="line">
                  <a:avLst/>
                </a:prstGeom>
                <a:noFill/>
                <a:ln w="0" algn="ctr">
                  <a:solidFill>
                    <a:srgbClr val="D9D9D9"/>
                  </a:solidFill>
                  <a:round/>
                  <a:headEnd type="none" w="sm" len="sm"/>
                  <a:tailEnd type="none" w="sm" len="sm"/>
                </a:ln>
              </p:spPr>
            </p:cxnSp>
            <p:cxnSp>
              <p:nvCxnSpPr>
                <p:cNvPr id="301" name="Straight Connector 507"/>
                <p:cNvCxnSpPr>
                  <a:cxnSpLocks noChangeShapeType="1"/>
                </p:cNvCxnSpPr>
                <p:nvPr/>
              </p:nvCxnSpPr>
              <p:spPr bwMode="auto">
                <a:xfrm rot="16200000" flipH="1">
                  <a:off x="2088305" y="3212280"/>
                  <a:ext cx="2983173" cy="924531"/>
                </a:xfrm>
                <a:prstGeom prst="line">
                  <a:avLst/>
                </a:prstGeom>
                <a:noFill/>
                <a:ln w="0" algn="ctr">
                  <a:solidFill>
                    <a:srgbClr val="D9D9D9"/>
                  </a:solidFill>
                  <a:round/>
                  <a:headEnd type="none" w="sm" len="sm"/>
                  <a:tailEnd type="none" w="sm" len="sm"/>
                </a:ln>
              </p:spPr>
            </p:cxnSp>
            <p:cxnSp>
              <p:nvCxnSpPr>
                <p:cNvPr id="302" name="Straight Connector 508"/>
                <p:cNvCxnSpPr>
                  <a:cxnSpLocks noChangeShapeType="1"/>
                </p:cNvCxnSpPr>
                <p:nvPr/>
              </p:nvCxnSpPr>
              <p:spPr bwMode="auto">
                <a:xfrm rot="16200000" flipH="1">
                  <a:off x="2000677" y="3116020"/>
                  <a:ext cx="2972702" cy="1120404"/>
                </a:xfrm>
                <a:prstGeom prst="line">
                  <a:avLst/>
                </a:prstGeom>
                <a:noFill/>
                <a:ln w="0" algn="ctr">
                  <a:solidFill>
                    <a:srgbClr val="D9D9D9"/>
                  </a:solidFill>
                  <a:round/>
                  <a:headEnd type="none" w="sm" len="sm"/>
                  <a:tailEnd type="none" w="sm" len="sm"/>
                </a:ln>
              </p:spPr>
            </p:cxnSp>
            <p:cxnSp>
              <p:nvCxnSpPr>
                <p:cNvPr id="303" name="Straight Connector 509"/>
                <p:cNvCxnSpPr>
                  <a:cxnSpLocks noChangeShapeType="1"/>
                </p:cNvCxnSpPr>
                <p:nvPr/>
              </p:nvCxnSpPr>
              <p:spPr bwMode="auto">
                <a:xfrm rot="16200000" flipH="1">
                  <a:off x="1881662" y="3010360"/>
                  <a:ext cx="3014571" cy="1316282"/>
                </a:xfrm>
                <a:prstGeom prst="line">
                  <a:avLst/>
                </a:prstGeom>
                <a:noFill/>
                <a:ln w="0" algn="ctr">
                  <a:solidFill>
                    <a:srgbClr val="D9D9D9"/>
                  </a:solidFill>
                  <a:round/>
                  <a:headEnd type="none" w="sm" len="sm"/>
                  <a:tailEnd type="none" w="sm" len="sm"/>
                </a:ln>
              </p:spPr>
            </p:cxnSp>
            <p:cxnSp>
              <p:nvCxnSpPr>
                <p:cNvPr id="304" name="Straight Connector 510"/>
                <p:cNvCxnSpPr>
                  <a:cxnSpLocks noChangeShapeType="1"/>
                </p:cNvCxnSpPr>
                <p:nvPr/>
              </p:nvCxnSpPr>
              <p:spPr bwMode="auto">
                <a:xfrm rot="5400000">
                  <a:off x="2712031" y="3516069"/>
                  <a:ext cx="2972702" cy="297730"/>
                </a:xfrm>
                <a:prstGeom prst="line">
                  <a:avLst/>
                </a:prstGeom>
                <a:noFill/>
                <a:ln w="0" algn="ctr">
                  <a:solidFill>
                    <a:srgbClr val="D9D9D9"/>
                  </a:solidFill>
                  <a:round/>
                  <a:headEnd type="none" w="sm" len="sm"/>
                  <a:tailEnd type="none" w="sm" len="sm"/>
                </a:ln>
              </p:spPr>
            </p:cxnSp>
            <p:cxnSp>
              <p:nvCxnSpPr>
                <p:cNvPr id="305" name="Straight Connector 511"/>
                <p:cNvCxnSpPr>
                  <a:cxnSpLocks noChangeShapeType="1"/>
                </p:cNvCxnSpPr>
                <p:nvPr/>
              </p:nvCxnSpPr>
              <p:spPr bwMode="auto">
                <a:xfrm rot="5400000">
                  <a:off x="2862667" y="3371388"/>
                  <a:ext cx="2972702" cy="603298"/>
                </a:xfrm>
                <a:prstGeom prst="line">
                  <a:avLst/>
                </a:prstGeom>
                <a:noFill/>
                <a:ln w="0" algn="ctr">
                  <a:solidFill>
                    <a:srgbClr val="D9D9D9"/>
                  </a:solidFill>
                  <a:round/>
                  <a:headEnd type="none" w="sm" len="sm"/>
                  <a:tailEnd type="none" w="sm" len="sm"/>
                </a:ln>
              </p:spPr>
            </p:cxnSp>
            <p:cxnSp>
              <p:nvCxnSpPr>
                <p:cNvPr id="306" name="Straight Connector 512"/>
                <p:cNvCxnSpPr>
                  <a:cxnSpLocks noChangeShapeType="1"/>
                </p:cNvCxnSpPr>
                <p:nvPr/>
              </p:nvCxnSpPr>
              <p:spPr bwMode="auto">
                <a:xfrm rot="5400000">
                  <a:off x="2999248" y="3254758"/>
                  <a:ext cx="2962238" cy="861851"/>
                </a:xfrm>
                <a:prstGeom prst="line">
                  <a:avLst/>
                </a:prstGeom>
                <a:noFill/>
                <a:ln w="0" algn="ctr">
                  <a:solidFill>
                    <a:srgbClr val="D9D9D9"/>
                  </a:solidFill>
                  <a:round/>
                  <a:headEnd type="none" w="sm" len="sm"/>
                  <a:tailEnd type="none" w="sm" len="sm"/>
                </a:ln>
              </p:spPr>
            </p:cxnSp>
            <p:cxnSp>
              <p:nvCxnSpPr>
                <p:cNvPr id="307" name="Straight Connector 513"/>
                <p:cNvCxnSpPr>
                  <a:cxnSpLocks noChangeShapeType="1"/>
                </p:cNvCxnSpPr>
                <p:nvPr/>
              </p:nvCxnSpPr>
              <p:spPr bwMode="auto">
                <a:xfrm rot="5400000">
                  <a:off x="3121885" y="3138110"/>
                  <a:ext cx="2962232" cy="1096902"/>
                </a:xfrm>
                <a:prstGeom prst="line">
                  <a:avLst/>
                </a:prstGeom>
                <a:noFill/>
                <a:ln w="0" algn="ctr">
                  <a:solidFill>
                    <a:srgbClr val="D9D9D9"/>
                  </a:solidFill>
                  <a:round/>
                  <a:headEnd type="none" w="sm" len="sm"/>
                  <a:tailEnd type="none" w="sm" len="sm"/>
                </a:ln>
              </p:spPr>
            </p:cxnSp>
            <p:cxnSp>
              <p:nvCxnSpPr>
                <p:cNvPr id="308" name="Straight Connector 514"/>
                <p:cNvCxnSpPr>
                  <a:cxnSpLocks noChangeShapeType="1"/>
                </p:cNvCxnSpPr>
                <p:nvPr/>
              </p:nvCxnSpPr>
              <p:spPr bwMode="auto">
                <a:xfrm rot="5400000">
                  <a:off x="3202526" y="3041601"/>
                  <a:ext cx="2972702" cy="1277109"/>
                </a:xfrm>
                <a:prstGeom prst="line">
                  <a:avLst/>
                </a:prstGeom>
                <a:noFill/>
                <a:ln w="0" algn="ctr">
                  <a:solidFill>
                    <a:srgbClr val="D9D9D9"/>
                  </a:solidFill>
                  <a:round/>
                  <a:headEnd type="none" w="sm" len="sm"/>
                  <a:tailEnd type="none" w="sm" len="sm"/>
                </a:ln>
              </p:spPr>
            </p:cxnSp>
          </p:grpSp>
          <p:cxnSp>
            <p:nvCxnSpPr>
              <p:cNvPr id="297" name="Straight Connector 503"/>
              <p:cNvCxnSpPr>
                <a:cxnSpLocks noChangeShapeType="1"/>
              </p:cNvCxnSpPr>
              <p:nvPr/>
            </p:nvCxnSpPr>
            <p:spPr bwMode="auto">
              <a:xfrm rot="16200000" flipH="1">
                <a:off x="2589101" y="5189345"/>
                <a:ext cx="1170095" cy="2915"/>
              </a:xfrm>
              <a:prstGeom prst="line">
                <a:avLst/>
              </a:prstGeom>
              <a:noFill/>
              <a:ln w="0" algn="ctr">
                <a:solidFill>
                  <a:srgbClr val="D9D9D9"/>
                </a:solidFill>
                <a:round/>
                <a:headEnd type="none" w="sm" len="sm"/>
                <a:tailEnd type="none" w="sm" len="sm"/>
              </a:ln>
            </p:spPr>
          </p:cxnSp>
        </p:grpSp>
        <p:pic>
          <p:nvPicPr>
            <p:cNvPr id="295" name="Picture 500" descr="Cartoon Drogue_red.png"/>
            <p:cNvPicPr>
              <a:picLocks noChangeAspect="1"/>
            </p:cNvPicPr>
            <p:nvPr/>
          </p:nvPicPr>
          <p:blipFill>
            <a:blip r:embed="rId15" cstate="screen"/>
            <a:srcRect/>
            <a:stretch>
              <a:fillRect/>
            </a:stretch>
          </p:blipFill>
          <p:spPr bwMode="auto">
            <a:xfrm rot="20040000">
              <a:off x="4729164" y="5217061"/>
              <a:ext cx="434908" cy="20964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1624"/>
            <a:ext cx="7315199" cy="384175"/>
          </a:xfrm>
        </p:spPr>
        <p:txBody>
          <a:bodyPr/>
          <a:lstStyle/>
          <a:p>
            <a:r>
              <a:rPr lang="en-US" dirty="0" smtClean="0"/>
              <a:t>Preflight Predictions: Dynamic Pressure &amp; Altitude</a:t>
            </a:r>
            <a:endParaRPr lang="en-US" dirty="0"/>
          </a:p>
        </p:txBody>
      </p:sp>
      <p:pic>
        <p:nvPicPr>
          <p:cNvPr id="1026" name="Picture 2"/>
          <p:cNvPicPr>
            <a:picLocks noGrp="1" noChangeAspect="1" noChangeArrowheads="1"/>
          </p:cNvPicPr>
          <p:nvPr>
            <p:ph idx="1"/>
          </p:nvPr>
        </p:nvPicPr>
        <p:blipFill>
          <a:blip r:embed="rId3" cstate="print">
            <a:clrChange>
              <a:clrFrom>
                <a:srgbClr val="FFFFFF"/>
              </a:clrFrom>
              <a:clrTo>
                <a:srgbClr val="FFFFFF">
                  <a:alpha val="0"/>
                </a:srgbClr>
              </a:clrTo>
            </a:clrChange>
          </a:blip>
          <a:srcRect/>
          <a:stretch>
            <a:fillRect/>
          </a:stretch>
        </p:blipFill>
        <p:spPr bwMode="auto">
          <a:xfrm>
            <a:off x="324041" y="685800"/>
            <a:ext cx="5289709" cy="4191000"/>
          </a:xfrm>
          <a:prstGeom prst="rect">
            <a:avLst/>
          </a:prstGeom>
          <a:noFill/>
          <a:ln w="9525">
            <a:noFill/>
            <a:miter lim="800000"/>
            <a:headEnd/>
            <a:tailEnd/>
          </a:ln>
        </p:spPr>
      </p:pic>
      <p:sp>
        <p:nvSpPr>
          <p:cNvPr id="4" name="Date Placeholder 3"/>
          <p:cNvSpPr>
            <a:spLocks noGrp="1"/>
          </p:cNvSpPr>
          <p:nvPr>
            <p:ph type="dt" sz="half" idx="2"/>
          </p:nvPr>
        </p:nvSpPr>
        <p:spPr/>
        <p:txBody>
          <a:bodyPr/>
          <a:lstStyle/>
          <a:p>
            <a:pPr>
              <a:defRPr/>
            </a:pPr>
            <a:fld id="{57E04899-DA30-4761-901F-61642B2E604A}"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26</a:t>
            </a:fld>
            <a:endParaRPr lang="en-US">
              <a:solidFill>
                <a:srgbClr val="000000"/>
              </a:solidFill>
            </a:endParaRPr>
          </a:p>
        </p:txBody>
      </p:sp>
      <p:grpSp>
        <p:nvGrpSpPr>
          <p:cNvPr id="12" name="Group 11"/>
          <p:cNvGrpSpPr>
            <a:grpSpLocks noChangeAspect="1"/>
          </p:cNvGrpSpPr>
          <p:nvPr/>
        </p:nvGrpSpPr>
        <p:grpSpPr>
          <a:xfrm>
            <a:off x="4224128" y="2743200"/>
            <a:ext cx="4919872" cy="3733800"/>
            <a:chOff x="1099847" y="841310"/>
            <a:chExt cx="7580619" cy="5753100"/>
          </a:xfrm>
        </p:grpSpPr>
        <p:pic>
          <p:nvPicPr>
            <p:cNvPr id="7" name="Picture 2"/>
            <p:cNvPicPr>
              <a:picLocks noChangeAspect="1" noChangeArrowheads="1"/>
            </p:cNvPicPr>
            <p:nvPr/>
          </p:nvPicPr>
          <p:blipFill>
            <a:blip r:embed="rId4" cstate="print"/>
            <a:srcRect r="3209"/>
            <a:stretch>
              <a:fillRect/>
            </a:stretch>
          </p:blipFill>
          <p:spPr bwMode="auto">
            <a:xfrm>
              <a:off x="1099847" y="841310"/>
              <a:ext cx="7580619" cy="5753100"/>
            </a:xfrm>
            <a:prstGeom prst="rect">
              <a:avLst/>
            </a:prstGeom>
            <a:noFill/>
            <a:ln w="9525">
              <a:noFill/>
              <a:miter lim="800000"/>
              <a:headEnd/>
              <a:tailEnd/>
            </a:ln>
          </p:spPr>
        </p:pic>
        <p:sp>
          <p:nvSpPr>
            <p:cNvPr id="8" name="TextBox 7"/>
            <p:cNvSpPr txBox="1"/>
            <p:nvPr/>
          </p:nvSpPr>
          <p:spPr>
            <a:xfrm>
              <a:off x="4336287" y="3776565"/>
              <a:ext cx="2837005" cy="995877"/>
            </a:xfrm>
            <a:prstGeom prst="rect">
              <a:avLst/>
            </a:prstGeom>
            <a:solidFill>
              <a:schemeClr val="bg1"/>
            </a:solidFill>
            <a:ln>
              <a:solidFill>
                <a:schemeClr val="tx1"/>
              </a:solidFill>
            </a:ln>
          </p:spPr>
          <p:txBody>
            <a:bodyPr wrap="square" rtlCol="0">
              <a:spAutoFit/>
            </a:bodyPr>
            <a:lstStyle/>
            <a:p>
              <a:pPr algn="ctr"/>
              <a:r>
                <a:rPr lang="en-US" sz="1200" dirty="0" smtClean="0">
                  <a:solidFill>
                    <a:schemeClr val="tx1"/>
                  </a:solidFill>
                </a:rPr>
                <a:t>All cases reach Main steady state above altitude limit</a:t>
              </a:r>
              <a:endParaRPr lang="en-US" sz="1200" dirty="0">
                <a:solidFill>
                  <a:schemeClr val="tx1"/>
                </a:solidFill>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Preflight Predictions: Monte Carlo – Loads</a:t>
            </a:r>
            <a:endParaRPr 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990100" y="723900"/>
            <a:ext cx="7479712" cy="5753100"/>
          </a:xfrm>
          <a:prstGeom prst="rect">
            <a:avLst/>
          </a:prstGeom>
          <a:noFill/>
          <a:ln w="9525">
            <a:noFill/>
            <a:miter lim="800000"/>
            <a:headEnd/>
            <a:tailEnd/>
          </a:ln>
        </p:spPr>
      </p:pic>
      <p:sp>
        <p:nvSpPr>
          <p:cNvPr id="4" name="Date Placeholder 3"/>
          <p:cNvSpPr>
            <a:spLocks noGrp="1"/>
          </p:cNvSpPr>
          <p:nvPr>
            <p:ph type="dt" sz="half" idx="2"/>
          </p:nvPr>
        </p:nvSpPr>
        <p:spPr/>
        <p:txBody>
          <a:bodyPr/>
          <a:lstStyle/>
          <a:p>
            <a:pPr>
              <a:defRPr/>
            </a:pPr>
            <a:fld id="{57E04899-DA30-4761-901F-61642B2E604A}"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27</a:t>
            </a:fld>
            <a:endParaRPr lang="en-US">
              <a:solidFill>
                <a:srgbClr val="000000"/>
              </a:solidFill>
            </a:endParaRPr>
          </a:p>
        </p:txBody>
      </p:sp>
      <p:sp>
        <p:nvSpPr>
          <p:cNvPr id="7" name="TextBox 6"/>
          <p:cNvSpPr txBox="1"/>
          <p:nvPr/>
        </p:nvSpPr>
        <p:spPr>
          <a:xfrm>
            <a:off x="2780145" y="3223491"/>
            <a:ext cx="2068946" cy="584775"/>
          </a:xfrm>
          <a:prstGeom prst="rect">
            <a:avLst/>
          </a:prstGeom>
          <a:solidFill>
            <a:schemeClr val="bg1"/>
          </a:solidFill>
          <a:ln>
            <a:solidFill>
              <a:schemeClr val="tx1"/>
            </a:solidFill>
          </a:ln>
        </p:spPr>
        <p:txBody>
          <a:bodyPr wrap="square" rtlCol="0">
            <a:spAutoFit/>
          </a:bodyPr>
          <a:lstStyle/>
          <a:p>
            <a:pPr algn="ctr"/>
            <a:r>
              <a:rPr lang="en-US" sz="1600" dirty="0" smtClean="0">
                <a:solidFill>
                  <a:schemeClr val="tx1"/>
                </a:solidFill>
              </a:rPr>
              <a:t>0 valid cases exceed Drogue </a:t>
            </a:r>
            <a:r>
              <a:rPr lang="en-US" sz="1600" dirty="0" smtClean="0">
                <a:solidFill>
                  <a:schemeClr val="tx1"/>
                </a:solidFill>
              </a:rPr>
              <a:t>Limit Load</a:t>
            </a:r>
            <a:endParaRPr lang="en-US" sz="1600" dirty="0">
              <a:solidFill>
                <a:schemeClr val="tx1"/>
              </a:solidFill>
            </a:endParaRPr>
          </a:p>
        </p:txBody>
      </p:sp>
      <p:sp>
        <p:nvSpPr>
          <p:cNvPr id="8" name="TextBox 7"/>
          <p:cNvSpPr txBox="1"/>
          <p:nvPr/>
        </p:nvSpPr>
        <p:spPr>
          <a:xfrm>
            <a:off x="2364511" y="1103746"/>
            <a:ext cx="2521526" cy="830997"/>
          </a:xfrm>
          <a:prstGeom prst="rect">
            <a:avLst/>
          </a:prstGeom>
          <a:solidFill>
            <a:schemeClr val="bg1"/>
          </a:solidFill>
          <a:ln>
            <a:solidFill>
              <a:schemeClr val="tx1"/>
            </a:solidFill>
          </a:ln>
        </p:spPr>
        <p:txBody>
          <a:bodyPr wrap="square" rtlCol="0">
            <a:spAutoFit/>
          </a:bodyPr>
          <a:lstStyle/>
          <a:p>
            <a:pPr algn="ctr"/>
            <a:r>
              <a:rPr lang="en-US" sz="1600" dirty="0" smtClean="0">
                <a:solidFill>
                  <a:schemeClr val="tx1"/>
                </a:solidFill>
              </a:rPr>
              <a:t>0 valid cases exceed Main cluster limit (based on 50/25/25% load share)</a:t>
            </a:r>
            <a:endParaRPr lang="en-US" sz="1600" dirty="0">
              <a:solidFill>
                <a:schemeClr val="tx1"/>
              </a:solidFill>
            </a:endParaRPr>
          </a:p>
        </p:txBody>
      </p:sp>
      <p:cxnSp>
        <p:nvCxnSpPr>
          <p:cNvPr id="14" name="Straight Connector 13"/>
          <p:cNvCxnSpPr/>
          <p:nvPr/>
        </p:nvCxnSpPr>
        <p:spPr bwMode="auto">
          <a:xfrm flipH="1">
            <a:off x="5541818" y="1173018"/>
            <a:ext cx="175491" cy="46182"/>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6" name="TextBox 15"/>
          <p:cNvSpPr txBox="1"/>
          <p:nvPr/>
        </p:nvSpPr>
        <p:spPr>
          <a:xfrm>
            <a:off x="5694217" y="1103746"/>
            <a:ext cx="1085273" cy="246221"/>
          </a:xfrm>
          <a:prstGeom prst="rect">
            <a:avLst/>
          </a:prstGeom>
          <a:solidFill>
            <a:schemeClr val="bg1"/>
          </a:solidFill>
          <a:ln>
            <a:solidFill>
              <a:schemeClr val="tx1"/>
            </a:solidFill>
          </a:ln>
        </p:spPr>
        <p:txBody>
          <a:bodyPr wrap="square" rtlCol="0">
            <a:spAutoFit/>
          </a:bodyPr>
          <a:lstStyle/>
          <a:p>
            <a:pPr algn="ctr"/>
            <a:r>
              <a:rPr lang="en-US" sz="1000" dirty="0" smtClean="0">
                <a:solidFill>
                  <a:schemeClr val="tx1"/>
                </a:solidFill>
              </a:rPr>
              <a:t>High rate case</a:t>
            </a:r>
            <a:endParaRPr lang="en-US" sz="1000"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Preflight Predictions: Footprint Analysis</a:t>
            </a:r>
            <a:endParaRPr lang="en-US" dirty="0"/>
          </a:p>
        </p:txBody>
      </p:sp>
      <p:pic>
        <p:nvPicPr>
          <p:cNvPr id="7" name="Content Placeholder 6" descr="footprint.jpg"/>
          <p:cNvPicPr>
            <a:picLocks noGrp="1" noChangeAspect="1"/>
          </p:cNvPicPr>
          <p:nvPr>
            <p:ph idx="1"/>
          </p:nvPr>
        </p:nvPicPr>
        <p:blipFill>
          <a:blip r:embed="rId2" cstate="print"/>
          <a:srcRect l="12933" t="3727" r="9145" b="10559"/>
          <a:stretch>
            <a:fillRect/>
          </a:stretch>
        </p:blipFill>
        <p:spPr>
          <a:xfrm>
            <a:off x="1981200" y="711200"/>
            <a:ext cx="5791200" cy="5791200"/>
          </a:xfrm>
        </p:spPr>
      </p:pic>
      <p:sp>
        <p:nvSpPr>
          <p:cNvPr id="4" name="Date Placeholder 3"/>
          <p:cNvSpPr>
            <a:spLocks noGrp="1"/>
          </p:cNvSpPr>
          <p:nvPr>
            <p:ph type="dt" sz="half" idx="2"/>
          </p:nvPr>
        </p:nvSpPr>
        <p:spPr/>
        <p:txBody>
          <a:bodyPr/>
          <a:lstStyle/>
          <a:p>
            <a:pPr>
              <a:defRPr/>
            </a:pPr>
            <a:fld id="{57E04899-DA30-4761-901F-61642B2E604A}"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28</a:t>
            </a:fld>
            <a:endParaRPr lang="en-US">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Parachute analysis</a:t>
            </a:r>
            <a:endParaRPr lang="en-US" dirty="0"/>
          </a:p>
        </p:txBody>
      </p:sp>
      <p:sp>
        <p:nvSpPr>
          <p:cNvPr id="3" name="Text Placeholder 2"/>
          <p:cNvSpPr>
            <a:spLocks noGrp="1"/>
          </p:cNvSpPr>
          <p:nvPr>
            <p:ph type="body" idx="1"/>
          </p:nvPr>
        </p:nvSpPr>
        <p:spPr/>
        <p:txBody>
          <a:bodyPr/>
          <a:lstStyle/>
          <a:p>
            <a:r>
              <a:rPr lang="en-US" dirty="0" smtClean="0">
                <a:solidFill>
                  <a:schemeClr val="bg1">
                    <a:lumMod val="75000"/>
                  </a:schemeClr>
                </a:solidFill>
              </a:rPr>
              <a:t>Simulations</a:t>
            </a:r>
          </a:p>
          <a:p>
            <a:r>
              <a:rPr lang="en-US" dirty="0" smtClean="0">
                <a:solidFill>
                  <a:schemeClr val="bg1">
                    <a:lumMod val="75000"/>
                  </a:schemeClr>
                </a:solidFill>
              </a:rPr>
              <a:t>Preflight Analysis</a:t>
            </a:r>
          </a:p>
          <a:p>
            <a:r>
              <a:rPr lang="en-US" dirty="0" smtClean="0"/>
              <a:t>Post-Flight Analysis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29</a:t>
            </a:fld>
            <a:endParaRPr lang="en-US"/>
          </a:p>
        </p:txBody>
      </p:sp>
    </p:spTree>
    <p:extLst>
      <p:ext uri="{BB962C8B-B14F-4D97-AF65-F5344CB8AC3E}">
        <p14:creationId xmlns="" xmlns:p14="http://schemas.microsoft.com/office/powerpoint/2010/main" val="271928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CPAS Overview</a:t>
            </a:r>
            <a:endParaRPr lang="en-US" dirty="0"/>
          </a:p>
        </p:txBody>
      </p:sp>
      <p:sp>
        <p:nvSpPr>
          <p:cNvPr id="3" name="Content Placeholder 2"/>
          <p:cNvSpPr>
            <a:spLocks noGrp="1"/>
          </p:cNvSpPr>
          <p:nvPr>
            <p:ph idx="1"/>
          </p:nvPr>
        </p:nvSpPr>
        <p:spPr/>
        <p:txBody>
          <a:bodyPr/>
          <a:lstStyle/>
          <a:p>
            <a:pPr eaLnBrk="1" hangingPunct="1">
              <a:lnSpc>
                <a:spcPct val="90000"/>
              </a:lnSpc>
            </a:pPr>
            <a:r>
              <a:rPr lang="en-US" dirty="0" smtClean="0"/>
              <a:t>Capsule Parachute Assembly System (CPAS) is the parachute system for the Orion vehicle used during re-entry</a:t>
            </a:r>
          </a:p>
          <a:p>
            <a:pPr lvl="1" eaLnBrk="1" hangingPunct="1">
              <a:lnSpc>
                <a:spcPct val="90000"/>
              </a:lnSpc>
            </a:pPr>
            <a:r>
              <a:rPr lang="en-US" dirty="0" smtClean="0"/>
              <a:t>Similar to Apollo parachute design</a:t>
            </a:r>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lvl="1" eaLnBrk="1" hangingPunct="1">
              <a:lnSpc>
                <a:spcPct val="90000"/>
              </a:lnSpc>
            </a:pPr>
            <a:endParaRPr lang="en-US" dirty="0" smtClean="0"/>
          </a:p>
          <a:p>
            <a:pPr eaLnBrk="1" hangingPunct="1">
              <a:lnSpc>
                <a:spcPct val="90000"/>
              </a:lnSpc>
            </a:pPr>
            <a:r>
              <a:rPr lang="en-US" dirty="0" smtClean="0"/>
              <a:t>Collaboration between NASA JSC, ESCG, and Airborne Systems</a:t>
            </a: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3</a:t>
            </a:fld>
            <a:endParaRPr lang="en-US"/>
          </a:p>
        </p:txBody>
      </p:sp>
      <p:pic>
        <p:nvPicPr>
          <p:cNvPr id="6" name="Picture 5"/>
          <p:cNvPicPr>
            <a:picLocks noChangeAspect="1"/>
          </p:cNvPicPr>
          <p:nvPr/>
        </p:nvPicPr>
        <p:blipFill>
          <a:blip r:embed="rId2" cstate="screen"/>
          <a:srcRect/>
          <a:stretch>
            <a:fillRect/>
          </a:stretch>
        </p:blipFill>
        <p:spPr bwMode="auto">
          <a:xfrm>
            <a:off x="4495800" y="1954903"/>
            <a:ext cx="4343400" cy="3074297"/>
          </a:xfrm>
          <a:prstGeom prst="rect">
            <a:avLst/>
          </a:prstGeom>
          <a:noFill/>
          <a:ln w="9525">
            <a:noFill/>
            <a:miter lim="800000"/>
            <a:headEnd/>
            <a:tailEnd/>
          </a:ln>
        </p:spPr>
      </p:pic>
      <p:sp>
        <p:nvSpPr>
          <p:cNvPr id="7" name="Content Placeholder 2"/>
          <p:cNvSpPr txBox="1">
            <a:spLocks/>
          </p:cNvSpPr>
          <p:nvPr/>
        </p:nvSpPr>
        <p:spPr bwMode="auto">
          <a:xfrm>
            <a:off x="396241" y="1798320"/>
            <a:ext cx="3947159" cy="5753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 typeface="Wingdings" pitchFamily="2" charset="2"/>
              <a:buChar char="Ø"/>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A Government Furnished Equipment (GFE) project responsible for: </a:t>
            </a:r>
          </a:p>
          <a:p>
            <a:pPr marL="742950" marR="0" lvl="1" indent="-285750"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Design</a:t>
            </a:r>
          </a:p>
          <a:p>
            <a:pPr marL="742950" marR="0" lvl="1" indent="-285750"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Development testing</a:t>
            </a:r>
          </a:p>
          <a:p>
            <a:pPr marL="742950" marR="0" lvl="1" indent="-285750"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Performance modeling</a:t>
            </a:r>
          </a:p>
          <a:p>
            <a:pPr marL="742950" marR="0" lvl="1" indent="-285750"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Fabrication</a:t>
            </a:r>
          </a:p>
          <a:p>
            <a:pPr marL="742950" marR="0" lvl="1" indent="-285750"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Qualification</a:t>
            </a:r>
          </a:p>
          <a:p>
            <a:pPr marL="742950" marR="0" lvl="1" indent="-285750" algn="l" defTabSz="914400" rtl="0" eaLnBrk="1" fontAlgn="base" latinLnBrk="0" hangingPunct="1">
              <a:lnSpc>
                <a:spcPct val="9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0066"/>
                </a:solidFill>
                <a:effectLst/>
                <a:uLnTx/>
                <a:uFillTx/>
                <a:latin typeface="+mn-lt"/>
              </a:rPr>
              <a:t>Delivery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Post-Flight Data Analysis</a:t>
            </a:r>
            <a:endParaRPr lang="en-US" dirty="0"/>
          </a:p>
        </p:txBody>
      </p:sp>
      <p:sp>
        <p:nvSpPr>
          <p:cNvPr id="3" name="Content Placeholder 2"/>
          <p:cNvSpPr>
            <a:spLocks noGrp="1"/>
          </p:cNvSpPr>
          <p:nvPr>
            <p:ph idx="1"/>
          </p:nvPr>
        </p:nvSpPr>
        <p:spPr/>
        <p:txBody>
          <a:bodyPr/>
          <a:lstStyle/>
          <a:p>
            <a:r>
              <a:rPr lang="en-US" dirty="0" err="1" smtClean="0"/>
              <a:t>Windpack</a:t>
            </a:r>
            <a:r>
              <a:rPr lang="en-US" dirty="0" smtClean="0"/>
              <a:t> and balloon data</a:t>
            </a:r>
          </a:p>
          <a:p>
            <a:pPr lvl="1"/>
            <a:r>
              <a:rPr lang="en-US" dirty="0" smtClean="0">
                <a:sym typeface="Wingdings" panose="05000000000000000000" pitchFamily="2" charset="2"/>
              </a:rPr>
              <a:t>BEA: Best Estimate Atmosphere</a:t>
            </a:r>
          </a:p>
          <a:p>
            <a:pPr lvl="1"/>
            <a:r>
              <a:rPr lang="en-US" dirty="0" smtClean="0">
                <a:sym typeface="Wingdings" panose="05000000000000000000" pitchFamily="2" charset="2"/>
              </a:rPr>
              <a:t>BEW: Best Estimate Winds</a:t>
            </a:r>
          </a:p>
          <a:p>
            <a:endParaRPr lang="en-US" dirty="0" smtClean="0"/>
          </a:p>
          <a:p>
            <a:r>
              <a:rPr lang="en-US" dirty="0" smtClean="0"/>
              <a:t>Vehicle </a:t>
            </a:r>
            <a:r>
              <a:rPr lang="en-US" dirty="0" smtClean="0"/>
              <a:t>data </a:t>
            </a:r>
            <a:r>
              <a:rPr lang="en-US" dirty="0" smtClean="0"/>
              <a:t>used to create B</a:t>
            </a:r>
            <a:r>
              <a:rPr lang="en-US" dirty="0" smtClean="0">
                <a:sym typeface="Wingdings" panose="05000000000000000000" pitchFamily="2" charset="2"/>
              </a:rPr>
              <a:t>est Estimate Trajectory (BET)</a:t>
            </a:r>
            <a:endParaRPr lang="en-US" dirty="0" smtClean="0"/>
          </a:p>
          <a:p>
            <a:pPr lvl="1"/>
            <a:r>
              <a:rPr lang="en-US" dirty="0" smtClean="0">
                <a:sym typeface="Wingdings" panose="05000000000000000000" pitchFamily="2" charset="2"/>
              </a:rPr>
              <a:t>Dynamic </a:t>
            </a:r>
            <a:r>
              <a:rPr lang="en-US" dirty="0" smtClean="0">
                <a:sym typeface="Wingdings" panose="05000000000000000000" pitchFamily="2" charset="2"/>
              </a:rPr>
              <a:t>pressure</a:t>
            </a:r>
            <a:endParaRPr lang="en-US" dirty="0" smtClean="0">
              <a:sym typeface="Wingdings" panose="05000000000000000000" pitchFamily="2" charset="2"/>
            </a:endParaRPr>
          </a:p>
          <a:p>
            <a:pPr lvl="1"/>
            <a:r>
              <a:rPr lang="en-US" dirty="0" smtClean="0">
                <a:sym typeface="Wingdings" panose="05000000000000000000" pitchFamily="2" charset="2"/>
              </a:rPr>
              <a:t>Parachute loads</a:t>
            </a:r>
            <a:r>
              <a:rPr lang="en-US" dirty="0" smtClean="0">
                <a:sym typeface="Wingdings" panose="05000000000000000000" pitchFamily="2" charset="2"/>
              </a:rPr>
              <a:t>* </a:t>
            </a:r>
          </a:p>
          <a:p>
            <a:pPr lvl="1"/>
            <a:r>
              <a:rPr lang="en-US" dirty="0" smtClean="0">
                <a:sym typeface="Wingdings" panose="05000000000000000000" pitchFamily="2" charset="2"/>
              </a:rPr>
              <a:t>Drag </a:t>
            </a:r>
            <a:r>
              <a:rPr lang="en-US" dirty="0" smtClean="0">
                <a:sym typeface="Wingdings" panose="05000000000000000000" pitchFamily="2" charset="2"/>
              </a:rPr>
              <a:t>area </a:t>
            </a:r>
            <a:r>
              <a:rPr lang="en-US" dirty="0" smtClean="0">
                <a:sym typeface="Wingdings" panose="05000000000000000000" pitchFamily="2" charset="2"/>
              </a:rPr>
              <a:t>(C</a:t>
            </a:r>
            <a:r>
              <a:rPr lang="en-US" baseline="-25000" dirty="0" smtClean="0">
                <a:sym typeface="Wingdings" panose="05000000000000000000" pitchFamily="2" charset="2"/>
              </a:rPr>
              <a:t>D</a:t>
            </a:r>
            <a:r>
              <a:rPr lang="en-US" dirty="0" smtClean="0">
                <a:sym typeface="Wingdings" panose="05000000000000000000" pitchFamily="2" charset="2"/>
              </a:rPr>
              <a:t>S)*</a:t>
            </a:r>
          </a:p>
          <a:p>
            <a:endParaRPr lang="en-US" dirty="0" smtClean="0">
              <a:sym typeface="Wingdings" panose="05000000000000000000" pitchFamily="2" charset="2"/>
            </a:endParaRPr>
          </a:p>
          <a:p>
            <a:r>
              <a:rPr lang="en-US" dirty="0" smtClean="0">
                <a:sym typeface="Wingdings" panose="05000000000000000000" pitchFamily="2" charset="2"/>
              </a:rPr>
              <a:t>Photogrammetry</a:t>
            </a:r>
          </a:p>
          <a:p>
            <a:pPr lvl="1"/>
            <a:r>
              <a:rPr lang="en-US" dirty="0" smtClean="0">
                <a:sym typeface="Wingdings" panose="05000000000000000000" pitchFamily="2" charset="2"/>
              </a:rPr>
              <a:t>Fly-out angles during steady state</a:t>
            </a:r>
          </a:p>
          <a:p>
            <a:pPr>
              <a:buNone/>
            </a:pPr>
            <a:endParaRPr lang="en-US" dirty="0" smtClean="0">
              <a:sym typeface="Wingdings" panose="05000000000000000000" pitchFamily="2" charset="2"/>
            </a:endParaRPr>
          </a:p>
          <a:p>
            <a:pPr>
              <a:buNone/>
            </a:pPr>
            <a:endParaRPr lang="en-US" sz="3200" dirty="0" smtClean="0">
              <a:sym typeface="Wingdings" panose="05000000000000000000" pitchFamily="2" charset="2"/>
            </a:endParaRPr>
          </a:p>
          <a:p>
            <a:pPr>
              <a:buNone/>
            </a:pPr>
            <a:r>
              <a:rPr lang="en-US" sz="2000" dirty="0" smtClean="0">
                <a:sym typeface="Wingdings" panose="05000000000000000000" pitchFamily="2" charset="2"/>
              </a:rPr>
              <a:t>*completed for each phase of each parachute</a:t>
            </a: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30</a:t>
            </a:fld>
            <a:endParaRPr lang="en-US"/>
          </a:p>
        </p:txBody>
      </p:sp>
    </p:spTree>
    <p:extLst>
      <p:ext uri="{BB962C8B-B14F-4D97-AF65-F5344CB8AC3E}">
        <p14:creationId xmlns="" xmlns:p14="http://schemas.microsoft.com/office/powerpoint/2010/main" val="416187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 Components Profile (CDT-3-5)</a:t>
            </a:r>
            <a:endParaRPr lang="en-US" dirty="0"/>
          </a:p>
        </p:txBody>
      </p:sp>
      <p:sp>
        <p:nvSpPr>
          <p:cNvPr id="4" name="Date Placeholder 3"/>
          <p:cNvSpPr>
            <a:spLocks noGrp="1"/>
          </p:cNvSpPr>
          <p:nvPr>
            <p:ph type="dt" sz="half" idx="10"/>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31</a:t>
            </a:fld>
            <a:endParaRPr lang="en-US"/>
          </a:p>
        </p:txBody>
      </p:sp>
      <p:pic>
        <p:nvPicPr>
          <p:cNvPr id="8" name="Picture 2"/>
          <p:cNvPicPr>
            <a:picLocks noChangeAspect="1" noChangeArrowheads="1"/>
          </p:cNvPicPr>
          <p:nvPr/>
        </p:nvPicPr>
        <p:blipFill>
          <a:blip r:embed="rId2" cstate="print"/>
          <a:srcRect/>
          <a:stretch>
            <a:fillRect/>
          </a:stretch>
        </p:blipFill>
        <p:spPr bwMode="auto">
          <a:xfrm>
            <a:off x="533400" y="914100"/>
            <a:ext cx="4325400" cy="5791500"/>
          </a:xfrm>
          <a:prstGeom prst="rect">
            <a:avLst/>
          </a:prstGeom>
          <a:noFill/>
          <a:ln w="9525">
            <a:noFill/>
            <a:miter lim="800000"/>
            <a:headEnd/>
            <a:tailEnd/>
          </a:ln>
          <a:effectLst/>
        </p:spPr>
      </p:pic>
      <p:sp>
        <p:nvSpPr>
          <p:cNvPr id="9" name="Content Placeholder 2"/>
          <p:cNvSpPr txBox="1">
            <a:spLocks/>
          </p:cNvSpPr>
          <p:nvPr/>
        </p:nvSpPr>
        <p:spPr>
          <a:xfrm>
            <a:off x="392113" y="723900"/>
            <a:ext cx="8675687" cy="57531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400" b="0" i="0" u="none" strike="noStrike" kern="0" cap="none" spc="0" normalizeH="0" baseline="0" noProof="0" smtClean="0">
                <a:ln>
                  <a:noFill/>
                </a:ln>
                <a:solidFill>
                  <a:schemeClr val="tx1"/>
                </a:solidFill>
                <a:effectLst/>
                <a:uLnTx/>
                <a:uFillTx/>
                <a:latin typeface="+mn-lt"/>
                <a:ea typeface="+mn-ea"/>
                <a:cs typeface="+mn-cs"/>
              </a:rPr>
              <a:t>Winds &lt; 30 ft/s mostly out of SW</a:t>
            </a:r>
            <a:endParaRPr kumimoji="0" lang="en-US" sz="2400" b="0" i="0" u="none" strike="noStrike" kern="0" cap="none" spc="0" normalizeH="0" baseline="0" noProof="0" dirty="0">
              <a:ln>
                <a:noFill/>
              </a:ln>
              <a:solidFill>
                <a:schemeClr val="tx1"/>
              </a:solidFill>
              <a:effectLst/>
              <a:uLnTx/>
              <a:uFillTx/>
              <a:latin typeface="+mn-lt"/>
              <a:ea typeface="+mn-ea"/>
              <a:cs typeface="+mn-cs"/>
            </a:endParaRPr>
          </a:p>
        </p:txBody>
      </p:sp>
      <p:pic>
        <p:nvPicPr>
          <p:cNvPr id="10" name="Picture 3"/>
          <p:cNvPicPr>
            <a:picLocks noChangeAspect="1" noChangeArrowheads="1"/>
          </p:cNvPicPr>
          <p:nvPr/>
        </p:nvPicPr>
        <p:blipFill>
          <a:blip r:embed="rId3" cstate="print"/>
          <a:srcRect/>
          <a:stretch>
            <a:fillRect/>
          </a:stretch>
        </p:blipFill>
        <p:spPr bwMode="auto">
          <a:xfrm>
            <a:off x="4800600" y="914100"/>
            <a:ext cx="4325400" cy="579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srcRect/>
          <a:stretch>
            <a:fillRect/>
          </a:stretch>
        </p:blipFill>
        <p:spPr bwMode="auto">
          <a:xfrm>
            <a:off x="-152400" y="1219200"/>
            <a:ext cx="7315200" cy="5486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Dynamic Pressure</a:t>
            </a:r>
            <a:endParaRPr lang="en-US" dirty="0"/>
          </a:p>
        </p:txBody>
      </p:sp>
      <p:sp>
        <p:nvSpPr>
          <p:cNvPr id="3" name="Content Placeholder 2"/>
          <p:cNvSpPr>
            <a:spLocks noGrp="1"/>
          </p:cNvSpPr>
          <p:nvPr>
            <p:ph idx="1"/>
          </p:nvPr>
        </p:nvSpPr>
        <p:spPr/>
        <p:txBody>
          <a:bodyPr/>
          <a:lstStyle/>
          <a:p>
            <a:r>
              <a:rPr lang="en-US" dirty="0" smtClean="0"/>
              <a:t>~11 </a:t>
            </a:r>
            <a:r>
              <a:rPr lang="en-US" dirty="0" err="1" smtClean="0"/>
              <a:t>psf</a:t>
            </a:r>
            <a:r>
              <a:rPr lang="en-US" dirty="0" smtClean="0"/>
              <a:t> lower than nominal prediction at Main deployment</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32</a:t>
            </a:fld>
            <a:endParaRPr lang="en-US"/>
          </a:p>
        </p:txBody>
      </p:sp>
      <p:pic>
        <p:nvPicPr>
          <p:cNvPr id="6147" name="Picture 3"/>
          <p:cNvPicPr>
            <a:picLocks noChangeAspect="1" noChangeArrowheads="1"/>
          </p:cNvPicPr>
          <p:nvPr/>
        </p:nvPicPr>
        <p:blipFill>
          <a:blip r:embed="rId3" cstate="print"/>
          <a:srcRect/>
          <a:stretch>
            <a:fillRect/>
          </a:stretch>
        </p:blipFill>
        <p:spPr bwMode="auto">
          <a:xfrm>
            <a:off x="4648200" y="914400"/>
            <a:ext cx="3951111" cy="3810000"/>
          </a:xfrm>
          <a:prstGeom prst="rect">
            <a:avLst/>
          </a:prstGeom>
          <a:noFill/>
          <a:ln w="9525">
            <a:noFill/>
            <a:miter lim="800000"/>
            <a:headEnd/>
            <a:tailEnd/>
          </a:ln>
          <a:effectLst/>
        </p:spPr>
      </p:pic>
      <p:sp>
        <p:nvSpPr>
          <p:cNvPr id="12" name="Rectangle 11"/>
          <p:cNvSpPr/>
          <p:nvPr/>
        </p:nvSpPr>
        <p:spPr bwMode="auto">
          <a:xfrm>
            <a:off x="3276600" y="1600200"/>
            <a:ext cx="381000" cy="182880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cxnSp>
        <p:nvCxnSpPr>
          <p:cNvPr id="14" name="Straight Arrow Connector 13"/>
          <p:cNvCxnSpPr>
            <a:stCxn id="12" idx="3"/>
          </p:cNvCxnSpPr>
          <p:nvPr/>
        </p:nvCxnSpPr>
        <p:spPr bwMode="auto">
          <a:xfrm>
            <a:off x="3657600" y="2514600"/>
            <a:ext cx="990600" cy="4572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 Scaling</a:t>
            </a:r>
            <a:endParaRPr lang="en-US" dirty="0"/>
          </a:p>
        </p:txBody>
      </p:sp>
      <p:sp>
        <p:nvSpPr>
          <p:cNvPr id="3" name="Date Placeholder 2"/>
          <p:cNvSpPr>
            <a:spLocks noGrp="1"/>
          </p:cNvSpPr>
          <p:nvPr>
            <p:ph type="dt" sz="half" idx="10"/>
          </p:nvPr>
        </p:nvSpPr>
        <p:spPr/>
        <p:txBody>
          <a:bodyPr/>
          <a:lstStyle/>
          <a:p>
            <a:pPr>
              <a:defRPr/>
            </a:pPr>
            <a:fld id="{C1F1FE64-B3BA-490D-AD9F-98FFBA8074D8}" type="datetime1">
              <a:rPr lang="en-US" smtClean="0"/>
              <a:pPr>
                <a:defRPr/>
              </a:pPr>
              <a:t>2/21/2013</a:t>
            </a:fld>
            <a:endParaRPr lang="en-US" dirty="0"/>
          </a:p>
        </p:txBody>
      </p:sp>
      <p:sp>
        <p:nvSpPr>
          <p:cNvPr id="4" name="Slide Number Placeholder 3"/>
          <p:cNvSpPr>
            <a:spLocks noGrp="1"/>
          </p:cNvSpPr>
          <p:nvPr>
            <p:ph type="sldNum" sz="quarter" idx="4"/>
          </p:nvPr>
        </p:nvSpPr>
        <p:spPr/>
        <p:txBody>
          <a:bodyPr/>
          <a:lstStyle/>
          <a:p>
            <a:pPr>
              <a:defRPr/>
            </a:pPr>
            <a:fld id="{CE5F36B3-FCD6-48EF-9F45-F45BEF7D85B6}" type="slidenum">
              <a:rPr lang="en-US" smtClean="0"/>
              <a:pPr>
                <a:defRPr/>
              </a:pPr>
              <a:t>33</a:t>
            </a:fld>
            <a:endParaRPr lang="en-US"/>
          </a:p>
        </p:txBody>
      </p:sp>
      <p:grpSp>
        <p:nvGrpSpPr>
          <p:cNvPr id="11" name="Group 10"/>
          <p:cNvGrpSpPr/>
          <p:nvPr/>
        </p:nvGrpSpPr>
        <p:grpSpPr>
          <a:xfrm>
            <a:off x="79512" y="2261092"/>
            <a:ext cx="9495184" cy="3987308"/>
            <a:chOff x="79512" y="2337292"/>
            <a:chExt cx="9495184" cy="3987308"/>
          </a:xfrm>
        </p:grpSpPr>
        <p:pic>
          <p:nvPicPr>
            <p:cNvPr id="10242" name="Picture 2"/>
            <p:cNvPicPr>
              <a:picLocks noChangeAspect="1" noChangeArrowheads="1"/>
            </p:cNvPicPr>
            <p:nvPr/>
          </p:nvPicPr>
          <p:blipFill>
            <a:blip r:embed="rId2" cstate="print"/>
            <a:srcRect/>
            <a:stretch>
              <a:fillRect/>
            </a:stretch>
          </p:blipFill>
          <p:spPr bwMode="auto">
            <a:xfrm>
              <a:off x="79512" y="2508802"/>
              <a:ext cx="5080000" cy="381000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4469296" y="2495550"/>
              <a:ext cx="5105400" cy="3829050"/>
            </a:xfrm>
            <a:prstGeom prst="rect">
              <a:avLst/>
            </a:prstGeom>
            <a:noFill/>
            <a:ln w="9525">
              <a:noFill/>
              <a:miter lim="800000"/>
              <a:headEnd/>
              <a:tailEnd/>
            </a:ln>
            <a:effectLst/>
          </p:spPr>
        </p:pic>
        <p:sp>
          <p:nvSpPr>
            <p:cNvPr id="8" name="TextBox 7"/>
            <p:cNvSpPr txBox="1"/>
            <p:nvPr/>
          </p:nvSpPr>
          <p:spPr>
            <a:xfrm>
              <a:off x="1295400" y="2337292"/>
              <a:ext cx="2743200" cy="400110"/>
            </a:xfrm>
            <a:prstGeom prst="rect">
              <a:avLst/>
            </a:prstGeom>
            <a:noFill/>
          </p:spPr>
          <p:txBody>
            <a:bodyPr wrap="square" rtlCol="0">
              <a:spAutoFit/>
            </a:bodyPr>
            <a:lstStyle/>
            <a:p>
              <a:pPr algn="ctr"/>
              <a:r>
                <a:rPr lang="en-US" sz="2000" dirty="0" smtClean="0">
                  <a:solidFill>
                    <a:schemeClr val="tx1"/>
                  </a:solidFill>
                </a:rPr>
                <a:t>Before Scaling</a:t>
              </a:r>
              <a:endParaRPr lang="en-US" dirty="0">
                <a:solidFill>
                  <a:schemeClr val="tx1"/>
                </a:solidFill>
              </a:endParaRPr>
            </a:p>
          </p:txBody>
        </p:sp>
        <p:sp>
          <p:nvSpPr>
            <p:cNvPr id="9" name="TextBox 8"/>
            <p:cNvSpPr txBox="1"/>
            <p:nvPr/>
          </p:nvSpPr>
          <p:spPr>
            <a:xfrm>
              <a:off x="5791200" y="2356402"/>
              <a:ext cx="2743200" cy="400110"/>
            </a:xfrm>
            <a:prstGeom prst="rect">
              <a:avLst/>
            </a:prstGeom>
            <a:noFill/>
          </p:spPr>
          <p:txBody>
            <a:bodyPr wrap="square" rtlCol="0">
              <a:spAutoFit/>
            </a:bodyPr>
            <a:lstStyle/>
            <a:p>
              <a:pPr algn="ctr"/>
              <a:r>
                <a:rPr lang="en-US" sz="2000" dirty="0" smtClean="0">
                  <a:solidFill>
                    <a:schemeClr val="tx1"/>
                  </a:solidFill>
                </a:rPr>
                <a:t>After Scaling</a:t>
              </a:r>
              <a:endParaRPr lang="en-US" dirty="0">
                <a:solidFill>
                  <a:schemeClr val="tx1"/>
                </a:solidFill>
              </a:endParaRPr>
            </a:p>
          </p:txBody>
        </p:sp>
      </p:grpSp>
      <p:sp>
        <p:nvSpPr>
          <p:cNvPr id="10" name="Content Placeholder 8"/>
          <p:cNvSpPr txBox="1">
            <a:spLocks/>
          </p:cNvSpPr>
          <p:nvPr/>
        </p:nvSpPr>
        <p:spPr>
          <a:xfrm>
            <a:off x="392113" y="723900"/>
            <a:ext cx="8675687" cy="57531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Scaling due to </a:t>
            </a:r>
            <a:r>
              <a:rPr lang="en-US" sz="2400" kern="0" dirty="0" smtClean="0">
                <a:solidFill>
                  <a:schemeClr val="tx1"/>
                </a:solidFill>
                <a:latin typeface="+mn-lt"/>
              </a:rPr>
              <a:t>load cells being below fairlead</a:t>
            </a:r>
          </a:p>
          <a:p>
            <a:pPr marL="800100" lvl="1" indent="-342900">
              <a:spcBef>
                <a:spcPct val="20000"/>
              </a:spcBef>
              <a:buFont typeface="Wingdings" pitchFamily="2" charset="2"/>
              <a:buChar char="Ø"/>
            </a:pPr>
            <a:r>
              <a:rPr lang="en-US" sz="2000" dirty="0" smtClean="0">
                <a:solidFill>
                  <a:srgbClr val="000066"/>
                </a:solidFill>
                <a:latin typeface="+mn-lt"/>
              </a:rPr>
              <a:t>Energy lost due to friction </a:t>
            </a:r>
          </a:p>
          <a:p>
            <a:pPr marL="342900" indent="-342900">
              <a:spcBef>
                <a:spcPct val="20000"/>
              </a:spcBef>
              <a:buFont typeface="Wingdings" pitchFamily="2" charset="2"/>
              <a:buChar char="Ø"/>
            </a:pPr>
            <a:r>
              <a:rPr lang="en-US" sz="2400" kern="0" dirty="0" smtClean="0">
                <a:solidFill>
                  <a:schemeClr val="tx1"/>
                </a:solidFill>
                <a:latin typeface="+mn-lt"/>
              </a:rPr>
              <a:t>Scale loads to match IMU data</a:t>
            </a:r>
          </a:p>
        </p:txBody>
      </p:sp>
      <p:pic>
        <p:nvPicPr>
          <p:cNvPr id="12" name="Picture 11"/>
          <p:cNvPicPr>
            <a:picLocks noChangeAspect="1"/>
          </p:cNvPicPr>
          <p:nvPr/>
        </p:nvPicPr>
        <p:blipFill>
          <a:blip r:embed="rId4" cstate="print"/>
          <a:srcRect/>
          <a:stretch>
            <a:fillRect/>
          </a:stretch>
        </p:blipFill>
        <p:spPr bwMode="auto">
          <a:xfrm>
            <a:off x="1903534" y="1606061"/>
            <a:ext cx="5716466" cy="483903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Photogrammetrics</a:t>
            </a:r>
            <a:endParaRPr lang="en-US" dirty="0"/>
          </a:p>
        </p:txBody>
      </p:sp>
      <p:sp>
        <p:nvSpPr>
          <p:cNvPr id="3" name="Content Placeholder 2"/>
          <p:cNvSpPr>
            <a:spLocks noGrp="1"/>
          </p:cNvSpPr>
          <p:nvPr>
            <p:ph idx="1"/>
          </p:nvPr>
        </p:nvSpPr>
        <p:spPr>
          <a:xfrm>
            <a:off x="392113" y="723900"/>
            <a:ext cx="8751887" cy="3162300"/>
          </a:xfrm>
        </p:spPr>
        <p:txBody>
          <a:bodyPr/>
          <a:lstStyle/>
          <a:p>
            <a:r>
              <a:rPr lang="en-US" sz="2000" dirty="0" smtClean="0"/>
              <a:t>Used to characterize Main parachute behavior in a cluster</a:t>
            </a:r>
          </a:p>
          <a:p>
            <a:pPr lvl="1"/>
            <a:r>
              <a:rPr lang="en-US" sz="1800" dirty="0" smtClean="0"/>
              <a:t>Quantify fly-out angles, geometric inlet area, and twist angles</a:t>
            </a:r>
          </a:p>
          <a:p>
            <a:pPr lvl="1"/>
            <a:r>
              <a:rPr lang="en-US" sz="1800" dirty="0" smtClean="0"/>
              <a:t>Understand collisions and other parachute dynamics</a:t>
            </a:r>
          </a:p>
          <a:p>
            <a:pPr lvl="1"/>
            <a:r>
              <a:rPr lang="en-US" sz="1800" dirty="0" smtClean="0"/>
              <a:t>Rate of Descent (ROD)</a:t>
            </a:r>
          </a:p>
          <a:p>
            <a:pPr lvl="1"/>
            <a:r>
              <a:rPr lang="en-US" sz="1800" dirty="0" smtClean="0"/>
              <a:t>Reefing line tension</a:t>
            </a:r>
          </a:p>
          <a:p>
            <a:r>
              <a:rPr lang="en-US" sz="2000" dirty="0" smtClean="0"/>
              <a:t>Provides insight into dynamics which is related to data gathered</a:t>
            </a:r>
            <a:endParaRPr lang="en-US" sz="2000"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34</a:t>
            </a:fld>
            <a:endParaRPr lang="en-US"/>
          </a:p>
        </p:txBody>
      </p:sp>
      <p:pic>
        <p:nvPicPr>
          <p:cNvPr id="8" name="Picture 7"/>
          <p:cNvPicPr>
            <a:picLocks noChangeAspect="1"/>
          </p:cNvPicPr>
          <p:nvPr/>
        </p:nvPicPr>
        <p:blipFill>
          <a:blip r:embed="rId2" cstate="print"/>
          <a:srcRect/>
          <a:stretch>
            <a:fillRect/>
          </a:stretch>
        </p:blipFill>
        <p:spPr bwMode="auto">
          <a:xfrm>
            <a:off x="5520309" y="2962824"/>
            <a:ext cx="3623691" cy="3437976"/>
          </a:xfrm>
          <a:prstGeom prst="rect">
            <a:avLst/>
          </a:prstGeom>
          <a:noFill/>
          <a:ln w="9525">
            <a:noFill/>
            <a:miter lim="800000"/>
            <a:headEnd/>
            <a:tailEnd/>
          </a:ln>
        </p:spPr>
      </p:pic>
      <p:sp>
        <p:nvSpPr>
          <p:cNvPr id="10" name="Content Placeholder 2"/>
          <p:cNvSpPr txBox="1">
            <a:spLocks/>
          </p:cNvSpPr>
          <p:nvPr/>
        </p:nvSpPr>
        <p:spPr bwMode="auto">
          <a:xfrm>
            <a:off x="392017" y="3804032"/>
            <a:ext cx="8751983" cy="24443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endParaRPr kumimoji="0" lang="en-US" sz="1800" b="0" i="0" u="none" strike="noStrike" kern="0" cap="none" spc="0" normalizeH="0" baseline="0" noProof="0" dirty="0">
              <a:ln>
                <a:noFill/>
              </a:ln>
              <a:solidFill>
                <a:srgbClr val="003300"/>
              </a:solidFill>
              <a:effectLst/>
              <a:uLnTx/>
              <a:uFillTx/>
              <a:latin typeface="+mn-lt"/>
            </a:endParaRPr>
          </a:p>
        </p:txBody>
      </p:sp>
      <p:pic>
        <p:nvPicPr>
          <p:cNvPr id="22" name="Picture 2"/>
          <p:cNvPicPr>
            <a:picLocks noChangeAspect="1" noChangeArrowheads="1"/>
          </p:cNvPicPr>
          <p:nvPr/>
        </p:nvPicPr>
        <p:blipFill>
          <a:blip r:embed="rId3" cstate="screen"/>
          <a:srcRect/>
          <a:stretch>
            <a:fillRect/>
          </a:stretch>
        </p:blipFill>
        <p:spPr bwMode="auto">
          <a:xfrm>
            <a:off x="404750" y="3178875"/>
            <a:ext cx="5105222" cy="2952750"/>
          </a:xfrm>
          <a:prstGeom prst="rect">
            <a:avLst/>
          </a:prstGeom>
          <a:noFill/>
          <a:ln w="9525">
            <a:noFill/>
            <a:miter lim="800000"/>
            <a:headEnd/>
            <a:tailEnd/>
          </a:ln>
          <a:effectLst/>
        </p:spPr>
      </p:pic>
    </p:spTree>
    <p:extLst>
      <p:ext uri="{BB962C8B-B14F-4D97-AF65-F5344CB8AC3E}">
        <p14:creationId xmlns="" xmlns:p14="http://schemas.microsoft.com/office/powerpoint/2010/main" val="38098744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2" cstate="print"/>
          <a:srcRect/>
          <a:stretch>
            <a:fillRect/>
          </a:stretch>
        </p:blipFill>
        <p:spPr bwMode="auto">
          <a:xfrm>
            <a:off x="6629400" y="762000"/>
            <a:ext cx="1384600" cy="2530475"/>
          </a:xfrm>
          <a:prstGeom prst="rect">
            <a:avLst/>
          </a:prstGeom>
          <a:noFill/>
          <a:ln w="9525">
            <a:noFill/>
            <a:miter lim="800000"/>
            <a:headEnd/>
            <a:tailEnd/>
          </a:ln>
          <a:effectLst/>
        </p:spPr>
      </p:pic>
      <p:sp>
        <p:nvSpPr>
          <p:cNvPr id="7" name="Title 6"/>
          <p:cNvSpPr>
            <a:spLocks noGrp="1"/>
          </p:cNvSpPr>
          <p:nvPr>
            <p:ph type="title"/>
          </p:nvPr>
        </p:nvSpPr>
        <p:spPr/>
        <p:txBody>
          <a:bodyPr/>
          <a:lstStyle/>
          <a:p>
            <a:r>
              <a:rPr lang="en-US" dirty="0" smtClean="0"/>
              <a:t>Fly-Out Angles During Steady State</a:t>
            </a:r>
            <a:endParaRPr lang="en-US" dirty="0"/>
          </a:p>
        </p:txBody>
      </p:sp>
      <p:sp>
        <p:nvSpPr>
          <p:cNvPr id="4" name="Date Placeholder 3"/>
          <p:cNvSpPr>
            <a:spLocks noGrp="1"/>
          </p:cNvSpPr>
          <p:nvPr>
            <p:ph type="dt" sz="half" idx="10"/>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35</a:t>
            </a:fld>
            <a:endParaRPr lang="en-US"/>
          </a:p>
        </p:txBody>
      </p:sp>
      <p:grpSp>
        <p:nvGrpSpPr>
          <p:cNvPr id="10" name="Group 9"/>
          <p:cNvGrpSpPr/>
          <p:nvPr/>
        </p:nvGrpSpPr>
        <p:grpSpPr>
          <a:xfrm>
            <a:off x="-76200" y="914400"/>
            <a:ext cx="7315200" cy="5486400"/>
            <a:chOff x="838200" y="685800"/>
            <a:chExt cx="7315200" cy="5486400"/>
          </a:xfrm>
        </p:grpSpPr>
        <p:pic>
          <p:nvPicPr>
            <p:cNvPr id="7170" name="Picture 2"/>
            <p:cNvPicPr>
              <a:picLocks noChangeAspect="1" noChangeArrowheads="1"/>
            </p:cNvPicPr>
            <p:nvPr/>
          </p:nvPicPr>
          <p:blipFill>
            <a:blip r:embed="rId3" cstate="print"/>
            <a:srcRect/>
            <a:stretch>
              <a:fillRect/>
            </a:stretch>
          </p:blipFill>
          <p:spPr bwMode="auto">
            <a:xfrm>
              <a:off x="838200" y="685800"/>
              <a:ext cx="7315200" cy="5486400"/>
            </a:xfrm>
            <a:prstGeom prst="rect">
              <a:avLst/>
            </a:prstGeom>
            <a:noFill/>
            <a:ln w="9525">
              <a:noFill/>
              <a:miter lim="800000"/>
              <a:headEnd/>
              <a:tailEnd/>
            </a:ln>
            <a:effectLst/>
          </p:spPr>
        </p:pic>
        <p:sp>
          <p:nvSpPr>
            <p:cNvPr id="9" name="TextBox 8"/>
            <p:cNvSpPr txBox="1"/>
            <p:nvPr/>
          </p:nvSpPr>
          <p:spPr>
            <a:xfrm>
              <a:off x="1371600" y="4648200"/>
              <a:ext cx="838200" cy="523220"/>
            </a:xfrm>
            <a:prstGeom prst="rect">
              <a:avLst/>
            </a:prstGeom>
            <a:solidFill>
              <a:schemeClr val="bg1"/>
            </a:solidFill>
          </p:spPr>
          <p:txBody>
            <a:bodyPr wrap="square" rtlCol="0">
              <a:spAutoFit/>
            </a:bodyPr>
            <a:lstStyle/>
            <a:p>
              <a:pPr algn="ctr"/>
              <a:r>
                <a:rPr lang="en-US" dirty="0" smtClean="0">
                  <a:solidFill>
                    <a:schemeClr val="tx1"/>
                  </a:solidFill>
                </a:rPr>
                <a:t>Mains inflating</a:t>
              </a:r>
              <a:endParaRPr lang="en-US" dirty="0">
                <a:solidFill>
                  <a:schemeClr val="tx1"/>
                </a:solidFill>
              </a:endParaRPr>
            </a:p>
          </p:txBody>
        </p:sp>
        <p:cxnSp>
          <p:nvCxnSpPr>
            <p:cNvPr id="11" name="Straight Connector 10"/>
            <p:cNvCxnSpPr>
              <a:stCxn id="9" idx="0"/>
            </p:cNvCxnSpPr>
            <p:nvPr/>
          </p:nvCxnSpPr>
          <p:spPr bwMode="auto">
            <a:xfrm flipV="1">
              <a:off x="1790700" y="4343400"/>
              <a:ext cx="419100" cy="30480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4" name="TextBox 13"/>
            <p:cNvSpPr txBox="1"/>
            <p:nvPr/>
          </p:nvSpPr>
          <p:spPr>
            <a:xfrm>
              <a:off x="3124200" y="5181600"/>
              <a:ext cx="990600" cy="307777"/>
            </a:xfrm>
            <a:prstGeom prst="rect">
              <a:avLst/>
            </a:prstGeom>
            <a:solidFill>
              <a:schemeClr val="bg1"/>
            </a:solidFill>
          </p:spPr>
          <p:txBody>
            <a:bodyPr wrap="square" rtlCol="0">
              <a:spAutoFit/>
            </a:bodyPr>
            <a:lstStyle/>
            <a:p>
              <a:pPr algn="ctr"/>
              <a:r>
                <a:rPr lang="en-US" dirty="0" smtClean="0">
                  <a:solidFill>
                    <a:schemeClr val="tx1"/>
                  </a:solidFill>
                </a:rPr>
                <a:t>Collisions</a:t>
              </a:r>
              <a:endParaRPr lang="en-US" dirty="0">
                <a:solidFill>
                  <a:schemeClr val="tx1"/>
                </a:solidFill>
              </a:endParaRPr>
            </a:p>
          </p:txBody>
        </p:sp>
      </p:grpSp>
      <p:pic>
        <p:nvPicPr>
          <p:cNvPr id="13" name="Picture 5"/>
          <p:cNvPicPr>
            <a:picLocks noChangeAspect="1" noChangeArrowheads="1"/>
          </p:cNvPicPr>
          <p:nvPr/>
        </p:nvPicPr>
        <p:blipFill>
          <a:blip r:embed="rId4" cstate="print"/>
          <a:srcRect/>
          <a:stretch>
            <a:fillRect/>
          </a:stretch>
        </p:blipFill>
        <p:spPr bwMode="auto">
          <a:xfrm>
            <a:off x="7595158" y="1981200"/>
            <a:ext cx="1548842" cy="2530475"/>
          </a:xfrm>
          <a:prstGeom prst="rect">
            <a:avLst/>
          </a:prstGeom>
          <a:noFill/>
          <a:ln w="9525">
            <a:noFill/>
            <a:miter lim="800000"/>
            <a:headEnd/>
            <a:tailEnd/>
          </a:ln>
          <a:effectLst/>
        </p:spPr>
      </p:pic>
      <p:pic>
        <p:nvPicPr>
          <p:cNvPr id="16" name="Picture 7"/>
          <p:cNvPicPr>
            <a:picLocks noChangeAspect="1" noChangeArrowheads="1"/>
          </p:cNvPicPr>
          <p:nvPr/>
        </p:nvPicPr>
        <p:blipFill>
          <a:blip r:embed="rId5" cstate="print"/>
          <a:srcRect/>
          <a:stretch>
            <a:fillRect/>
          </a:stretch>
        </p:blipFill>
        <p:spPr bwMode="auto">
          <a:xfrm>
            <a:off x="6553200" y="3946525"/>
            <a:ext cx="1797115" cy="2530475"/>
          </a:xfrm>
          <a:prstGeom prst="rect">
            <a:avLst/>
          </a:prstGeom>
          <a:noFill/>
          <a:ln w="9525">
            <a:noFill/>
            <a:miter lim="800000"/>
            <a:headEnd/>
            <a:tailEnd/>
          </a:ln>
          <a:effectLst/>
        </p:spPr>
      </p:pic>
      <p:sp>
        <p:nvSpPr>
          <p:cNvPr id="17" name="Rectangle 16"/>
          <p:cNvSpPr/>
          <p:nvPr/>
        </p:nvSpPr>
        <p:spPr bwMode="auto">
          <a:xfrm>
            <a:off x="2865122" y="1676400"/>
            <a:ext cx="152400" cy="152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of a Parachute model</a:t>
            </a:r>
            <a:endParaRPr lang="en-US" dirty="0"/>
          </a:p>
        </p:txBody>
      </p:sp>
      <p:sp>
        <p:nvSpPr>
          <p:cNvPr id="3" name="Text Placeholder 2"/>
          <p:cNvSpPr>
            <a:spLocks noGrp="1"/>
          </p:cNvSpPr>
          <p:nvPr>
            <p:ph type="body" idx="1"/>
          </p:nvPr>
        </p:nvSpPr>
        <p:spPr/>
        <p:txBody>
          <a:bodyPr/>
          <a:lstStyle/>
          <a:p>
            <a:endParaRPr lang="en-US" dirty="0" smtClean="0">
              <a:solidFill>
                <a:schemeClr val="bg1">
                  <a:lumMod val="75000"/>
                </a:schemeClr>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36</a:t>
            </a:fld>
            <a:endParaRPr lang="en-US"/>
          </a:p>
        </p:txBody>
      </p:sp>
    </p:spTree>
    <p:extLst>
      <p:ext uri="{BB962C8B-B14F-4D97-AF65-F5344CB8AC3E}">
        <p14:creationId xmlns="" xmlns:p14="http://schemas.microsoft.com/office/powerpoint/2010/main" val="793975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Reconstruction</a:t>
            </a:r>
            <a:endParaRPr lang="en-US" dirty="0"/>
          </a:p>
        </p:txBody>
      </p:sp>
      <p:sp>
        <p:nvSpPr>
          <p:cNvPr id="3" name="Content Placeholder 2"/>
          <p:cNvSpPr>
            <a:spLocks noGrp="1"/>
          </p:cNvSpPr>
          <p:nvPr>
            <p:ph idx="1"/>
          </p:nvPr>
        </p:nvSpPr>
        <p:spPr/>
        <p:txBody>
          <a:bodyPr/>
          <a:lstStyle/>
          <a:p>
            <a:r>
              <a:rPr lang="en-US" dirty="0" smtClean="0"/>
              <a:t>Use BEA/BEW/BET</a:t>
            </a:r>
          </a:p>
          <a:p>
            <a:endParaRPr lang="en-US" dirty="0" smtClean="0"/>
          </a:p>
          <a:p>
            <a:r>
              <a:rPr lang="en-US" dirty="0" smtClean="0"/>
              <a:t>Iterate </a:t>
            </a:r>
            <a:r>
              <a:rPr lang="en-US" dirty="0" smtClean="0"/>
              <a:t>parachute parameters </a:t>
            </a:r>
            <a:endParaRPr lang="en-US" dirty="0" smtClean="0">
              <a:sym typeface="Wingdings" panose="05000000000000000000" pitchFamily="2" charset="2"/>
            </a:endParaRPr>
          </a:p>
          <a:p>
            <a:pPr lvl="1"/>
            <a:r>
              <a:rPr lang="en-US" dirty="0" smtClean="0">
                <a:sym typeface="Wingdings" panose="05000000000000000000" pitchFamily="2" charset="2"/>
              </a:rPr>
              <a:t>Automated process</a:t>
            </a:r>
          </a:p>
          <a:p>
            <a:pPr lvl="1"/>
            <a:r>
              <a:rPr lang="en-US" dirty="0" smtClean="0">
                <a:sym typeface="Wingdings" panose="05000000000000000000" pitchFamily="2" charset="2"/>
              </a:rPr>
              <a:t>Start with latest Model Memo values</a:t>
            </a:r>
          </a:p>
          <a:p>
            <a:endParaRPr lang="en-US" dirty="0" smtClean="0">
              <a:sym typeface="Wingdings" panose="05000000000000000000" pitchFamily="2" charset="2"/>
            </a:endParaRPr>
          </a:p>
          <a:p>
            <a:r>
              <a:rPr lang="en-US" dirty="0" smtClean="0">
                <a:sym typeface="Wingdings" panose="05000000000000000000" pitchFamily="2" charset="2"/>
              </a:rPr>
              <a:t>Document parachute </a:t>
            </a:r>
            <a:r>
              <a:rPr lang="en-US" dirty="0" smtClean="0">
                <a:sym typeface="Wingdings" panose="05000000000000000000" pitchFamily="2" charset="2"/>
              </a:rPr>
              <a:t>parameters that cause simulation to match the BET</a:t>
            </a:r>
          </a:p>
          <a:p>
            <a:endParaRPr lang="en-US" dirty="0" smtClean="0">
              <a:sym typeface="Wingdings" panose="05000000000000000000" pitchFamily="2" charset="2"/>
            </a:endParaRPr>
          </a:p>
          <a:p>
            <a:r>
              <a:rPr lang="en-US" dirty="0" smtClean="0">
                <a:sym typeface="Wingdings" panose="05000000000000000000" pitchFamily="2" charset="2"/>
              </a:rPr>
              <a:t>Combine parameters from all tests to create distributions</a:t>
            </a:r>
            <a:endParaRPr lang="en-US" dirty="0" smtClean="0">
              <a:sym typeface="Wingdings" panose="05000000000000000000" pitchFamily="2" charset="2"/>
            </a:endParaRPr>
          </a:p>
          <a:p>
            <a:endParaRPr lang="en-US" dirty="0" smtClean="0">
              <a:sym typeface="Wingdings" panose="05000000000000000000" pitchFamily="2" charset="2"/>
            </a:endParaRPr>
          </a:p>
          <a:p>
            <a:r>
              <a:rPr lang="en-US" dirty="0" smtClean="0">
                <a:sym typeface="Wingdings" panose="05000000000000000000" pitchFamily="2" charset="2"/>
              </a:rPr>
              <a:t>Distributions </a:t>
            </a:r>
            <a:r>
              <a:rPr lang="en-US" dirty="0" smtClean="0">
                <a:sym typeface="Wingdings" panose="05000000000000000000" pitchFamily="2" charset="2"/>
              </a:rPr>
              <a:t>are published in semiannual Model Memo</a:t>
            </a:r>
          </a:p>
          <a:p>
            <a:pPr lvl="1"/>
            <a:r>
              <a:rPr lang="en-US" dirty="0" smtClean="0">
                <a:sym typeface="Wingdings" panose="05000000000000000000" pitchFamily="2" charset="2"/>
              </a:rPr>
              <a:t>Assess parameters through benchmarks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37</a:t>
            </a:fld>
            <a:endParaRPr lang="en-US"/>
          </a:p>
        </p:txBody>
      </p:sp>
    </p:spTree>
    <p:extLst>
      <p:ext uri="{BB962C8B-B14F-4D97-AF65-F5344CB8AC3E}">
        <p14:creationId xmlns="" xmlns:p14="http://schemas.microsoft.com/office/powerpoint/2010/main" val="12982369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 Mass Inflation Curve Fit</a:t>
            </a:r>
            <a:endParaRPr lang="en-US" dirty="0"/>
          </a:p>
        </p:txBody>
      </p:sp>
      <p:sp>
        <p:nvSpPr>
          <p:cNvPr id="13" name="Content Placeholder 12"/>
          <p:cNvSpPr>
            <a:spLocks noGrp="1"/>
          </p:cNvSpPr>
          <p:nvPr>
            <p:ph idx="1"/>
          </p:nvPr>
        </p:nvSpPr>
        <p:spPr>
          <a:xfrm>
            <a:off x="392113" y="723900"/>
            <a:ext cx="3417887" cy="5753100"/>
          </a:xfrm>
        </p:spPr>
        <p:txBody>
          <a:bodyPr/>
          <a:lstStyle/>
          <a:p>
            <a:pPr marL="457200" indent="-457200">
              <a:buFont typeface="+mj-lt"/>
              <a:buAutoNum type="arabicPeriod"/>
            </a:pPr>
            <a:r>
              <a:rPr lang="en-US" sz="1400" dirty="0" smtClean="0">
                <a:latin typeface="Times New Roman" pitchFamily="18" charset="0"/>
                <a:cs typeface="Times New Roman" pitchFamily="18" charset="0"/>
              </a:rPr>
              <a:t>Determine Parachute Parameters:</a:t>
            </a:r>
          </a:p>
          <a:p>
            <a:pPr marL="857250" lvl="1" indent="-457200"/>
            <a:r>
              <a:rPr lang="en-US" sz="1400" dirty="0" smtClean="0">
                <a:latin typeface="Times New Roman" pitchFamily="18" charset="0"/>
                <a:cs typeface="Times New Roman" pitchFamily="18" charset="0"/>
              </a:rPr>
              <a:t>Start time, </a:t>
            </a:r>
            <a:r>
              <a:rPr lang="en-US" sz="1400" dirty="0" err="1" smtClean="0">
                <a:latin typeface="Times New Roman" pitchFamily="18" charset="0"/>
                <a:cs typeface="Times New Roman" pitchFamily="18" charset="0"/>
              </a:rPr>
              <a:t>t</a:t>
            </a:r>
            <a:r>
              <a:rPr lang="en-US" sz="1400" baseline="-25000" dirty="0" err="1" smtClean="0">
                <a:latin typeface="Times New Roman" pitchFamily="18" charset="0"/>
                <a:cs typeface="Times New Roman" pitchFamily="18" charset="0"/>
              </a:rPr>
              <a:t>i</a:t>
            </a:r>
            <a:endParaRPr lang="en-US" sz="1400" baseline="-25000" dirty="0" smtClean="0">
              <a:latin typeface="Times New Roman" pitchFamily="18" charset="0"/>
              <a:cs typeface="Times New Roman" pitchFamily="18" charset="0"/>
            </a:endParaRPr>
          </a:p>
          <a:p>
            <a:pPr marL="857250" lvl="1" indent="-457200"/>
            <a:r>
              <a:rPr lang="en-US" sz="1400" dirty="0" smtClean="0">
                <a:latin typeface="Times New Roman" pitchFamily="18" charset="0"/>
                <a:cs typeface="Times New Roman" pitchFamily="18" charset="0"/>
                <a:sym typeface="Symbol"/>
              </a:rPr>
              <a:t>Initial Airspeed, V</a:t>
            </a:r>
            <a:r>
              <a:rPr lang="en-US" sz="1400" baseline="-25000" dirty="0" smtClean="0">
                <a:latin typeface="Times New Roman" pitchFamily="18" charset="0"/>
                <a:cs typeface="Times New Roman" pitchFamily="18" charset="0"/>
                <a:sym typeface="Symbol"/>
              </a:rPr>
              <a:t>i</a:t>
            </a:r>
          </a:p>
          <a:p>
            <a:pPr marL="857250" lvl="1" indent="-457200"/>
            <a:r>
              <a:rPr lang="en-US" sz="1400" dirty="0" smtClean="0">
                <a:latin typeface="Times New Roman" pitchFamily="18" charset="0"/>
                <a:cs typeface="Times New Roman" pitchFamily="18" charset="0"/>
              </a:rPr>
              <a:t>Drag coefficient from equilibrium velocity, </a:t>
            </a:r>
            <a:r>
              <a:rPr lang="en-US" sz="1400" dirty="0" err="1" smtClean="0">
                <a:latin typeface="Times New Roman" pitchFamily="18" charset="0"/>
                <a:cs typeface="Times New Roman" pitchFamily="18" charset="0"/>
              </a:rPr>
              <a:t>C</a:t>
            </a:r>
            <a:r>
              <a:rPr lang="en-US" sz="1400" baseline="-25000" dirty="0" err="1" smtClean="0">
                <a:latin typeface="Times New Roman" pitchFamily="18" charset="0"/>
                <a:cs typeface="Times New Roman" pitchFamily="18" charset="0"/>
              </a:rPr>
              <a:t>D</a:t>
            </a:r>
            <a:r>
              <a:rPr lang="en-US" sz="1400" baseline="-30000" dirty="0" err="1" smtClean="0">
                <a:latin typeface="Times New Roman" pitchFamily="18" charset="0"/>
                <a:cs typeface="Times New Roman" pitchFamily="18" charset="0"/>
              </a:rPr>
              <a:t>o</a:t>
            </a:r>
            <a:endParaRPr lang="en-US" sz="1400" baseline="-30000" dirty="0" smtClean="0">
              <a:latin typeface="Times New Roman" pitchFamily="18" charset="0"/>
              <a:cs typeface="Times New Roman" pitchFamily="18" charset="0"/>
            </a:endParaRPr>
          </a:p>
          <a:p>
            <a:pPr marL="857250" lvl="1" indent="-457200">
              <a:spcBef>
                <a:spcPts val="0"/>
              </a:spcBef>
            </a:pPr>
            <a:r>
              <a:rPr lang="en-US" sz="1400" dirty="0" smtClean="0">
                <a:latin typeface="Times New Roman" pitchFamily="18" charset="0"/>
                <a:cs typeface="Times New Roman" pitchFamily="18" charset="0"/>
              </a:rPr>
              <a:t>Time average drag areas</a:t>
            </a:r>
          </a:p>
          <a:p>
            <a:pPr marL="1257300" lvl="2" indent="-457200">
              <a:spcBef>
                <a:spcPts val="0"/>
              </a:spcBef>
            </a:pPr>
            <a:r>
              <a:rPr lang="en-US" sz="1200" dirty="0" smtClean="0">
                <a:latin typeface="Times New Roman" pitchFamily="18" charset="0"/>
                <a:cs typeface="Times New Roman" pitchFamily="18" charset="0"/>
                <a:sym typeface="Symbol"/>
              </a:rPr>
              <a:t>Start Drag Area, (C</a:t>
            </a:r>
            <a:r>
              <a:rPr lang="en-US" sz="1200" baseline="-25000" dirty="0" smtClean="0">
                <a:latin typeface="Times New Roman" pitchFamily="18" charset="0"/>
                <a:cs typeface="Times New Roman" pitchFamily="18" charset="0"/>
                <a:sym typeface="Symbol"/>
              </a:rPr>
              <a:t>D</a:t>
            </a:r>
            <a:r>
              <a:rPr lang="en-US" sz="1200" dirty="0" smtClean="0">
                <a:latin typeface="Times New Roman" pitchFamily="18" charset="0"/>
                <a:cs typeface="Times New Roman" pitchFamily="18" charset="0"/>
                <a:sym typeface="Symbol"/>
              </a:rPr>
              <a:t>S)</a:t>
            </a:r>
            <a:r>
              <a:rPr lang="en-US" sz="1200" baseline="-25000" dirty="0" smtClean="0">
                <a:latin typeface="Times New Roman" pitchFamily="18" charset="0"/>
                <a:cs typeface="Times New Roman" pitchFamily="18" charset="0"/>
                <a:sym typeface="Symbol"/>
              </a:rPr>
              <a:t>a</a:t>
            </a:r>
          </a:p>
          <a:p>
            <a:pPr marL="1257300" lvl="2" indent="-457200">
              <a:spcBef>
                <a:spcPts val="0"/>
              </a:spcBef>
            </a:pPr>
            <a:r>
              <a:rPr lang="en-US" sz="1200" dirty="0" smtClean="0">
                <a:latin typeface="Times New Roman" pitchFamily="18" charset="0"/>
                <a:cs typeface="Times New Roman" pitchFamily="18" charset="0"/>
                <a:sym typeface="Symbol"/>
              </a:rPr>
              <a:t>End Drag Area, (C</a:t>
            </a:r>
            <a:r>
              <a:rPr lang="en-US" sz="1200" baseline="-25000" dirty="0" smtClean="0">
                <a:latin typeface="Times New Roman" pitchFamily="18" charset="0"/>
                <a:cs typeface="Times New Roman" pitchFamily="18" charset="0"/>
                <a:sym typeface="Symbol"/>
              </a:rPr>
              <a:t>D</a:t>
            </a:r>
            <a:r>
              <a:rPr lang="en-US" sz="1200" dirty="0" smtClean="0">
                <a:latin typeface="Times New Roman" pitchFamily="18" charset="0"/>
                <a:cs typeface="Times New Roman" pitchFamily="18" charset="0"/>
                <a:sym typeface="Symbol"/>
              </a:rPr>
              <a:t>S)</a:t>
            </a:r>
            <a:r>
              <a:rPr lang="en-US" sz="1200" baseline="-25000" dirty="0" smtClean="0">
                <a:latin typeface="Times New Roman" pitchFamily="18" charset="0"/>
                <a:cs typeface="Times New Roman" pitchFamily="18" charset="0"/>
                <a:sym typeface="Symbol"/>
              </a:rPr>
              <a:t>b</a:t>
            </a:r>
            <a:endParaRPr lang="en-US" sz="1400" baseline="-25000" dirty="0" smtClean="0">
              <a:latin typeface="Times New Roman" pitchFamily="18" charset="0"/>
              <a:cs typeface="Times New Roman" pitchFamily="18" charset="0"/>
              <a:sym typeface="Symbol"/>
            </a:endParaRPr>
          </a:p>
          <a:p>
            <a:pPr marL="1257300" lvl="2" indent="-457200">
              <a:spcBef>
                <a:spcPts val="0"/>
              </a:spcBef>
            </a:pPr>
            <a:r>
              <a:rPr lang="en-US" sz="1200" dirty="0" smtClean="0">
                <a:latin typeface="Times New Roman" pitchFamily="18" charset="0"/>
                <a:cs typeface="Times New Roman" pitchFamily="18" charset="0"/>
              </a:rPr>
              <a:t>Full open drag area, </a:t>
            </a:r>
            <a:r>
              <a:rPr lang="en-US" sz="1200" dirty="0" smtClean="0">
                <a:latin typeface="Times New Roman" pitchFamily="18" charset="0"/>
                <a:cs typeface="Times New Roman" pitchFamily="18" charset="0"/>
                <a:sym typeface="Symbol"/>
              </a:rPr>
              <a:t>(C</a:t>
            </a:r>
            <a:r>
              <a:rPr lang="en-US" sz="1200" baseline="-25000" dirty="0" smtClean="0">
                <a:latin typeface="Times New Roman" pitchFamily="18" charset="0"/>
                <a:cs typeface="Times New Roman" pitchFamily="18" charset="0"/>
                <a:sym typeface="Symbol"/>
              </a:rPr>
              <a:t>D</a:t>
            </a:r>
            <a:r>
              <a:rPr lang="en-US" sz="1200" dirty="0" smtClean="0">
                <a:latin typeface="Times New Roman" pitchFamily="18" charset="0"/>
                <a:cs typeface="Times New Roman" pitchFamily="18" charset="0"/>
                <a:sym typeface="Symbol"/>
              </a:rPr>
              <a:t>S)</a:t>
            </a:r>
            <a:r>
              <a:rPr lang="en-US" sz="1200" baseline="-25000" dirty="0" smtClean="0">
                <a:latin typeface="Times New Roman" pitchFamily="18" charset="0"/>
                <a:cs typeface="Times New Roman" pitchFamily="18" charset="0"/>
                <a:sym typeface="Symbol"/>
              </a:rPr>
              <a:t>o</a:t>
            </a:r>
            <a:endParaRPr lang="en-US" sz="1200" baseline="-25000" dirty="0" smtClean="0">
              <a:latin typeface="Times New Roman" pitchFamily="18" charset="0"/>
              <a:cs typeface="Times New Roman" pitchFamily="18" charset="0"/>
            </a:endParaRPr>
          </a:p>
          <a:p>
            <a:pPr marL="857250" lvl="1" indent="-457200">
              <a:spcBef>
                <a:spcPts val="0"/>
              </a:spcBef>
            </a:pPr>
            <a:r>
              <a:rPr lang="en-US" sz="1400" dirty="0" smtClean="0">
                <a:latin typeface="Times New Roman" pitchFamily="18" charset="0"/>
                <a:cs typeface="Times New Roman" pitchFamily="18" charset="0"/>
              </a:rPr>
              <a:t>Or describe area reefing ratios, </a:t>
            </a:r>
            <a:r>
              <a:rPr lang="en-US" sz="1400" i="1" dirty="0" smtClean="0">
                <a:latin typeface="Times New Roman" pitchFamily="18" charset="0"/>
                <a:cs typeface="Times New Roman" pitchFamily="18" charset="0"/>
                <a:sym typeface="Symbol"/>
              </a:rPr>
              <a:t></a:t>
            </a:r>
            <a:r>
              <a:rPr lang="en-US" sz="1400" baseline="-25000" dirty="0" err="1" smtClean="0">
                <a:latin typeface="Times New Roman" pitchFamily="18" charset="0"/>
                <a:cs typeface="Times New Roman" pitchFamily="18" charset="0"/>
                <a:sym typeface="Symbol"/>
              </a:rPr>
              <a:t>i</a:t>
            </a:r>
            <a:r>
              <a:rPr lang="en-US" sz="1400" dirty="0" smtClean="0">
                <a:latin typeface="Times New Roman" pitchFamily="18" charset="0"/>
                <a:cs typeface="Times New Roman" pitchFamily="18" charset="0"/>
                <a:sym typeface="Symbol"/>
              </a:rPr>
              <a:t>,</a:t>
            </a:r>
            <a:r>
              <a:rPr lang="en-US" sz="1400" i="1" dirty="0" smtClean="0">
                <a:latin typeface="Times New Roman" pitchFamily="18" charset="0"/>
                <a:cs typeface="Times New Roman" pitchFamily="18" charset="0"/>
                <a:sym typeface="Symbol"/>
              </a:rPr>
              <a:t>  </a:t>
            </a:r>
            <a:r>
              <a:rPr lang="en-US" sz="1400" baseline="-25000" dirty="0" smtClean="0">
                <a:latin typeface="Times New Roman" pitchFamily="18" charset="0"/>
                <a:cs typeface="Times New Roman" pitchFamily="18" charset="0"/>
                <a:sym typeface="Symbol"/>
              </a:rPr>
              <a:t>i+1</a:t>
            </a:r>
          </a:p>
          <a:p>
            <a:pPr marL="457200" indent="-457200">
              <a:buFont typeface="+mj-lt"/>
              <a:buAutoNum type="arabicPeriod"/>
            </a:pPr>
            <a:r>
              <a:rPr lang="en-US" sz="1400" dirty="0" smtClean="0">
                <a:latin typeface="Times New Roman" pitchFamily="18" charset="0"/>
                <a:cs typeface="Times New Roman" pitchFamily="18" charset="0"/>
                <a:sym typeface="Symbol"/>
              </a:rPr>
              <a:t>Generate inflation curve with</a:t>
            </a:r>
            <a:r>
              <a:rPr lang="en-US" sz="1400" dirty="0" smtClean="0">
                <a:latin typeface="Times New Roman" pitchFamily="18" charset="0"/>
                <a:cs typeface="Times New Roman" pitchFamily="18" charset="0"/>
              </a:rPr>
              <a:t> guessed parameters:</a:t>
            </a:r>
          </a:p>
          <a:p>
            <a:pPr marL="857250" lvl="1" indent="-457200"/>
            <a:r>
              <a:rPr lang="en-US" sz="1400" dirty="0" smtClean="0">
                <a:latin typeface="Times New Roman" pitchFamily="18" charset="0"/>
                <a:cs typeface="Times New Roman" pitchFamily="18" charset="0"/>
              </a:rPr>
              <a:t>Fill constant, n</a:t>
            </a:r>
          </a:p>
          <a:p>
            <a:pPr marL="857250" lvl="1" indent="-457200"/>
            <a:r>
              <a:rPr lang="en-US" sz="1400" dirty="0" smtClean="0">
                <a:latin typeface="Times New Roman" pitchFamily="18" charset="0"/>
                <a:cs typeface="Times New Roman" pitchFamily="18" charset="0"/>
              </a:rPr>
              <a:t>Profile shape, expopen,</a:t>
            </a:r>
          </a:p>
          <a:p>
            <a:pPr marL="857250" lvl="1" indent="-457200"/>
            <a:r>
              <a:rPr lang="en-US" sz="1400" dirty="0" smtClean="0">
                <a:latin typeface="Times New Roman" pitchFamily="18" charset="0"/>
                <a:cs typeface="Times New Roman" pitchFamily="18" charset="0"/>
              </a:rPr>
              <a:t>Optional: guess </a:t>
            </a:r>
            <a:r>
              <a:rPr lang="en-US" sz="1400" i="1" dirty="0" smtClean="0">
                <a:latin typeface="Times New Roman" pitchFamily="18" charset="0"/>
                <a:cs typeface="Times New Roman" pitchFamily="18" charset="0"/>
                <a:sym typeface="Symbol"/>
              </a:rPr>
              <a:t></a:t>
            </a:r>
            <a:r>
              <a:rPr lang="en-US" sz="1400" baseline="-25000" dirty="0" smtClean="0">
                <a:latin typeface="Times New Roman" pitchFamily="18" charset="0"/>
                <a:cs typeface="Times New Roman" pitchFamily="18" charset="0"/>
                <a:sym typeface="Symbol"/>
              </a:rPr>
              <a:t>i+1</a:t>
            </a:r>
            <a:endParaRPr lang="en-US" sz="1400" dirty="0" smtClean="0">
              <a:latin typeface="Times New Roman" pitchFamily="18" charset="0"/>
              <a:cs typeface="Times New Roman" pitchFamily="18" charset="0"/>
            </a:endParaRPr>
          </a:p>
          <a:p>
            <a:pPr marL="457200" indent="-457200">
              <a:buFont typeface="+mj-lt"/>
              <a:buAutoNum type="arabicPeriod"/>
            </a:pPr>
            <a:r>
              <a:rPr lang="en-US" sz="1400" dirty="0" smtClean="0">
                <a:latin typeface="Times New Roman" pitchFamily="18" charset="0"/>
                <a:cs typeface="Times New Roman" pitchFamily="18" charset="0"/>
                <a:sym typeface="Symbol"/>
              </a:rPr>
              <a:t>Compute difference between inflation curve and test data</a:t>
            </a:r>
          </a:p>
          <a:p>
            <a:pPr marL="457200" indent="-457200">
              <a:buFont typeface="+mj-lt"/>
              <a:buAutoNum type="arabicPeriod"/>
            </a:pPr>
            <a:r>
              <a:rPr lang="en-US" sz="1400" dirty="0" smtClean="0">
                <a:latin typeface="Times New Roman" pitchFamily="18" charset="0"/>
                <a:cs typeface="Times New Roman" pitchFamily="18" charset="0"/>
                <a:sym typeface="Symbol"/>
              </a:rPr>
              <a:t>Sum the difference to compute area between curves (error)</a:t>
            </a:r>
          </a:p>
          <a:p>
            <a:pPr marL="457200" indent="-457200">
              <a:buFont typeface="+mj-lt"/>
              <a:buAutoNum type="arabicPeriod"/>
            </a:pPr>
            <a:r>
              <a:rPr lang="en-US" sz="1400" dirty="0" smtClean="0">
                <a:latin typeface="Times New Roman" pitchFamily="18" charset="0"/>
                <a:cs typeface="Times New Roman" pitchFamily="18" charset="0"/>
                <a:sym typeface="Symbol"/>
              </a:rPr>
              <a:t>Iterate n and expopen to minimize the error area</a:t>
            </a:r>
          </a:p>
          <a:p>
            <a:pPr marL="857250" lvl="1" indent="-457200"/>
            <a:r>
              <a:rPr lang="en-US" sz="1400" dirty="0" smtClean="0">
                <a:solidFill>
                  <a:srgbClr val="002060"/>
                </a:solidFill>
                <a:latin typeface="Times New Roman" pitchFamily="18" charset="0"/>
                <a:cs typeface="Times New Roman" pitchFamily="18" charset="0"/>
                <a:sym typeface="Symbol"/>
              </a:rPr>
              <a:t>Optional: optimize </a:t>
            </a:r>
            <a:r>
              <a:rPr lang="en-US" sz="1400" i="1" dirty="0" smtClean="0">
                <a:solidFill>
                  <a:srgbClr val="002060"/>
                </a:solidFill>
                <a:latin typeface="Times New Roman" pitchFamily="18" charset="0"/>
                <a:cs typeface="Times New Roman" pitchFamily="18" charset="0"/>
                <a:sym typeface="Symbol"/>
              </a:rPr>
              <a:t></a:t>
            </a:r>
            <a:r>
              <a:rPr lang="en-US" sz="1400" baseline="-25000" dirty="0" smtClean="0">
                <a:solidFill>
                  <a:srgbClr val="002060"/>
                </a:solidFill>
                <a:latin typeface="Times New Roman" pitchFamily="18" charset="0"/>
                <a:cs typeface="Times New Roman" pitchFamily="18" charset="0"/>
                <a:sym typeface="Symbol"/>
              </a:rPr>
              <a:t>i+1</a:t>
            </a:r>
            <a:r>
              <a:rPr lang="en-US" sz="1400" dirty="0" smtClean="0">
                <a:solidFill>
                  <a:srgbClr val="002060"/>
                </a:solidFill>
                <a:latin typeface="Times New Roman" pitchFamily="18" charset="0"/>
                <a:cs typeface="Times New Roman" pitchFamily="18" charset="0"/>
                <a:sym typeface="Symbol"/>
              </a:rPr>
              <a:t> </a:t>
            </a: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38</a:t>
            </a:fld>
            <a:endParaRPr lang="en-US"/>
          </a:p>
        </p:txBody>
      </p:sp>
      <p:pic>
        <p:nvPicPr>
          <p:cNvPr id="99331" name="Picture 3"/>
          <p:cNvPicPr>
            <a:picLocks noChangeAspect="1" noChangeArrowheads="1"/>
          </p:cNvPicPr>
          <p:nvPr/>
        </p:nvPicPr>
        <p:blipFill>
          <a:blip r:embed="rId4" cstate="screen"/>
          <a:srcRect/>
          <a:stretch>
            <a:fillRect/>
          </a:stretch>
        </p:blipFill>
        <p:spPr bwMode="auto">
          <a:xfrm>
            <a:off x="3490616" y="3505200"/>
            <a:ext cx="5904000" cy="2966400"/>
          </a:xfrm>
          <a:prstGeom prst="rect">
            <a:avLst/>
          </a:prstGeom>
          <a:noFill/>
          <a:ln w="9525">
            <a:noFill/>
            <a:miter lim="800000"/>
            <a:headEnd/>
            <a:tailEnd/>
          </a:ln>
          <a:effectLst/>
        </p:spPr>
      </p:pic>
      <p:pic>
        <p:nvPicPr>
          <p:cNvPr id="99332" name="Picture 4"/>
          <p:cNvPicPr>
            <a:picLocks noChangeAspect="1" noChangeArrowheads="1"/>
          </p:cNvPicPr>
          <p:nvPr/>
        </p:nvPicPr>
        <p:blipFill>
          <a:blip r:embed="rId5" cstate="screen"/>
          <a:srcRect/>
          <a:stretch>
            <a:fillRect/>
          </a:stretch>
        </p:blipFill>
        <p:spPr bwMode="auto">
          <a:xfrm>
            <a:off x="3443600" y="762000"/>
            <a:ext cx="5904000" cy="2966400"/>
          </a:xfrm>
          <a:prstGeom prst="rect">
            <a:avLst/>
          </a:prstGeom>
          <a:noFill/>
          <a:ln w="9525">
            <a:noFill/>
            <a:miter lim="800000"/>
            <a:headEnd/>
            <a:tailEnd/>
          </a:ln>
          <a:effectLst/>
        </p:spPr>
      </p:pic>
      <p:sp>
        <p:nvSpPr>
          <p:cNvPr id="14" name="TextBox 13"/>
          <p:cNvSpPr txBox="1"/>
          <p:nvPr/>
        </p:nvSpPr>
        <p:spPr>
          <a:xfrm>
            <a:off x="4100216" y="3153384"/>
            <a:ext cx="590144" cy="261610"/>
          </a:xfrm>
          <a:prstGeom prst="rect">
            <a:avLst/>
          </a:prstGeom>
          <a:noFill/>
        </p:spPr>
        <p:txBody>
          <a:bodyPr wrap="square" rtlCol="0">
            <a:spAutoFit/>
          </a:bodyPr>
          <a:lstStyle/>
          <a:p>
            <a:pPr algn="ctr"/>
            <a:r>
              <a:rPr lang="en-US" sz="1100" dirty="0" smtClean="0">
                <a:solidFill>
                  <a:schemeClr val="tx1"/>
                </a:solidFill>
              </a:rPr>
              <a:t>(C</a:t>
            </a:r>
            <a:r>
              <a:rPr lang="en-US" sz="1100" baseline="-25000" dirty="0" smtClean="0">
                <a:solidFill>
                  <a:schemeClr val="tx1"/>
                </a:solidFill>
              </a:rPr>
              <a:t>D</a:t>
            </a:r>
            <a:r>
              <a:rPr lang="en-US" sz="1100" dirty="0" smtClean="0">
                <a:solidFill>
                  <a:schemeClr val="tx1"/>
                </a:solidFill>
              </a:rPr>
              <a:t>S)</a:t>
            </a:r>
            <a:r>
              <a:rPr lang="en-US" sz="1100" baseline="-25000" dirty="0" smtClean="0">
                <a:solidFill>
                  <a:schemeClr val="tx1"/>
                </a:solidFill>
              </a:rPr>
              <a:t>a</a:t>
            </a:r>
            <a:endParaRPr lang="en-US" sz="1100" baseline="-25000" dirty="0">
              <a:solidFill>
                <a:schemeClr val="tx1"/>
              </a:solidFill>
            </a:endParaRPr>
          </a:p>
        </p:txBody>
      </p:sp>
      <p:sp>
        <p:nvSpPr>
          <p:cNvPr id="17" name="TextBox 16"/>
          <p:cNvSpPr txBox="1"/>
          <p:nvPr/>
        </p:nvSpPr>
        <p:spPr>
          <a:xfrm>
            <a:off x="8367416" y="1361872"/>
            <a:ext cx="609600" cy="261610"/>
          </a:xfrm>
          <a:prstGeom prst="rect">
            <a:avLst/>
          </a:prstGeom>
          <a:solidFill>
            <a:schemeClr val="bg1"/>
          </a:solidFill>
        </p:spPr>
        <p:txBody>
          <a:bodyPr wrap="square" rtlCol="0">
            <a:spAutoFit/>
          </a:bodyPr>
          <a:lstStyle/>
          <a:p>
            <a:pPr algn="ctr"/>
            <a:r>
              <a:rPr lang="en-US" sz="1100" dirty="0" smtClean="0">
                <a:solidFill>
                  <a:schemeClr val="tx1"/>
                </a:solidFill>
              </a:rPr>
              <a:t>(C</a:t>
            </a:r>
            <a:r>
              <a:rPr lang="en-US" sz="1100" baseline="-25000" dirty="0" smtClean="0">
                <a:solidFill>
                  <a:schemeClr val="tx1"/>
                </a:solidFill>
              </a:rPr>
              <a:t>D</a:t>
            </a:r>
            <a:r>
              <a:rPr lang="en-US" sz="1100" dirty="0" smtClean="0">
                <a:solidFill>
                  <a:schemeClr val="tx1"/>
                </a:solidFill>
              </a:rPr>
              <a:t>S)</a:t>
            </a:r>
            <a:r>
              <a:rPr lang="en-US" sz="1100" baseline="-25000" dirty="0" smtClean="0">
                <a:solidFill>
                  <a:schemeClr val="tx1"/>
                </a:solidFill>
              </a:rPr>
              <a:t>b</a:t>
            </a:r>
            <a:endParaRPr lang="en-US" sz="1100" baseline="-25000" dirty="0">
              <a:solidFill>
                <a:schemeClr val="tx1"/>
              </a:solidFill>
            </a:endParaRPr>
          </a:p>
        </p:txBody>
      </p:sp>
      <p:cxnSp>
        <p:nvCxnSpPr>
          <p:cNvPr id="19" name="Straight Arrow Connector 18"/>
          <p:cNvCxnSpPr/>
          <p:nvPr/>
        </p:nvCxnSpPr>
        <p:spPr bwMode="auto">
          <a:xfrm>
            <a:off x="4680632" y="1345664"/>
            <a:ext cx="1010056" cy="0"/>
          </a:xfrm>
          <a:prstGeom prst="straightConnector1">
            <a:avLst/>
          </a:prstGeom>
          <a:solidFill>
            <a:schemeClr val="accent1"/>
          </a:solidFill>
          <a:ln w="12700" cap="flat" cmpd="sng" algn="ctr">
            <a:solidFill>
              <a:schemeClr val="tx1"/>
            </a:solidFill>
            <a:prstDash val="solid"/>
            <a:round/>
            <a:headEnd type="arrow"/>
            <a:tailEnd type="arrow"/>
          </a:ln>
          <a:effectLst/>
        </p:spPr>
      </p:cxnSp>
      <p:sp>
        <p:nvSpPr>
          <p:cNvPr id="21" name="TextBox 20"/>
          <p:cNvSpPr txBox="1"/>
          <p:nvPr/>
        </p:nvSpPr>
        <p:spPr>
          <a:xfrm>
            <a:off x="4557416" y="3429000"/>
            <a:ext cx="304800" cy="276999"/>
          </a:xfrm>
          <a:prstGeom prst="rect">
            <a:avLst/>
          </a:prstGeom>
          <a:noFill/>
        </p:spPr>
        <p:txBody>
          <a:bodyPr wrap="square" rtlCol="0">
            <a:spAutoFit/>
          </a:bodyPr>
          <a:lstStyle/>
          <a:p>
            <a:pPr algn="ctr"/>
            <a:r>
              <a:rPr lang="en-US" sz="1200" dirty="0" err="1" smtClean="0">
                <a:solidFill>
                  <a:schemeClr val="tx1"/>
                </a:solidFill>
              </a:rPr>
              <a:t>t</a:t>
            </a:r>
            <a:r>
              <a:rPr lang="en-US" sz="1200" baseline="-25000" dirty="0" err="1" smtClean="0">
                <a:solidFill>
                  <a:schemeClr val="tx1"/>
                </a:solidFill>
              </a:rPr>
              <a:t>i</a:t>
            </a:r>
            <a:endParaRPr lang="en-US" sz="1200" baseline="-25000" dirty="0">
              <a:solidFill>
                <a:schemeClr val="tx1"/>
              </a:solidFill>
            </a:endParaRPr>
          </a:p>
        </p:txBody>
      </p:sp>
      <p:cxnSp>
        <p:nvCxnSpPr>
          <p:cNvPr id="23" name="Straight Connector 22"/>
          <p:cNvCxnSpPr/>
          <p:nvPr/>
        </p:nvCxnSpPr>
        <p:spPr bwMode="auto">
          <a:xfrm>
            <a:off x="4680632" y="1219200"/>
            <a:ext cx="0" cy="22098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24" name="Straight Connector 23"/>
          <p:cNvCxnSpPr/>
          <p:nvPr/>
        </p:nvCxnSpPr>
        <p:spPr bwMode="auto">
          <a:xfrm>
            <a:off x="5700416" y="1295400"/>
            <a:ext cx="0" cy="152400"/>
          </a:xfrm>
          <a:prstGeom prst="line">
            <a:avLst/>
          </a:prstGeom>
          <a:solidFill>
            <a:schemeClr val="accent1"/>
          </a:solidFill>
          <a:ln w="12700" cap="flat" cmpd="sng" algn="ctr">
            <a:solidFill>
              <a:schemeClr val="tx1"/>
            </a:solidFill>
            <a:prstDash val="solid"/>
            <a:round/>
            <a:headEnd type="none" w="sm" len="sm"/>
            <a:tailEnd type="none" w="sm" len="sm"/>
          </a:ln>
          <a:effectLst/>
        </p:spPr>
      </p:cxnSp>
      <p:graphicFrame>
        <p:nvGraphicFramePr>
          <p:cNvPr id="99333" name="Object 5"/>
          <p:cNvGraphicFramePr>
            <a:graphicFrameLocks noChangeAspect="1"/>
          </p:cNvGraphicFramePr>
          <p:nvPr/>
        </p:nvGraphicFramePr>
        <p:xfrm>
          <a:off x="4596328" y="839824"/>
          <a:ext cx="1176337" cy="412750"/>
        </p:xfrm>
        <a:graphic>
          <a:graphicData uri="http://schemas.openxmlformats.org/presentationml/2006/ole">
            <p:oleObj spid="_x0000_s89090" name="Equation" r:id="rId6" imgW="1180800" imgH="419040" progId="Equation.3">
              <p:embed/>
            </p:oleObj>
          </a:graphicData>
        </a:graphic>
      </p:graphicFrame>
      <p:graphicFrame>
        <p:nvGraphicFramePr>
          <p:cNvPr id="99334" name="Object 6"/>
          <p:cNvGraphicFramePr>
            <a:graphicFrameLocks noChangeAspect="1"/>
          </p:cNvGraphicFramePr>
          <p:nvPr/>
        </p:nvGraphicFramePr>
        <p:xfrm>
          <a:off x="5852816" y="2286000"/>
          <a:ext cx="2857500" cy="417513"/>
        </p:xfrm>
        <a:graphic>
          <a:graphicData uri="http://schemas.openxmlformats.org/presentationml/2006/ole">
            <p:oleObj spid="_x0000_s89091" name="Equation" r:id="rId7" imgW="2819160" imgH="444240" progId="Equation.3">
              <p:embed/>
            </p:oleObj>
          </a:graphicData>
        </a:graphic>
      </p:graphicFrame>
      <p:cxnSp>
        <p:nvCxnSpPr>
          <p:cNvPr id="28" name="Straight Connector 27"/>
          <p:cNvCxnSpPr/>
          <p:nvPr/>
        </p:nvCxnSpPr>
        <p:spPr bwMode="auto">
          <a:xfrm flipH="1" flipV="1">
            <a:off x="5395616" y="2133600"/>
            <a:ext cx="457200" cy="3048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0" name="Straight Connector 29"/>
          <p:cNvCxnSpPr/>
          <p:nvPr/>
        </p:nvCxnSpPr>
        <p:spPr bwMode="auto">
          <a:xfrm flipH="1">
            <a:off x="4786016" y="2133600"/>
            <a:ext cx="457200" cy="1905000"/>
          </a:xfrm>
          <a:prstGeom prst="line">
            <a:avLst/>
          </a:prstGeom>
          <a:solidFill>
            <a:schemeClr val="accent1"/>
          </a:solidFill>
          <a:ln w="12700" cap="flat" cmpd="sng" algn="ctr">
            <a:solidFill>
              <a:schemeClr val="tx1"/>
            </a:solidFill>
            <a:prstDash val="solid"/>
            <a:round/>
            <a:headEnd type="none" w="sm" len="sm"/>
            <a:tailEnd type="none" w="sm" len="sm"/>
          </a:ln>
          <a:effectLst/>
        </p:spPr>
      </p:cxnSp>
      <p:cxnSp>
        <p:nvCxnSpPr>
          <p:cNvPr id="34" name="Straight Connector 33"/>
          <p:cNvCxnSpPr/>
          <p:nvPr/>
        </p:nvCxnSpPr>
        <p:spPr bwMode="auto">
          <a:xfrm flipH="1" flipV="1">
            <a:off x="4786016" y="4267200"/>
            <a:ext cx="457200" cy="609600"/>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37" name="TextBox 36"/>
          <p:cNvSpPr txBox="1"/>
          <p:nvPr/>
        </p:nvSpPr>
        <p:spPr>
          <a:xfrm>
            <a:off x="4328816" y="4038600"/>
            <a:ext cx="9144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latin typeface="Times New Roman" pitchFamily="18" charset="0"/>
                <a:cs typeface="Times New Roman" pitchFamily="18" charset="0"/>
              </a:rPr>
              <a:t>Minimize total area</a:t>
            </a:r>
            <a:endParaRPr lang="en-US" sz="1200" dirty="0">
              <a:latin typeface="Times New Roman" pitchFamily="18" charset="0"/>
              <a:cs typeface="Times New Roman" pitchFamily="18" charset="0"/>
            </a:endParaRPr>
          </a:p>
        </p:txBody>
      </p:sp>
      <p:sp>
        <p:nvSpPr>
          <p:cNvPr id="25" name="TextBox 24"/>
          <p:cNvSpPr txBox="1"/>
          <p:nvPr/>
        </p:nvSpPr>
        <p:spPr>
          <a:xfrm>
            <a:off x="8291216" y="1676400"/>
            <a:ext cx="685800" cy="523220"/>
          </a:xfrm>
          <a:prstGeom prst="rect">
            <a:avLst/>
          </a:prstGeom>
          <a:solidFill>
            <a:schemeClr val="bg1"/>
          </a:solidFill>
        </p:spPr>
        <p:txBody>
          <a:bodyPr wrap="square" rtlCol="0">
            <a:spAutoFit/>
          </a:bodyPr>
          <a:lstStyle/>
          <a:p>
            <a:pPr algn="ctr"/>
            <a:r>
              <a:rPr lang="en-US" b="1" dirty="0" smtClean="0">
                <a:solidFill>
                  <a:srgbClr val="7030A0"/>
                </a:solidFill>
              </a:rPr>
              <a:t>Initial guess</a:t>
            </a:r>
            <a:endParaRPr lang="en-US" b="1" dirty="0">
              <a:solidFill>
                <a:srgbClr val="7030A0"/>
              </a:solidFill>
            </a:endParaRPr>
          </a:p>
        </p:txBody>
      </p:sp>
      <p:sp>
        <p:nvSpPr>
          <p:cNvPr id="26" name="TextBox 25"/>
          <p:cNvSpPr txBox="1"/>
          <p:nvPr/>
        </p:nvSpPr>
        <p:spPr>
          <a:xfrm>
            <a:off x="7986416" y="4800600"/>
            <a:ext cx="990600" cy="307777"/>
          </a:xfrm>
          <a:prstGeom prst="rect">
            <a:avLst/>
          </a:prstGeom>
          <a:solidFill>
            <a:schemeClr val="bg1"/>
          </a:solidFill>
        </p:spPr>
        <p:txBody>
          <a:bodyPr wrap="square" rtlCol="0">
            <a:spAutoFit/>
          </a:bodyPr>
          <a:lstStyle/>
          <a:p>
            <a:pPr algn="ctr"/>
            <a:r>
              <a:rPr lang="en-US" b="1" dirty="0" smtClean="0">
                <a:solidFill>
                  <a:srgbClr val="7030A0"/>
                </a:solidFill>
              </a:rPr>
              <a:t>Optimized</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Picture1.png"/>
          <p:cNvPicPr>
            <a:picLocks noChangeAspect="1"/>
          </p:cNvPicPr>
          <p:nvPr/>
        </p:nvPicPr>
        <p:blipFill>
          <a:blip r:embed="rId2" cstate="print"/>
          <a:stretch>
            <a:fillRect/>
          </a:stretch>
        </p:blipFill>
        <p:spPr>
          <a:xfrm>
            <a:off x="369570" y="3128010"/>
            <a:ext cx="4449712" cy="3315950"/>
          </a:xfrm>
          <a:prstGeom prst="rect">
            <a:avLst/>
          </a:prstGeom>
        </p:spPr>
      </p:pic>
      <p:sp>
        <p:nvSpPr>
          <p:cNvPr id="2" name="Title 1"/>
          <p:cNvSpPr>
            <a:spLocks noGrp="1"/>
          </p:cNvSpPr>
          <p:nvPr>
            <p:ph type="title"/>
          </p:nvPr>
        </p:nvSpPr>
        <p:spPr/>
        <p:txBody>
          <a:bodyPr/>
          <a:lstStyle/>
          <a:p>
            <a:r>
              <a:rPr lang="en-US" dirty="0" smtClean="0"/>
              <a:t>Main Best Fit Inflation parameters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39</a:t>
            </a:fld>
            <a:endParaRPr lang="en-US"/>
          </a:p>
        </p:txBody>
      </p:sp>
      <p:pic>
        <p:nvPicPr>
          <p:cNvPr id="10" name="Picture 1"/>
          <p:cNvPicPr>
            <a:picLocks noChangeAspect="1" noChangeArrowheads="1"/>
          </p:cNvPicPr>
          <p:nvPr/>
        </p:nvPicPr>
        <p:blipFill>
          <a:blip r:embed="rId3" cstate="print"/>
          <a:srcRect/>
          <a:stretch>
            <a:fillRect/>
          </a:stretch>
        </p:blipFill>
        <p:spPr bwMode="auto">
          <a:xfrm>
            <a:off x="304800" y="762000"/>
            <a:ext cx="3114450" cy="2336850"/>
          </a:xfrm>
          <a:prstGeom prst="rect">
            <a:avLst/>
          </a:prstGeom>
          <a:noFill/>
          <a:ln w="9525">
            <a:noFill/>
            <a:miter lim="800000"/>
            <a:headEnd/>
            <a:tailEnd/>
          </a:ln>
          <a:effectLst/>
        </p:spPr>
      </p:pic>
      <p:pic>
        <p:nvPicPr>
          <p:cNvPr id="11" name="Picture 1"/>
          <p:cNvPicPr>
            <a:picLocks noGrp="1" noChangeAspect="1" noChangeArrowheads="1"/>
          </p:cNvPicPr>
          <p:nvPr>
            <p:ph idx="1"/>
          </p:nvPr>
        </p:nvPicPr>
        <p:blipFill>
          <a:blip r:embed="rId4" cstate="print"/>
          <a:srcRect/>
          <a:stretch>
            <a:fillRect/>
          </a:stretch>
        </p:blipFill>
        <p:spPr bwMode="auto">
          <a:xfrm>
            <a:off x="3124200" y="762000"/>
            <a:ext cx="3114450" cy="2336850"/>
          </a:xfrm>
          <a:prstGeom prst="rect">
            <a:avLst/>
          </a:prstGeom>
          <a:noFill/>
          <a:ln w="9525">
            <a:noFill/>
            <a:miter lim="800000"/>
            <a:headEnd/>
            <a:tailEnd/>
          </a:ln>
          <a:effectLst/>
        </p:spPr>
      </p:pic>
      <p:pic>
        <p:nvPicPr>
          <p:cNvPr id="12" name="Picture 2"/>
          <p:cNvPicPr>
            <a:picLocks noChangeAspect="1" noChangeArrowheads="1"/>
          </p:cNvPicPr>
          <p:nvPr/>
        </p:nvPicPr>
        <p:blipFill>
          <a:blip r:embed="rId5" cstate="print"/>
          <a:srcRect/>
          <a:stretch>
            <a:fillRect/>
          </a:stretch>
        </p:blipFill>
        <p:spPr bwMode="auto">
          <a:xfrm>
            <a:off x="6019800" y="762000"/>
            <a:ext cx="3114450" cy="2336850"/>
          </a:xfrm>
          <a:prstGeom prst="rect">
            <a:avLst/>
          </a:prstGeom>
          <a:noFill/>
          <a:ln w="9525">
            <a:noFill/>
            <a:miter lim="800000"/>
            <a:headEnd/>
            <a:tailEnd/>
          </a:ln>
          <a:effectLst/>
        </p:spPr>
      </p:pic>
      <p:cxnSp>
        <p:nvCxnSpPr>
          <p:cNvPr id="13" name="Straight Arrow Connector 12"/>
          <p:cNvCxnSpPr>
            <a:endCxn id="16" idx="1"/>
          </p:cNvCxnSpPr>
          <p:nvPr/>
        </p:nvCxnSpPr>
        <p:spPr bwMode="auto">
          <a:xfrm>
            <a:off x="2781300" y="3006090"/>
            <a:ext cx="390728" cy="915212"/>
          </a:xfrm>
          <a:prstGeom prst="straightConnector1">
            <a:avLst/>
          </a:prstGeom>
          <a:solidFill>
            <a:schemeClr val="accent1"/>
          </a:solidFill>
          <a:ln w="28575" cap="flat" cmpd="sng" algn="ctr">
            <a:solidFill>
              <a:srgbClr val="00B0F0"/>
            </a:solidFill>
            <a:prstDash val="solid"/>
            <a:round/>
            <a:headEnd type="none" w="med" len="med"/>
            <a:tailEnd type="none" w="med" len="med"/>
          </a:ln>
          <a:effectLst/>
        </p:spPr>
      </p:cxnSp>
      <p:sp>
        <p:nvSpPr>
          <p:cNvPr id="16" name="Left Brace 15"/>
          <p:cNvSpPr/>
          <p:nvPr/>
        </p:nvSpPr>
        <p:spPr bwMode="auto">
          <a:xfrm>
            <a:off x="3172028" y="3578402"/>
            <a:ext cx="228600" cy="685800"/>
          </a:xfrm>
          <a:prstGeom prst="leftBrace">
            <a:avLst>
              <a:gd name="adj1" fmla="val 30673"/>
              <a:gd name="adj2" fmla="val 50000"/>
            </a:avLst>
          </a:prstGeom>
          <a:noFill/>
          <a:ln w="28575"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cxnSp>
        <p:nvCxnSpPr>
          <p:cNvPr id="18" name="Straight Arrow Connector 17"/>
          <p:cNvCxnSpPr>
            <a:endCxn id="19" idx="1"/>
          </p:cNvCxnSpPr>
          <p:nvPr/>
        </p:nvCxnSpPr>
        <p:spPr bwMode="auto">
          <a:xfrm flipH="1">
            <a:off x="4907280" y="3017520"/>
            <a:ext cx="856032" cy="1943100"/>
          </a:xfrm>
          <a:prstGeom prst="straightConnector1">
            <a:avLst/>
          </a:prstGeom>
          <a:solidFill>
            <a:schemeClr val="accent1"/>
          </a:solidFill>
          <a:ln w="28575" cap="flat" cmpd="sng" algn="ctr">
            <a:solidFill>
              <a:srgbClr val="00B0F0"/>
            </a:solidFill>
            <a:prstDash val="solid"/>
            <a:round/>
            <a:headEnd type="none" w="med" len="med"/>
            <a:tailEnd type="none" w="med" len="med"/>
          </a:ln>
          <a:effectLst/>
        </p:spPr>
      </p:cxnSp>
      <p:sp>
        <p:nvSpPr>
          <p:cNvPr id="19" name="Left Brace 18"/>
          <p:cNvSpPr/>
          <p:nvPr/>
        </p:nvSpPr>
        <p:spPr bwMode="auto">
          <a:xfrm flipH="1">
            <a:off x="4745152" y="4617720"/>
            <a:ext cx="162128" cy="685800"/>
          </a:xfrm>
          <a:prstGeom prst="leftBrace">
            <a:avLst>
              <a:gd name="adj1" fmla="val 30673"/>
              <a:gd name="adj2" fmla="val 50000"/>
            </a:avLst>
          </a:prstGeom>
          <a:noFill/>
          <a:ln w="28575"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cxnSp>
        <p:nvCxnSpPr>
          <p:cNvPr id="23" name="Straight Arrow Connector 22"/>
          <p:cNvCxnSpPr>
            <a:endCxn id="24" idx="1"/>
          </p:cNvCxnSpPr>
          <p:nvPr/>
        </p:nvCxnSpPr>
        <p:spPr bwMode="auto">
          <a:xfrm flipH="1">
            <a:off x="4901768" y="3135630"/>
            <a:ext cx="1742872" cy="2857500"/>
          </a:xfrm>
          <a:prstGeom prst="straightConnector1">
            <a:avLst/>
          </a:prstGeom>
          <a:solidFill>
            <a:schemeClr val="accent1"/>
          </a:solidFill>
          <a:ln w="28575" cap="flat" cmpd="sng" algn="ctr">
            <a:solidFill>
              <a:srgbClr val="00B0F0"/>
            </a:solidFill>
            <a:prstDash val="solid"/>
            <a:round/>
            <a:headEnd type="none" w="med" len="med"/>
            <a:tailEnd type="none" w="med" len="med"/>
          </a:ln>
          <a:effectLst/>
        </p:spPr>
      </p:cxnSp>
      <p:sp>
        <p:nvSpPr>
          <p:cNvPr id="24" name="Left Brace 23"/>
          <p:cNvSpPr/>
          <p:nvPr/>
        </p:nvSpPr>
        <p:spPr bwMode="auto">
          <a:xfrm flipH="1">
            <a:off x="4739640" y="5650230"/>
            <a:ext cx="162128" cy="685800"/>
          </a:xfrm>
          <a:prstGeom prst="leftBrace">
            <a:avLst>
              <a:gd name="adj1" fmla="val 30673"/>
              <a:gd name="adj2" fmla="val 50000"/>
            </a:avLst>
          </a:prstGeom>
          <a:noFill/>
          <a:ln w="28575"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27" name="TextBox 26"/>
          <p:cNvSpPr txBox="1"/>
          <p:nvPr/>
        </p:nvSpPr>
        <p:spPr>
          <a:xfrm>
            <a:off x="6019800" y="4191000"/>
            <a:ext cx="2514600" cy="954107"/>
          </a:xfrm>
          <a:prstGeom prst="rect">
            <a:avLst/>
          </a:prstGeom>
          <a:noFill/>
        </p:spPr>
        <p:txBody>
          <a:bodyPr wrap="square" rtlCol="0">
            <a:spAutoFit/>
          </a:bodyPr>
          <a:lstStyle/>
          <a:p>
            <a:pPr algn="ctr"/>
            <a:r>
              <a:rPr lang="en-US" dirty="0" smtClean="0">
                <a:solidFill>
                  <a:schemeClr val="tx1"/>
                </a:solidFill>
              </a:rPr>
              <a:t>Inflation parameters from individual parachute reconstructions for each stage are recorded in a spreadsheet</a:t>
            </a:r>
            <a:endParaRPr lang="en-US" dirty="0">
              <a:solidFill>
                <a:schemeClr val="tx1"/>
              </a:solidFill>
            </a:endParaRPr>
          </a:p>
        </p:txBody>
      </p:sp>
    </p:spTree>
    <p:extLst>
      <p:ext uri="{BB962C8B-B14F-4D97-AF65-F5344CB8AC3E}">
        <p14:creationId xmlns="" xmlns:p14="http://schemas.microsoft.com/office/powerpoint/2010/main" val="1747355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CPAS Concept of Operations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a:t>
            </a:fld>
            <a:endParaRPr lang="en-US"/>
          </a:p>
        </p:txBody>
      </p:sp>
      <p:pic>
        <p:nvPicPr>
          <p:cNvPr id="11" name="Picture 3"/>
          <p:cNvPicPr>
            <a:picLocks noChangeAspect="1" noChangeArrowheads="1"/>
          </p:cNvPicPr>
          <p:nvPr/>
        </p:nvPicPr>
        <p:blipFill>
          <a:blip r:embed="rId3" cstate="print"/>
          <a:srcRect/>
          <a:stretch>
            <a:fillRect/>
          </a:stretch>
        </p:blipFill>
        <p:spPr bwMode="auto">
          <a:xfrm>
            <a:off x="381000" y="1828800"/>
            <a:ext cx="5849938" cy="4352925"/>
          </a:xfrm>
          <a:prstGeom prst="rect">
            <a:avLst/>
          </a:prstGeom>
          <a:noFill/>
          <a:ln w="9525">
            <a:noFill/>
            <a:miter lim="800000"/>
            <a:headEnd/>
            <a:tailEnd/>
          </a:ln>
        </p:spPr>
      </p:pic>
      <p:sp>
        <p:nvSpPr>
          <p:cNvPr id="12" name="TextBox 8"/>
          <p:cNvSpPr txBox="1">
            <a:spLocks noChangeArrowheads="1"/>
          </p:cNvSpPr>
          <p:nvPr/>
        </p:nvSpPr>
        <p:spPr bwMode="auto">
          <a:xfrm>
            <a:off x="365125" y="6138446"/>
            <a:ext cx="5568897" cy="338554"/>
          </a:xfrm>
          <a:prstGeom prst="rect">
            <a:avLst/>
          </a:prstGeom>
          <a:noFill/>
          <a:ln w="9525">
            <a:noFill/>
            <a:miter lim="800000"/>
            <a:headEnd/>
            <a:tailEnd/>
          </a:ln>
        </p:spPr>
        <p:txBody>
          <a:bodyPr wrap="none">
            <a:spAutoFit/>
          </a:bodyPr>
          <a:lstStyle/>
          <a:p>
            <a:r>
              <a:rPr lang="en-US" sz="1600">
                <a:solidFill>
                  <a:schemeClr val="tx1"/>
                </a:solidFill>
              </a:rPr>
              <a:t>Nominal Mission and High Altitude Abort Deployment Sequence</a:t>
            </a:r>
          </a:p>
        </p:txBody>
      </p:sp>
      <p:sp>
        <p:nvSpPr>
          <p:cNvPr id="13" name="TextBox 9"/>
          <p:cNvSpPr txBox="1">
            <a:spLocks noChangeArrowheads="1"/>
          </p:cNvSpPr>
          <p:nvPr/>
        </p:nvSpPr>
        <p:spPr bwMode="auto">
          <a:xfrm>
            <a:off x="6324600" y="4520784"/>
            <a:ext cx="2743200" cy="584200"/>
          </a:xfrm>
          <a:prstGeom prst="rect">
            <a:avLst/>
          </a:prstGeom>
          <a:noFill/>
          <a:ln w="9525">
            <a:noFill/>
            <a:miter lim="800000"/>
            <a:headEnd/>
            <a:tailEnd/>
          </a:ln>
        </p:spPr>
        <p:txBody>
          <a:bodyPr>
            <a:spAutoFit/>
          </a:bodyPr>
          <a:lstStyle/>
          <a:p>
            <a:pPr algn="ctr"/>
            <a:r>
              <a:rPr lang="en-US" sz="1600">
                <a:solidFill>
                  <a:schemeClr val="tx1"/>
                </a:solidFill>
              </a:rPr>
              <a:t>Low Altitude and Pad Abort Sequence (direct to mains)</a:t>
            </a:r>
          </a:p>
        </p:txBody>
      </p:sp>
      <p:grpSp>
        <p:nvGrpSpPr>
          <p:cNvPr id="15" name="Group 14"/>
          <p:cNvGrpSpPr/>
          <p:nvPr/>
        </p:nvGrpSpPr>
        <p:grpSpPr>
          <a:xfrm>
            <a:off x="3217863" y="761584"/>
            <a:ext cx="5849937" cy="3770312"/>
            <a:chOff x="3217863" y="761584"/>
            <a:chExt cx="5849937" cy="3770312"/>
          </a:xfrm>
        </p:grpSpPr>
        <p:pic>
          <p:nvPicPr>
            <p:cNvPr id="10" name="Picture 2"/>
            <p:cNvPicPr>
              <a:picLocks noChangeAspect="1" noChangeArrowheads="1"/>
            </p:cNvPicPr>
            <p:nvPr/>
          </p:nvPicPr>
          <p:blipFill>
            <a:blip r:embed="rId4" cstate="print"/>
            <a:srcRect/>
            <a:stretch>
              <a:fillRect/>
            </a:stretch>
          </p:blipFill>
          <p:spPr bwMode="auto">
            <a:xfrm>
              <a:off x="3217863" y="761584"/>
              <a:ext cx="5849937" cy="3770312"/>
            </a:xfrm>
            <a:prstGeom prst="rect">
              <a:avLst/>
            </a:prstGeom>
            <a:noFill/>
            <a:ln w="9525">
              <a:noFill/>
              <a:miter lim="800000"/>
              <a:headEnd/>
              <a:tailEnd/>
            </a:ln>
          </p:spPr>
        </p:pic>
        <p:sp>
          <p:nvSpPr>
            <p:cNvPr id="9" name="Rectangle 8"/>
            <p:cNvSpPr/>
            <p:nvPr/>
          </p:nvSpPr>
          <p:spPr bwMode="auto">
            <a:xfrm>
              <a:off x="4408170" y="2286000"/>
              <a:ext cx="685800" cy="914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14" name="Rectangle 13"/>
            <p:cNvSpPr/>
            <p:nvPr/>
          </p:nvSpPr>
          <p:spPr bwMode="auto">
            <a:xfrm>
              <a:off x="5314950" y="2926080"/>
              <a:ext cx="685800" cy="50292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grpSp>
      <p:pic>
        <p:nvPicPr>
          <p:cNvPr id="16" name="Picture 3"/>
          <p:cNvPicPr>
            <a:picLocks noChangeAspect="1" noChangeArrowheads="1"/>
          </p:cNvPicPr>
          <p:nvPr/>
        </p:nvPicPr>
        <p:blipFill>
          <a:blip r:embed="rId3" cstate="print"/>
          <a:srcRect t="29759" r="85672" b="63239"/>
          <a:stretch>
            <a:fillRect/>
          </a:stretch>
        </p:blipFill>
        <p:spPr bwMode="auto">
          <a:xfrm>
            <a:off x="4290060" y="2308860"/>
            <a:ext cx="838200" cy="304800"/>
          </a:xfrm>
          <a:prstGeom prst="rect">
            <a:avLst/>
          </a:prstGeom>
          <a:noFill/>
          <a:ln w="9525">
            <a:noFill/>
            <a:miter lim="800000"/>
            <a:headEnd/>
            <a:tailEnd/>
          </a:ln>
        </p:spPr>
      </p:pic>
      <p:pic>
        <p:nvPicPr>
          <p:cNvPr id="17" name="Picture 3"/>
          <p:cNvPicPr>
            <a:picLocks noChangeAspect="1" noChangeArrowheads="1"/>
          </p:cNvPicPr>
          <p:nvPr/>
        </p:nvPicPr>
        <p:blipFill>
          <a:blip r:embed="rId3" cstate="print"/>
          <a:srcRect l="40380" t="78775" r="47897" b="14223"/>
          <a:stretch>
            <a:fillRect/>
          </a:stretch>
        </p:blipFill>
        <p:spPr bwMode="auto">
          <a:xfrm>
            <a:off x="5356860" y="2884170"/>
            <a:ext cx="685800" cy="30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1625"/>
            <a:ext cx="7391399" cy="231775"/>
          </a:xfrm>
        </p:spPr>
        <p:txBody>
          <a:bodyPr/>
          <a:lstStyle/>
          <a:p>
            <a:r>
              <a:rPr lang="en-US" dirty="0" smtClean="0"/>
              <a:t>Transition from Uniform to Statistical Distributions</a:t>
            </a:r>
            <a:endParaRPr lang="en-US" dirty="0"/>
          </a:p>
        </p:txBody>
      </p:sp>
      <p:sp>
        <p:nvSpPr>
          <p:cNvPr id="3" name="Date Placeholder 2"/>
          <p:cNvSpPr>
            <a:spLocks noGrp="1"/>
          </p:cNvSpPr>
          <p:nvPr>
            <p:ph type="dt" sz="half" idx="10"/>
          </p:nvPr>
        </p:nvSpPr>
        <p:spPr/>
        <p:txBody>
          <a:bodyPr/>
          <a:lstStyle/>
          <a:p>
            <a:pPr>
              <a:defRPr/>
            </a:pPr>
            <a:fld id="{C1F1FE64-B3BA-490D-AD9F-98FFBA8074D8}" type="datetime1">
              <a:rPr lang="en-US" smtClean="0"/>
              <a:pPr>
                <a:defRPr/>
              </a:pPr>
              <a:t>2/21/2013</a:t>
            </a:fld>
            <a:endParaRPr lang="en-US" dirty="0"/>
          </a:p>
        </p:txBody>
      </p:sp>
      <p:sp>
        <p:nvSpPr>
          <p:cNvPr id="4" name="Slide Number Placeholder 3"/>
          <p:cNvSpPr>
            <a:spLocks noGrp="1"/>
          </p:cNvSpPr>
          <p:nvPr>
            <p:ph type="sldNum" sz="quarter" idx="4"/>
          </p:nvPr>
        </p:nvSpPr>
        <p:spPr/>
        <p:txBody>
          <a:bodyPr/>
          <a:lstStyle/>
          <a:p>
            <a:pPr>
              <a:defRPr/>
            </a:pPr>
            <a:fld id="{CE5F36B3-FCD6-48EF-9F45-F45BEF7D85B6}" type="slidenum">
              <a:rPr lang="en-US" smtClean="0"/>
              <a:pPr>
                <a:defRPr/>
              </a:pPr>
              <a:t>40</a:t>
            </a:fld>
            <a:endParaRPr lang="en-US"/>
          </a:p>
        </p:txBody>
      </p:sp>
      <p:grpSp>
        <p:nvGrpSpPr>
          <p:cNvPr id="17" name="Group 16"/>
          <p:cNvGrpSpPr/>
          <p:nvPr/>
        </p:nvGrpSpPr>
        <p:grpSpPr>
          <a:xfrm>
            <a:off x="914400" y="1143000"/>
            <a:ext cx="7315200" cy="5486400"/>
            <a:chOff x="914400" y="1143000"/>
            <a:chExt cx="7315200" cy="5486400"/>
          </a:xfrm>
        </p:grpSpPr>
        <p:pic>
          <p:nvPicPr>
            <p:cNvPr id="28677" name="Picture 5"/>
            <p:cNvPicPr>
              <a:picLocks noChangeAspect="1" noChangeArrowheads="1"/>
            </p:cNvPicPr>
            <p:nvPr/>
          </p:nvPicPr>
          <p:blipFill>
            <a:blip r:embed="rId3" cstate="print"/>
            <a:srcRect/>
            <a:stretch>
              <a:fillRect/>
            </a:stretch>
          </p:blipFill>
          <p:spPr bwMode="auto">
            <a:xfrm>
              <a:off x="914400" y="1143000"/>
              <a:ext cx="7315200" cy="5486400"/>
            </a:xfrm>
            <a:prstGeom prst="rect">
              <a:avLst/>
            </a:prstGeom>
            <a:noFill/>
            <a:ln w="9525">
              <a:noFill/>
              <a:miter lim="800000"/>
              <a:headEnd/>
              <a:tailEnd/>
            </a:ln>
            <a:effectLst/>
          </p:spPr>
        </p:pic>
        <p:cxnSp>
          <p:nvCxnSpPr>
            <p:cNvPr id="8" name="Straight Arrow Connector 7"/>
            <p:cNvCxnSpPr/>
            <p:nvPr/>
          </p:nvCxnSpPr>
          <p:spPr bwMode="auto">
            <a:xfrm>
              <a:off x="2344616" y="1726224"/>
              <a:ext cx="3352800" cy="0"/>
            </a:xfrm>
            <a:prstGeom prst="straightConnector1">
              <a:avLst/>
            </a:prstGeom>
            <a:solidFill>
              <a:schemeClr val="accent1"/>
            </a:solidFill>
            <a:ln w="28575" cap="flat" cmpd="sng" algn="ctr">
              <a:solidFill>
                <a:schemeClr val="bg1">
                  <a:lumMod val="75000"/>
                </a:schemeClr>
              </a:solidFill>
              <a:prstDash val="solid"/>
              <a:round/>
              <a:headEnd type="stealth" w="lg" len="lg"/>
              <a:tailEnd type="stealth" w="lg" len="lg"/>
            </a:ln>
            <a:effectLst/>
          </p:spPr>
        </p:cxnSp>
        <p:sp>
          <p:nvSpPr>
            <p:cNvPr id="10" name="TextBox 9"/>
            <p:cNvSpPr txBox="1"/>
            <p:nvPr/>
          </p:nvSpPr>
          <p:spPr>
            <a:xfrm>
              <a:off x="3048000" y="1465384"/>
              <a:ext cx="1981200" cy="461665"/>
            </a:xfrm>
            <a:prstGeom prst="rect">
              <a:avLst/>
            </a:prstGeom>
            <a:solidFill>
              <a:schemeClr val="bg1"/>
            </a:solidFill>
          </p:spPr>
          <p:txBody>
            <a:bodyPr wrap="square" rtlCol="0">
              <a:spAutoFit/>
            </a:bodyPr>
            <a:lstStyle/>
            <a:p>
              <a:pPr algn="ctr"/>
              <a:r>
                <a:rPr lang="en-US" dirty="0" smtClean="0">
                  <a:solidFill>
                    <a:schemeClr val="tx1"/>
                  </a:solidFill>
                </a:rPr>
                <a:t>Bounds</a:t>
              </a:r>
            </a:p>
            <a:p>
              <a:pPr algn="ctr"/>
              <a:r>
                <a:rPr lang="en-US" sz="1000" dirty="0" smtClean="0">
                  <a:solidFill>
                    <a:schemeClr val="tx1"/>
                  </a:solidFill>
                </a:rPr>
                <a:t>(formerly Flight Test Dispersions)</a:t>
              </a:r>
              <a:endParaRPr lang="en-US" sz="1000" dirty="0">
                <a:solidFill>
                  <a:schemeClr val="tx1"/>
                </a:solidFill>
              </a:endParaRPr>
            </a:p>
          </p:txBody>
        </p:sp>
        <p:sp>
          <p:nvSpPr>
            <p:cNvPr id="15" name="TextBox 14"/>
            <p:cNvSpPr txBox="1"/>
            <p:nvPr/>
          </p:nvSpPr>
          <p:spPr>
            <a:xfrm>
              <a:off x="1828800" y="1295400"/>
              <a:ext cx="1143000" cy="246221"/>
            </a:xfrm>
            <a:prstGeom prst="rect">
              <a:avLst/>
            </a:prstGeom>
            <a:noFill/>
          </p:spPr>
          <p:txBody>
            <a:bodyPr wrap="square" rtlCol="0">
              <a:spAutoFit/>
            </a:bodyPr>
            <a:lstStyle/>
            <a:p>
              <a:pPr algn="ctr"/>
              <a:r>
                <a:rPr lang="en-US" sz="1000" dirty="0" smtClean="0">
                  <a:solidFill>
                    <a:schemeClr val="tx1"/>
                  </a:solidFill>
                </a:rPr>
                <a:t>TMIN</a:t>
              </a:r>
              <a:r>
                <a:rPr lang="en-US" sz="1000" dirty="0" smtClean="0">
                  <a:solidFill>
                    <a:schemeClr val="tx1"/>
                  </a:solidFill>
                  <a:sym typeface="Symbol"/>
                </a:rPr>
                <a:t></a:t>
              </a:r>
              <a:r>
                <a:rPr lang="en-US" sz="1000" dirty="0" smtClean="0">
                  <a:solidFill>
                    <a:schemeClr val="tx1"/>
                  </a:solidFill>
                </a:rPr>
                <a:t>(1-EF)</a:t>
              </a:r>
              <a:endParaRPr lang="en-US" sz="1000" dirty="0">
                <a:solidFill>
                  <a:schemeClr val="tx1"/>
                </a:solidFill>
              </a:endParaRPr>
            </a:p>
          </p:txBody>
        </p:sp>
        <p:sp>
          <p:nvSpPr>
            <p:cNvPr id="16" name="TextBox 15"/>
            <p:cNvSpPr txBox="1"/>
            <p:nvPr/>
          </p:nvSpPr>
          <p:spPr>
            <a:xfrm>
              <a:off x="5105400" y="1295400"/>
              <a:ext cx="1143000" cy="246221"/>
            </a:xfrm>
            <a:prstGeom prst="rect">
              <a:avLst/>
            </a:prstGeom>
            <a:noFill/>
          </p:spPr>
          <p:txBody>
            <a:bodyPr wrap="square" rtlCol="0">
              <a:spAutoFit/>
            </a:bodyPr>
            <a:lstStyle/>
            <a:p>
              <a:pPr algn="ctr"/>
              <a:r>
                <a:rPr lang="en-US" sz="1000" dirty="0" smtClean="0">
                  <a:solidFill>
                    <a:schemeClr val="tx1"/>
                  </a:solidFill>
                </a:rPr>
                <a:t>TMAX</a:t>
              </a:r>
              <a:r>
                <a:rPr lang="en-US" sz="1000" dirty="0" smtClean="0">
                  <a:solidFill>
                    <a:schemeClr val="tx1"/>
                  </a:solidFill>
                  <a:sym typeface="Symbol"/>
                </a:rPr>
                <a:t></a:t>
              </a:r>
              <a:r>
                <a:rPr lang="en-US" sz="1000" dirty="0" smtClean="0">
                  <a:solidFill>
                    <a:schemeClr val="tx1"/>
                  </a:solidFill>
                </a:rPr>
                <a:t>(1+EF)</a:t>
              </a:r>
              <a:endParaRPr lang="en-US" sz="1000" dirty="0">
                <a:solidFill>
                  <a:schemeClr val="tx1"/>
                </a:solidFill>
              </a:endParaRPr>
            </a:p>
          </p:txBody>
        </p:sp>
        <p:sp>
          <p:nvSpPr>
            <p:cNvPr id="18" name="TextBox 17"/>
            <p:cNvSpPr txBox="1"/>
            <p:nvPr/>
          </p:nvSpPr>
          <p:spPr>
            <a:xfrm>
              <a:off x="5867400" y="4267200"/>
              <a:ext cx="2057400" cy="954107"/>
            </a:xfrm>
            <a:prstGeom prst="rect">
              <a:avLst/>
            </a:prstGeom>
            <a:solidFill>
              <a:schemeClr val="bg1"/>
            </a:solidFill>
          </p:spPr>
          <p:txBody>
            <a:bodyPr wrap="square" rtlCol="0">
              <a:spAutoFit/>
            </a:bodyPr>
            <a:lstStyle/>
            <a:p>
              <a:pPr algn="ctr"/>
              <a:r>
                <a:rPr lang="en-US" dirty="0" smtClean="0">
                  <a:solidFill>
                    <a:schemeClr val="tx1"/>
                  </a:solidFill>
                </a:rPr>
                <a:t>Distribution bounds usually fall between 2 and 3 (equivalent) standard deviations from mean</a:t>
              </a:r>
              <a:endParaRPr lang="en-US" dirty="0">
                <a:solidFill>
                  <a:schemeClr val="tx1"/>
                </a:solidFill>
              </a:endParaRPr>
            </a:p>
          </p:txBody>
        </p:sp>
        <p:cxnSp>
          <p:nvCxnSpPr>
            <p:cNvPr id="20" name="Straight Arrow Connector 19"/>
            <p:cNvCxnSpPr/>
            <p:nvPr/>
          </p:nvCxnSpPr>
          <p:spPr bwMode="auto">
            <a:xfrm flipH="1">
              <a:off x="5105400" y="5105400"/>
              <a:ext cx="914400" cy="609600"/>
            </a:xfrm>
            <a:prstGeom prst="straightConnector1">
              <a:avLst/>
            </a:prstGeom>
            <a:solidFill>
              <a:schemeClr val="accent1"/>
            </a:solidFill>
            <a:ln w="19050" cap="flat" cmpd="sng" algn="ctr">
              <a:solidFill>
                <a:srgbClr val="FF66CC"/>
              </a:solidFill>
              <a:prstDash val="solid"/>
              <a:round/>
              <a:headEnd type="none" w="sm" len="sm"/>
              <a:tailEnd type="stealth" w="lg" len="lg"/>
            </a:ln>
            <a:effectLst/>
          </p:spPr>
        </p:cxnSp>
        <p:cxnSp>
          <p:nvCxnSpPr>
            <p:cNvPr id="24" name="Straight Arrow Connector 23"/>
            <p:cNvCxnSpPr/>
            <p:nvPr/>
          </p:nvCxnSpPr>
          <p:spPr bwMode="auto">
            <a:xfrm>
              <a:off x="6629400" y="5181600"/>
              <a:ext cx="533400" cy="762000"/>
            </a:xfrm>
            <a:prstGeom prst="straightConnector1">
              <a:avLst/>
            </a:prstGeom>
            <a:solidFill>
              <a:schemeClr val="accent1"/>
            </a:solidFill>
            <a:ln w="19050" cap="flat" cmpd="sng" algn="ctr">
              <a:solidFill>
                <a:srgbClr val="FF66CC"/>
              </a:solidFill>
              <a:prstDash val="solid"/>
              <a:round/>
              <a:headEnd type="none" w="sm" len="sm"/>
              <a:tailEnd type="stealth" w="lg" len="lg"/>
            </a:ln>
            <a:effectLst/>
          </p:spPr>
        </p:cxnSp>
        <p:cxnSp>
          <p:nvCxnSpPr>
            <p:cNvPr id="28" name="Straight Arrow Connector 27"/>
            <p:cNvCxnSpPr/>
            <p:nvPr/>
          </p:nvCxnSpPr>
          <p:spPr bwMode="auto">
            <a:xfrm flipH="1">
              <a:off x="5715000" y="5181600"/>
              <a:ext cx="533400" cy="685800"/>
            </a:xfrm>
            <a:prstGeom prst="straightConnector1">
              <a:avLst/>
            </a:prstGeom>
            <a:solidFill>
              <a:schemeClr val="accent1"/>
            </a:solidFill>
            <a:ln w="19050" cap="flat" cmpd="sng" algn="ctr">
              <a:solidFill>
                <a:srgbClr val="FF0000"/>
              </a:solidFill>
              <a:prstDash val="solid"/>
              <a:round/>
              <a:headEnd type="none" w="sm" len="sm"/>
              <a:tailEnd type="stealth" w="lg" len="lg"/>
            </a:ln>
            <a:effectLst/>
          </p:spPr>
        </p:cxnSp>
      </p:grpSp>
      <p:graphicFrame>
        <p:nvGraphicFramePr>
          <p:cNvPr id="19" name="Table 18"/>
          <p:cNvGraphicFramePr>
            <a:graphicFrameLocks noGrp="1"/>
          </p:cNvGraphicFramePr>
          <p:nvPr/>
        </p:nvGraphicFramePr>
        <p:xfrm>
          <a:off x="6324600" y="914400"/>
          <a:ext cx="2667000" cy="1219200"/>
        </p:xfrm>
        <a:graphic>
          <a:graphicData uri="http://schemas.openxmlformats.org/drawingml/2006/table">
            <a:tbl>
              <a:tblPr firstRow="1" bandRow="1">
                <a:tableStyleId>{7E9639D4-E3E2-4D34-9284-5A2195B3D0D7}</a:tableStyleId>
              </a:tblPr>
              <a:tblGrid>
                <a:gridCol w="432486"/>
                <a:gridCol w="901014"/>
                <a:gridCol w="396446"/>
                <a:gridCol w="937054"/>
              </a:tblGrid>
              <a:tr h="167640">
                <a:tc gridSpan="2">
                  <a:txBody>
                    <a:bodyPr/>
                    <a:lstStyle/>
                    <a:p>
                      <a:pPr algn="ctr"/>
                      <a:r>
                        <a:rPr lang="en-US" sz="1000" dirty="0" smtClean="0"/>
                        <a:t>Left Tail</a:t>
                      </a:r>
                      <a:endParaRPr lang="en-US" sz="1000" dirty="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n-US" sz="1000" dirty="0">
                        <a:latin typeface="Times New Roman" pitchFamily="18" charset="0"/>
                        <a:cs typeface="Times New Roman" pitchFamily="18" charset="0"/>
                      </a:endParaRPr>
                    </a:p>
                  </a:txBody>
                  <a:tcPr/>
                </a:tc>
                <a:tc gridSpan="2">
                  <a:txBody>
                    <a:bodyPr/>
                    <a:lstStyle/>
                    <a:p>
                      <a:pPr algn="ctr"/>
                      <a:r>
                        <a:rPr lang="en-US" sz="1000" dirty="0" smtClean="0">
                          <a:latin typeface="Times New Roman" pitchFamily="18" charset="0"/>
                          <a:cs typeface="Times New Roman" pitchFamily="18" charset="0"/>
                        </a:rPr>
                        <a:t>Right Tail</a:t>
                      </a:r>
                      <a:endParaRPr lang="en-US" sz="1000" dirty="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hMerge="1">
                  <a:txBody>
                    <a:bodyPr/>
                    <a:lstStyle/>
                    <a:p>
                      <a:endParaRPr lang="en-US" sz="1000" dirty="0">
                        <a:latin typeface="Times New Roman" pitchFamily="18" charset="0"/>
                        <a:cs typeface="Times New Roman" pitchFamily="18" charset="0"/>
                      </a:endParaRPr>
                    </a:p>
                  </a:txBody>
                  <a:tcPr/>
                </a:tc>
              </a:tr>
              <a:tr h="167640">
                <a:tc>
                  <a:txBody>
                    <a:bodyPr/>
                    <a:lstStyle/>
                    <a:p>
                      <a:pPr algn="ctr"/>
                      <a:r>
                        <a:rPr lang="en-US" sz="1000" dirty="0" smtClean="0">
                          <a:solidFill>
                            <a:schemeClr val="bg1"/>
                          </a:solidFill>
                          <a:latin typeface="Times New Roman" pitchFamily="18" charset="0"/>
                          <a:cs typeface="Times New Roman" pitchFamily="18" charset="0"/>
                          <a:sym typeface="Symbol"/>
                        </a:rPr>
                        <a:t>Z</a:t>
                      </a:r>
                      <a:endParaRPr lang="en-US" sz="1000" dirty="0">
                        <a:solidFill>
                          <a:schemeClr val="bg1"/>
                        </a:solidFill>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1"/>
                    </a:solidFill>
                  </a:tcPr>
                </a:tc>
                <a:tc>
                  <a:txBody>
                    <a:bodyPr/>
                    <a:lstStyle/>
                    <a:p>
                      <a:pPr algn="ctr"/>
                      <a:r>
                        <a:rPr lang="en-US" sz="1000" dirty="0" smtClean="0">
                          <a:solidFill>
                            <a:schemeClr val="bg1"/>
                          </a:solidFill>
                          <a:latin typeface="Times New Roman" pitchFamily="18" charset="0"/>
                          <a:cs typeface="Times New Roman" pitchFamily="18" charset="0"/>
                        </a:rPr>
                        <a:t>% Outside CI </a:t>
                      </a:r>
                      <a:endParaRPr lang="en-US" sz="1000" dirty="0">
                        <a:solidFill>
                          <a:schemeClr val="bg1"/>
                        </a:solidFill>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1"/>
                    </a:solidFill>
                  </a:tcPr>
                </a:tc>
                <a:tc>
                  <a:txBody>
                    <a:bodyPr/>
                    <a:lstStyle/>
                    <a:p>
                      <a:pPr algn="ctr"/>
                      <a:r>
                        <a:rPr lang="en-US" sz="1000" dirty="0" smtClean="0">
                          <a:solidFill>
                            <a:schemeClr val="bg1"/>
                          </a:solidFill>
                          <a:latin typeface="Times New Roman" pitchFamily="18" charset="0"/>
                          <a:cs typeface="Times New Roman" pitchFamily="18" charset="0"/>
                          <a:sym typeface="Symbol"/>
                        </a:rPr>
                        <a:t>Z</a:t>
                      </a:r>
                      <a:endParaRPr lang="en-US" sz="1000" dirty="0">
                        <a:solidFill>
                          <a:schemeClr val="bg1"/>
                        </a:solidFill>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1"/>
                    </a:solidFill>
                  </a:tcPr>
                </a:tc>
                <a:tc>
                  <a:txBody>
                    <a:bodyPr/>
                    <a:lstStyle/>
                    <a:p>
                      <a:pPr algn="ctr"/>
                      <a:r>
                        <a:rPr lang="en-US" sz="1000" dirty="0" smtClean="0">
                          <a:solidFill>
                            <a:schemeClr val="bg1"/>
                          </a:solidFill>
                          <a:latin typeface="Times New Roman" pitchFamily="18" charset="0"/>
                          <a:cs typeface="Times New Roman" pitchFamily="18" charset="0"/>
                        </a:rPr>
                        <a:t>% Inside CI </a:t>
                      </a:r>
                      <a:endParaRPr lang="en-US" sz="1000" dirty="0">
                        <a:solidFill>
                          <a:schemeClr val="bg1"/>
                        </a:solidFill>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tx1"/>
                    </a:solidFill>
                  </a:tcPr>
                </a:tc>
              </a:tr>
              <a:tr h="167640">
                <a:tc>
                  <a:txBody>
                    <a:bodyPr/>
                    <a:lstStyle/>
                    <a:p>
                      <a:pPr algn="ctr"/>
                      <a:r>
                        <a:rPr lang="en-US" sz="1000" dirty="0" smtClean="0">
                          <a:latin typeface="Times New Roman" pitchFamily="18" charset="0"/>
                          <a:cs typeface="Times New Roman" pitchFamily="18" charset="0"/>
                        </a:rPr>
                        <a:t>-1</a:t>
                      </a:r>
                      <a:r>
                        <a:rPr lang="en-US" sz="1000" dirty="0" smtClean="0">
                          <a:latin typeface="Times New Roman" pitchFamily="18" charset="0"/>
                          <a:cs typeface="Times New Roman" pitchFamily="18" charset="0"/>
                          <a:sym typeface="Symbol"/>
                        </a:rPr>
                        <a:t></a:t>
                      </a:r>
                      <a:endParaRPr lang="en-US" sz="1000" dirty="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itchFamily="18" charset="0"/>
                          <a:cs typeface="Times New Roman" pitchFamily="18" charset="0"/>
                        </a:rPr>
                        <a:t>31.73%</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itchFamily="18" charset="0"/>
                          <a:cs typeface="Times New Roman" pitchFamily="18" charset="0"/>
                        </a:rPr>
                        <a:t>+1</a:t>
                      </a:r>
                      <a:r>
                        <a:rPr lang="en-US" sz="1000" dirty="0" smtClean="0">
                          <a:latin typeface="Times New Roman" pitchFamily="18" charset="0"/>
                          <a:cs typeface="Times New Roman" pitchFamily="18" charset="0"/>
                          <a:sym typeface="Symbol"/>
                        </a:rPr>
                        <a:t></a:t>
                      </a:r>
                      <a:endParaRPr lang="en-US" sz="1000" dirty="0" smtClean="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dirty="0" smtClean="0">
                          <a:latin typeface="Times New Roman" pitchFamily="18" charset="0"/>
                          <a:cs typeface="Times New Roman" pitchFamily="18" charset="0"/>
                        </a:rPr>
                        <a:t>68.27%</a:t>
                      </a:r>
                      <a:endParaRPr lang="en-US" sz="1000" dirty="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67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itchFamily="18" charset="0"/>
                          <a:cs typeface="Times New Roman" pitchFamily="18" charset="0"/>
                        </a:rPr>
                        <a:t>-2</a:t>
                      </a:r>
                      <a:r>
                        <a:rPr lang="en-US" sz="1000" dirty="0" smtClean="0">
                          <a:latin typeface="Times New Roman" pitchFamily="18" charset="0"/>
                          <a:cs typeface="Times New Roman" pitchFamily="18" charset="0"/>
                          <a:sym typeface="Symbol"/>
                        </a:rPr>
                        <a:t></a:t>
                      </a:r>
                      <a:endParaRPr lang="en-US" sz="1000" dirty="0" smtClean="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dirty="0" smtClean="0">
                          <a:latin typeface="Times New Roman" pitchFamily="18" charset="0"/>
                          <a:cs typeface="Times New Roman" pitchFamily="18" charset="0"/>
                        </a:rPr>
                        <a:t>4.550%</a:t>
                      </a:r>
                      <a:endParaRPr lang="en-US" sz="1000" dirty="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itchFamily="18" charset="0"/>
                          <a:cs typeface="Times New Roman" pitchFamily="18" charset="0"/>
                        </a:rPr>
                        <a:t>+2</a:t>
                      </a:r>
                      <a:r>
                        <a:rPr lang="en-US" sz="1000" dirty="0" smtClean="0">
                          <a:latin typeface="Times New Roman" pitchFamily="18" charset="0"/>
                          <a:cs typeface="Times New Roman" pitchFamily="18" charset="0"/>
                          <a:sym typeface="Symbol"/>
                        </a:rPr>
                        <a:t></a:t>
                      </a:r>
                      <a:endParaRPr lang="en-US" sz="1000" dirty="0" smtClean="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dirty="0" smtClean="0">
                          <a:latin typeface="Times New Roman" pitchFamily="18" charset="0"/>
                          <a:cs typeface="Times New Roman" pitchFamily="18" charset="0"/>
                        </a:rPr>
                        <a:t>95.45%</a:t>
                      </a:r>
                      <a:endParaRPr lang="en-US" sz="1000" dirty="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r h="167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itchFamily="18" charset="0"/>
                          <a:cs typeface="Times New Roman" pitchFamily="18" charset="0"/>
                        </a:rPr>
                        <a:t>-3</a:t>
                      </a:r>
                      <a:r>
                        <a:rPr lang="en-US" sz="1000" dirty="0" smtClean="0">
                          <a:latin typeface="Times New Roman" pitchFamily="18" charset="0"/>
                          <a:cs typeface="Times New Roman" pitchFamily="18" charset="0"/>
                          <a:sym typeface="Symbol"/>
                        </a:rPr>
                        <a:t></a:t>
                      </a:r>
                      <a:endParaRPr lang="en-US" sz="1000" dirty="0" smtClean="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itchFamily="18" charset="0"/>
                          <a:cs typeface="Times New Roman" pitchFamily="18" charset="0"/>
                        </a:rPr>
                        <a:t>0.2700%</a:t>
                      </a: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latin typeface="Times New Roman" pitchFamily="18" charset="0"/>
                          <a:cs typeface="Times New Roman" pitchFamily="18" charset="0"/>
                        </a:rPr>
                        <a:t>+3</a:t>
                      </a:r>
                      <a:r>
                        <a:rPr lang="en-US" sz="1000" dirty="0" smtClean="0">
                          <a:latin typeface="Times New Roman" pitchFamily="18" charset="0"/>
                          <a:cs typeface="Times New Roman" pitchFamily="18" charset="0"/>
                          <a:sym typeface="Symbol"/>
                        </a:rPr>
                        <a:t></a:t>
                      </a:r>
                      <a:endParaRPr lang="en-US" sz="1000" dirty="0" smtClean="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r>
                        <a:rPr lang="en-US" sz="1000" dirty="0" smtClean="0">
                          <a:latin typeface="Times New Roman" pitchFamily="18" charset="0"/>
                          <a:cs typeface="Times New Roman" pitchFamily="18" charset="0"/>
                        </a:rPr>
                        <a:t>99.73%</a:t>
                      </a:r>
                      <a:endParaRPr lang="en-US" sz="1000" dirty="0">
                        <a:latin typeface="Times New Roman" pitchFamily="18" charset="0"/>
                        <a:cs typeface="Times New Roman"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r>
            </a:tbl>
          </a:graphicData>
        </a:graphic>
      </p:graphicFrame>
      <p:sp>
        <p:nvSpPr>
          <p:cNvPr id="21" name="Rectangle 20"/>
          <p:cNvSpPr/>
          <p:nvPr/>
        </p:nvSpPr>
        <p:spPr bwMode="auto">
          <a:xfrm>
            <a:off x="7719060" y="3375660"/>
            <a:ext cx="228600" cy="152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22" name="Rectangle 21"/>
          <p:cNvSpPr/>
          <p:nvPr/>
        </p:nvSpPr>
        <p:spPr bwMode="auto">
          <a:xfrm>
            <a:off x="7018020" y="3025140"/>
            <a:ext cx="228600" cy="152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23" name="Rectangle 22"/>
          <p:cNvSpPr/>
          <p:nvPr/>
        </p:nvSpPr>
        <p:spPr bwMode="auto">
          <a:xfrm>
            <a:off x="7021830" y="3364230"/>
            <a:ext cx="293370" cy="14097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25" name="Rectangle 24"/>
          <p:cNvSpPr/>
          <p:nvPr/>
        </p:nvSpPr>
        <p:spPr bwMode="auto">
          <a:xfrm>
            <a:off x="6888480" y="3177540"/>
            <a:ext cx="228600" cy="15240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Tree>
    <p:extLst>
      <p:ext uri="{BB962C8B-B14F-4D97-AF65-F5344CB8AC3E}">
        <p14:creationId xmlns="" xmlns:p14="http://schemas.microsoft.com/office/powerpoint/2010/main" val="37647538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a:t>
            </a:r>
            <a:r>
              <a:rPr lang="en-US" dirty="0" smtClean="0"/>
              <a:t>Verification &amp; Validation</a:t>
            </a:r>
            <a:endParaRPr lang="en-US" dirty="0"/>
          </a:p>
        </p:txBody>
      </p:sp>
      <p:sp>
        <p:nvSpPr>
          <p:cNvPr id="3" name="Text Placeholder 2"/>
          <p:cNvSpPr>
            <a:spLocks noGrp="1"/>
          </p:cNvSpPr>
          <p:nvPr>
            <p:ph type="body" idx="1"/>
          </p:nvPr>
        </p:nvSpPr>
        <p:spPr/>
        <p:txBody>
          <a:bodyPr/>
          <a:lstStyle/>
          <a:p>
            <a:endParaRPr lang="en-US" dirty="0" smtClean="0">
              <a:solidFill>
                <a:schemeClr val="bg1">
                  <a:lumMod val="75000"/>
                </a:schemeClr>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41</a:t>
            </a:fld>
            <a:endParaRPr lang="en-US"/>
          </a:p>
        </p:txBody>
      </p:sp>
    </p:spTree>
    <p:extLst>
      <p:ext uri="{BB962C8B-B14F-4D97-AF65-F5344CB8AC3E}">
        <p14:creationId xmlns="" xmlns:p14="http://schemas.microsoft.com/office/powerpoint/2010/main" val="28311979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CPAS Verification &amp; Validation Cycle</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42</a:t>
            </a:fld>
            <a:endParaRPr lang="en-US"/>
          </a:p>
        </p:txBody>
      </p:sp>
      <p:sp>
        <p:nvSpPr>
          <p:cNvPr id="7" name="Content Placeholder 7"/>
          <p:cNvSpPr txBox="1">
            <a:spLocks/>
          </p:cNvSpPr>
          <p:nvPr/>
        </p:nvSpPr>
        <p:spPr bwMode="auto">
          <a:xfrm>
            <a:off x="381000" y="3429000"/>
            <a:ext cx="8077200" cy="30480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Design the parachute subsystem</a:t>
            </a:r>
          </a:p>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Test the design thought flight and ground tests</a:t>
            </a:r>
          </a:p>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Development and Qualification</a:t>
            </a:r>
            <a:r>
              <a:rPr kumimoji="0" lang="en-US" sz="1700" b="0" i="0" u="none" strike="noStrike" kern="0" cap="none" spc="0" normalizeH="0" noProof="0" dirty="0" smtClean="0">
                <a:ln>
                  <a:noFill/>
                </a:ln>
                <a:solidFill>
                  <a:schemeClr val="tx1"/>
                </a:solidFill>
                <a:effectLst/>
                <a:uLnTx/>
                <a:uFillTx/>
                <a:latin typeface="+mn-lt"/>
                <a:ea typeface="+mn-ea"/>
                <a:cs typeface="+mn-cs"/>
              </a:rPr>
              <a:t> test data is gathered</a:t>
            </a: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Document the test data and advancements in parachute physics knowledge</a:t>
            </a:r>
          </a:p>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Verify the parachute subsystem meets flight performance requirements</a:t>
            </a:r>
          </a:p>
          <a:p>
            <a:pPr marL="857250" marR="0" lvl="1" indent="-457200" algn="l" defTabSz="914400" rtl="0" eaLnBrk="0" fontAlgn="base" latinLnBrk="0" hangingPunct="0">
              <a:lnSpc>
                <a:spcPct val="100000"/>
              </a:lnSpc>
              <a:spcBef>
                <a:spcPts val="250"/>
              </a:spcBef>
              <a:spcAft>
                <a:spcPct val="0"/>
              </a:spcAft>
              <a:buClrTx/>
              <a:buSzTx/>
              <a:buFont typeface="+mj-lt"/>
              <a:buAutoNum type="alphaLcParenR"/>
              <a:tabLst/>
              <a:defRPr/>
            </a:pPr>
            <a:r>
              <a:rPr kumimoji="0" lang="en-US" sz="1500" b="0" i="0" u="none" strike="noStrike" kern="0" cap="none" spc="0" normalizeH="0" baseline="0" noProof="0" dirty="0" smtClean="0">
                <a:ln>
                  <a:noFill/>
                </a:ln>
                <a:solidFill>
                  <a:schemeClr val="tx1"/>
                </a:solidFill>
                <a:effectLst/>
                <a:uLnTx/>
                <a:uFillTx/>
                <a:latin typeface="+mn-lt"/>
              </a:rPr>
              <a:t>If No, update the document for requirement clarification</a:t>
            </a:r>
          </a:p>
          <a:p>
            <a:pPr marL="857250" marR="0" lvl="1" indent="-457200" algn="l" defTabSz="914400" rtl="0" eaLnBrk="0" fontAlgn="base" latinLnBrk="0" hangingPunct="0">
              <a:lnSpc>
                <a:spcPct val="100000"/>
              </a:lnSpc>
              <a:spcBef>
                <a:spcPts val="250"/>
              </a:spcBef>
              <a:spcAft>
                <a:spcPct val="0"/>
              </a:spcAft>
              <a:buClrTx/>
              <a:buSzTx/>
              <a:buFont typeface="+mj-lt"/>
              <a:buAutoNum type="alphaLcParenR"/>
              <a:tabLst/>
              <a:defRPr/>
            </a:pPr>
            <a:r>
              <a:rPr kumimoji="0" lang="en-US" sz="1500" b="0" i="0" u="none" strike="noStrike" kern="0" cap="none" spc="0" normalizeH="0" baseline="0" noProof="0" dirty="0" smtClean="0">
                <a:ln>
                  <a:noFill/>
                </a:ln>
                <a:solidFill>
                  <a:schemeClr val="tx1"/>
                </a:solidFill>
                <a:effectLst/>
                <a:uLnTx/>
                <a:uFillTx/>
                <a:latin typeface="+mn-lt"/>
              </a:rPr>
              <a:t>If No, update the design so that it can meet the requirement</a:t>
            </a:r>
          </a:p>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lang="en-US" sz="1700" kern="0" dirty="0" smtClean="0">
                <a:solidFill>
                  <a:schemeClr val="tx1"/>
                </a:solidFill>
                <a:latin typeface="+mn-lt"/>
              </a:rPr>
              <a:t>Validate flight performance requirements at the integrated Crew Module level</a:t>
            </a:r>
            <a:endParaRPr kumimoji="0" lang="en-US" sz="1700" b="0" i="0" u="none" strike="noStrike" kern="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Conduct integrated flight tests</a:t>
            </a:r>
          </a:p>
          <a:p>
            <a:pPr marL="457200" marR="0" lvl="0" indent="-457200" algn="l" defTabSz="914400" rtl="0" eaLnBrk="0" fontAlgn="base" latinLnBrk="0" hangingPunct="0">
              <a:lnSpc>
                <a:spcPct val="100000"/>
              </a:lnSpc>
              <a:spcBef>
                <a:spcPts val="250"/>
              </a:spcBef>
              <a:spcAft>
                <a:spcPct val="0"/>
              </a:spcAft>
              <a:buClrTx/>
              <a:buSzTx/>
              <a:buFont typeface="Wingdings" pitchFamily="2" charset="2"/>
              <a:buAutoNum type="arabicParenR"/>
              <a:tabLst/>
              <a:defRPr/>
            </a:pPr>
            <a:r>
              <a:rPr kumimoji="0" lang="en-US" sz="1700" b="0" i="0" u="none" strike="noStrike" kern="0" cap="none" spc="0" normalizeH="0" baseline="0" noProof="0" dirty="0" smtClean="0">
                <a:ln>
                  <a:noFill/>
                </a:ln>
                <a:solidFill>
                  <a:schemeClr val="tx1"/>
                </a:solidFill>
                <a:effectLst/>
                <a:uLnTx/>
                <a:uFillTx/>
                <a:latin typeface="+mn-lt"/>
                <a:ea typeface="+mn-ea"/>
                <a:cs typeface="+mn-cs"/>
              </a:rPr>
              <a:t>Run-for-the-record simulations</a:t>
            </a:r>
            <a:endParaRPr kumimoji="0" lang="en-US" sz="1700" b="0" i="0" u="none" strike="noStrike" kern="0" cap="none" spc="0" normalizeH="0" baseline="0" noProof="0" dirty="0">
              <a:ln>
                <a:noFill/>
              </a:ln>
              <a:solidFill>
                <a:schemeClr val="tx1"/>
              </a:solidFill>
              <a:effectLst/>
              <a:uLnTx/>
              <a:uFillTx/>
              <a:latin typeface="+mn-lt"/>
              <a:ea typeface="+mn-ea"/>
              <a:cs typeface="+mn-cs"/>
            </a:endParaRPr>
          </a:p>
        </p:txBody>
      </p:sp>
      <p:pic>
        <p:nvPicPr>
          <p:cNvPr id="8" name="Picture 7" descr="Picture2.png"/>
          <p:cNvPicPr>
            <a:picLocks noChangeAspect="1"/>
          </p:cNvPicPr>
          <p:nvPr/>
        </p:nvPicPr>
        <p:blipFill>
          <a:blip r:embed="rId2" cstate="print"/>
          <a:stretch>
            <a:fillRect/>
          </a:stretch>
        </p:blipFill>
        <p:spPr>
          <a:xfrm>
            <a:off x="381000" y="726336"/>
            <a:ext cx="8763000" cy="2702663"/>
          </a:xfrm>
          <a:prstGeom prst="rect">
            <a:avLst/>
          </a:prstGeom>
        </p:spPr>
      </p:pic>
    </p:spTree>
    <p:extLst>
      <p:ext uri="{BB962C8B-B14F-4D97-AF65-F5344CB8AC3E}">
        <p14:creationId xmlns="" xmlns:p14="http://schemas.microsoft.com/office/powerpoint/2010/main" val="356224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1F1FE64-B3BA-490D-AD9F-98FFBA8074D8}" type="datetime1">
              <a:rPr lang="en-US" smtClean="0"/>
              <a:pPr>
                <a:defRPr/>
              </a:pPr>
              <a:t>2/21/2013</a:t>
            </a:fld>
            <a:endParaRPr lang="en-US" dirty="0"/>
          </a:p>
        </p:txBody>
      </p:sp>
      <p:sp>
        <p:nvSpPr>
          <p:cNvPr id="3" name="Slide Number Placeholder 2"/>
          <p:cNvSpPr>
            <a:spLocks noGrp="1"/>
          </p:cNvSpPr>
          <p:nvPr>
            <p:ph type="sldNum" sz="quarter" idx="4"/>
          </p:nvPr>
        </p:nvSpPr>
        <p:spPr/>
        <p:txBody>
          <a:bodyPr/>
          <a:lstStyle/>
          <a:p>
            <a:pPr>
              <a:defRPr/>
            </a:pPr>
            <a:fld id="{CE5F36B3-FCD6-48EF-9F45-F45BEF7D85B6}" type="slidenum">
              <a:rPr lang="en-US" smtClean="0"/>
              <a:pPr>
                <a:defRPr/>
              </a:pPr>
              <a:t>43</a:t>
            </a:fld>
            <a:endParaRPr lang="en-US"/>
          </a:p>
        </p:txBody>
      </p:sp>
      <p:grpSp>
        <p:nvGrpSpPr>
          <p:cNvPr id="11" name="Group 10"/>
          <p:cNvGrpSpPr>
            <a:grpSpLocks noChangeAspect="1"/>
          </p:cNvGrpSpPr>
          <p:nvPr/>
        </p:nvGrpSpPr>
        <p:grpSpPr>
          <a:xfrm>
            <a:off x="529322" y="696687"/>
            <a:ext cx="8407852" cy="5799859"/>
            <a:chOff x="431347" y="685801"/>
            <a:chExt cx="8585653" cy="5922509"/>
          </a:xfrm>
        </p:grpSpPr>
        <p:pic>
          <p:nvPicPr>
            <p:cNvPr id="7" name="Picture 1"/>
            <p:cNvPicPr>
              <a:picLocks noChangeAspect="1" noChangeArrowheads="1"/>
            </p:cNvPicPr>
            <p:nvPr/>
          </p:nvPicPr>
          <p:blipFill>
            <a:blip r:embed="rId3" cstate="print"/>
            <a:srcRect b="48856"/>
            <a:stretch>
              <a:fillRect/>
            </a:stretch>
          </p:blipFill>
          <p:spPr bwMode="auto">
            <a:xfrm>
              <a:off x="434975" y="685801"/>
              <a:ext cx="8582025" cy="2725846"/>
            </a:xfrm>
            <a:prstGeom prst="rect">
              <a:avLst/>
            </a:prstGeom>
            <a:noFill/>
            <a:ln w="9525">
              <a:noFill/>
              <a:miter lim="800000"/>
              <a:headEnd/>
              <a:tailEnd/>
            </a:ln>
            <a:effectLst/>
          </p:spPr>
        </p:pic>
        <p:pic>
          <p:nvPicPr>
            <p:cNvPr id="9" name="Picture 1"/>
            <p:cNvPicPr>
              <a:picLocks noChangeAspect="1" noChangeArrowheads="1"/>
            </p:cNvPicPr>
            <p:nvPr/>
          </p:nvPicPr>
          <p:blipFill>
            <a:blip r:embed="rId4" cstate="print"/>
            <a:srcRect t="50761"/>
            <a:stretch>
              <a:fillRect/>
            </a:stretch>
          </p:blipFill>
          <p:spPr bwMode="auto">
            <a:xfrm>
              <a:off x="431347" y="3374572"/>
              <a:ext cx="8582025" cy="3233738"/>
            </a:xfrm>
            <a:prstGeom prst="rect">
              <a:avLst/>
            </a:prstGeom>
            <a:noFill/>
            <a:ln w="9525">
              <a:noFill/>
              <a:miter lim="800000"/>
              <a:headEnd/>
              <a:tailEnd/>
            </a:ln>
            <a:effectLst/>
          </p:spPr>
        </p:pic>
      </p:grpSp>
      <p:sp>
        <p:nvSpPr>
          <p:cNvPr id="12" name="Title 1"/>
          <p:cNvSpPr txBox="1">
            <a:spLocks/>
          </p:cNvSpPr>
          <p:nvPr/>
        </p:nvSpPr>
        <p:spPr>
          <a:xfrm>
            <a:off x="1438275" y="228600"/>
            <a:ext cx="6572250" cy="3111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mj-lt"/>
                <a:ea typeface="+mj-ea"/>
                <a:cs typeface="+mj-cs"/>
              </a:rPr>
              <a:t> DSS Credibility Assessment Score (CAS)</a:t>
            </a:r>
            <a:endParaRPr kumimoji="0" lang="en-US" sz="2400" b="0" i="0" u="none" strike="noStrike" kern="0" cap="none" spc="0" normalizeH="0" baseline="0" noProof="0" dirty="0">
              <a:ln>
                <a:noFill/>
              </a:ln>
              <a:solidFill>
                <a:schemeClr val="tx2"/>
              </a:solidFill>
              <a:effectLst/>
              <a:uLnTx/>
              <a:uFillTx/>
              <a:latin typeface="+mj-lt"/>
              <a:ea typeface="+mj-ea"/>
              <a:cs typeface="+mj-cs"/>
            </a:endParaRPr>
          </a:p>
        </p:txBody>
      </p:sp>
      <p:sp>
        <p:nvSpPr>
          <p:cNvPr id="17" name="Right Arrow 16"/>
          <p:cNvSpPr/>
          <p:nvPr/>
        </p:nvSpPr>
        <p:spPr bwMode="auto">
          <a:xfrm rot="16200000">
            <a:off x="5294672" y="2123768"/>
            <a:ext cx="3810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F8F200"/>
              </a:solidFill>
              <a:effectLst/>
              <a:latin typeface="Times New Roman" pitchFamily="18" charset="0"/>
            </a:endParaRPr>
          </a:p>
        </p:txBody>
      </p:sp>
      <p:sp>
        <p:nvSpPr>
          <p:cNvPr id="20" name="Right Arrow 19"/>
          <p:cNvSpPr/>
          <p:nvPr/>
        </p:nvSpPr>
        <p:spPr bwMode="auto">
          <a:xfrm rot="16200000">
            <a:off x="4313904" y="2123769"/>
            <a:ext cx="3810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F8F200"/>
              </a:solidFill>
              <a:effectLst/>
              <a:latin typeface="Times New Roman" pitchFamily="18" charset="0"/>
            </a:endParaRPr>
          </a:p>
        </p:txBody>
      </p:sp>
      <p:sp>
        <p:nvSpPr>
          <p:cNvPr id="21" name="Right Arrow 20"/>
          <p:cNvSpPr/>
          <p:nvPr/>
        </p:nvSpPr>
        <p:spPr bwMode="auto">
          <a:xfrm rot="16200000">
            <a:off x="7248832" y="2123769"/>
            <a:ext cx="381000" cy="3810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F8F200"/>
              </a:solidFill>
              <a:effectLst/>
              <a:latin typeface="Times New Roman" pitchFamily="18" charset="0"/>
            </a:endParaRPr>
          </a:p>
        </p:txBody>
      </p:sp>
    </p:spTree>
    <p:extLst>
      <p:ext uri="{BB962C8B-B14F-4D97-AF65-F5344CB8AC3E}">
        <p14:creationId xmlns="" xmlns:p14="http://schemas.microsoft.com/office/powerpoint/2010/main" val="34236495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CPAS</a:t>
            </a:r>
            <a:endParaRPr lang="en-US" dirty="0"/>
          </a:p>
        </p:txBody>
      </p:sp>
      <p:sp>
        <p:nvSpPr>
          <p:cNvPr id="3" name="Text Placeholder 2"/>
          <p:cNvSpPr>
            <a:spLocks noGrp="1"/>
          </p:cNvSpPr>
          <p:nvPr>
            <p:ph type="body" idx="1"/>
          </p:nvPr>
        </p:nvSpPr>
        <p:spPr/>
        <p:txBody>
          <a:bodyPr/>
          <a:lstStyle/>
          <a:p>
            <a:endParaRPr lang="en-US" dirty="0" smtClean="0">
              <a:solidFill>
                <a:schemeClr val="bg1">
                  <a:lumMod val="75000"/>
                </a:schemeClr>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44</a:t>
            </a:fld>
            <a:endParaRPr lang="en-US"/>
          </a:p>
        </p:txBody>
      </p:sp>
    </p:spTree>
    <p:extLst>
      <p:ext uri="{BB962C8B-B14F-4D97-AF65-F5344CB8AC3E}">
        <p14:creationId xmlns="" xmlns:p14="http://schemas.microsoft.com/office/powerpoint/2010/main" val="21825094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of CPAS</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Simulation &amp; Model development</a:t>
            </a:r>
          </a:p>
          <a:p>
            <a:pPr lvl="1"/>
            <a:r>
              <a:rPr lang="en-US" dirty="0" smtClean="0"/>
              <a:t>Transition to end-to-end simulation in an independent parachute model</a:t>
            </a:r>
          </a:p>
          <a:p>
            <a:pPr lvl="1"/>
            <a:r>
              <a:rPr lang="en-US" dirty="0" smtClean="0"/>
              <a:t>Time varying ROD model using fly-out angles</a:t>
            </a:r>
          </a:p>
          <a:p>
            <a:pPr lvl="1"/>
            <a:r>
              <a:rPr lang="en-US" dirty="0" smtClean="0"/>
              <a:t>Refinement of  statistically derived dispersions</a:t>
            </a:r>
          </a:p>
          <a:p>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45</a:t>
            </a:fld>
            <a:endParaRPr lang="en-US"/>
          </a:p>
        </p:txBody>
      </p:sp>
      <p:pic>
        <p:nvPicPr>
          <p:cNvPr id="6" name="Picture 2" descr="http://www.nasa.gov/images/content/545947main_mpcv_construction_640.jpg"/>
          <p:cNvPicPr>
            <a:picLocks noChangeAspect="1" noChangeArrowheads="1"/>
          </p:cNvPicPr>
          <p:nvPr/>
        </p:nvPicPr>
        <p:blipFill>
          <a:blip r:embed="rId2" cstate="print"/>
          <a:srcRect l="22500" t="13333" r="21250" b="20000"/>
          <a:stretch>
            <a:fillRect/>
          </a:stretch>
        </p:blipFill>
        <p:spPr bwMode="auto">
          <a:xfrm>
            <a:off x="5124450" y="914400"/>
            <a:ext cx="3943350" cy="3505200"/>
          </a:xfrm>
          <a:prstGeom prst="rect">
            <a:avLst/>
          </a:prstGeom>
          <a:noFill/>
        </p:spPr>
      </p:pic>
      <p:sp>
        <p:nvSpPr>
          <p:cNvPr id="7" name="Content Placeholder 2"/>
          <p:cNvSpPr txBox="1">
            <a:spLocks/>
          </p:cNvSpPr>
          <p:nvPr/>
        </p:nvSpPr>
        <p:spPr bwMode="auto">
          <a:xfrm>
            <a:off x="392113" y="731520"/>
            <a:ext cx="4789487" cy="3314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400" b="0" i="0" u="none" strike="noStrike" kern="0" cap="none" spc="0" normalizeH="0" baseline="0" noProof="0" dirty="0" smtClean="0">
                <a:ln>
                  <a:noFill/>
                </a:ln>
                <a:solidFill>
                  <a:schemeClr val="tx1"/>
                </a:solidFill>
                <a:effectLst/>
                <a:uLnTx/>
                <a:uFillTx/>
                <a:latin typeface="+mn-lt"/>
                <a:ea typeface="+mn-ea"/>
                <a:cs typeface="+mn-cs"/>
              </a:rPr>
              <a:t>Testing</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000" b="0" i="0" u="none" strike="noStrike" kern="0" cap="none" spc="0" normalizeH="0" baseline="0" noProof="0" dirty="0" smtClean="0">
                <a:ln>
                  <a:noFill/>
                </a:ln>
                <a:solidFill>
                  <a:srgbClr val="000066"/>
                </a:solidFill>
                <a:effectLst/>
                <a:uLnTx/>
                <a:uFillTx/>
                <a:latin typeface="+mn-lt"/>
              </a:rPr>
              <a:t>EDU </a:t>
            </a:r>
            <a:r>
              <a:rPr kumimoji="0" lang="en-US" sz="1200" b="0" i="0" u="none" strike="noStrike" kern="0" cap="none" spc="0" normalizeH="0" baseline="0" noProof="0" dirty="0" smtClean="0">
                <a:ln>
                  <a:noFill/>
                </a:ln>
                <a:solidFill>
                  <a:srgbClr val="000066"/>
                </a:solidFill>
                <a:effectLst/>
                <a:uLnTx/>
                <a:uFillTx/>
                <a:latin typeface="+mn-lt"/>
              </a:rPr>
              <a:t>(plan as of Feb 6, 2013)</a:t>
            </a:r>
            <a:endParaRPr kumimoji="0" lang="en-US" sz="2000" b="0" i="0" u="none" strike="noStrike" kern="0" cap="none" spc="0" normalizeH="0" baseline="0" noProof="0" dirty="0" smtClean="0">
              <a:ln>
                <a:noFill/>
              </a:ln>
              <a:solidFill>
                <a:srgbClr val="000066"/>
              </a:solidFill>
              <a:effectLst/>
              <a:uLnTx/>
              <a:uFillTx/>
              <a:latin typeface="+mn-lt"/>
            </a:endParaRP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3300"/>
                </a:solidFill>
                <a:effectLst/>
                <a:uLnTx/>
                <a:uFillTx/>
                <a:latin typeface="+mn-lt"/>
              </a:rPr>
              <a:t>2013: 3 tests – 2 PTV, 1 PCDTV</a:t>
            </a: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3300"/>
                </a:solidFill>
                <a:effectLst/>
                <a:uLnTx/>
                <a:uFillTx/>
                <a:latin typeface="+mn-lt"/>
              </a:rPr>
              <a:t>2014: 5 tests – 4 PTV, 1 PCDTV</a:t>
            </a:r>
          </a:p>
          <a:p>
            <a:pPr marL="1600200" marR="0" lvl="3"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600" b="0" i="0" u="none" strike="noStrike" kern="0" cap="none" spc="0" normalizeH="0" baseline="0" noProof="0" dirty="0" smtClean="0">
                <a:ln>
                  <a:noFill/>
                </a:ln>
                <a:solidFill>
                  <a:srgbClr val="660066"/>
                </a:solidFill>
                <a:effectLst/>
                <a:uLnTx/>
                <a:uFillTx/>
                <a:latin typeface="+mn-lt"/>
              </a:rPr>
              <a:t>Includes first Forward Bay Cover (FBC) test</a:t>
            </a:r>
          </a:p>
          <a:p>
            <a:pPr marL="1143000" marR="0" lvl="2" indent="-22860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1800" b="0" i="0" u="none" strike="noStrike" kern="0" cap="none" spc="0" normalizeH="0" baseline="0" noProof="0" dirty="0" smtClean="0">
                <a:ln>
                  <a:noFill/>
                </a:ln>
                <a:solidFill>
                  <a:srgbClr val="003300"/>
                </a:solidFill>
                <a:effectLst/>
                <a:uLnTx/>
                <a:uFillTx/>
                <a:latin typeface="+mn-lt"/>
              </a:rPr>
              <a:t>2015: 2 tests – 2 PTV</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r>
              <a:rPr kumimoji="0" lang="en-US" sz="2000" b="0" i="0" u="none" strike="noStrike" kern="0" cap="none" spc="0" normalizeH="0" baseline="0" noProof="0" dirty="0" smtClean="0">
                <a:ln>
                  <a:noFill/>
                </a:ln>
                <a:solidFill>
                  <a:srgbClr val="000066"/>
                </a:solidFill>
                <a:effectLst/>
                <a:uLnTx/>
                <a:uFillTx/>
                <a:latin typeface="+mn-lt"/>
              </a:rPr>
              <a:t>EFT-1 in fall 2014</a:t>
            </a:r>
          </a:p>
          <a:p>
            <a:pPr marL="285750" indent="-285750">
              <a:spcBef>
                <a:spcPct val="20000"/>
              </a:spcBef>
              <a:buFont typeface="Wingdings" pitchFamily="2" charset="2"/>
              <a:buChar char="Ø"/>
            </a:pPr>
            <a:r>
              <a:rPr lang="en-US" sz="2000" kern="0" dirty="0" smtClean="0">
                <a:solidFill>
                  <a:srgbClr val="000066"/>
                </a:solidFill>
                <a:latin typeface="+mn-lt"/>
              </a:rPr>
              <a:t>CDR</a:t>
            </a:r>
          </a:p>
          <a:p>
            <a:pPr marL="285750" indent="-285750">
              <a:spcBef>
                <a:spcPct val="20000"/>
              </a:spcBef>
              <a:buFont typeface="Wingdings" pitchFamily="2" charset="2"/>
              <a:buChar char="Ø"/>
            </a:pPr>
            <a:r>
              <a:rPr kumimoji="0" lang="en-US" sz="2000" b="0" i="0" u="none" strike="noStrike" kern="0" cap="none" spc="0" normalizeH="0" baseline="0" noProof="0" dirty="0" smtClean="0">
                <a:ln>
                  <a:noFill/>
                </a:ln>
                <a:solidFill>
                  <a:srgbClr val="000066"/>
                </a:solidFill>
                <a:effectLst/>
                <a:uLnTx/>
                <a:uFillTx/>
                <a:latin typeface="+mn-lt"/>
              </a:rPr>
              <a:t>Qualification Tests </a:t>
            </a:r>
          </a:p>
          <a:p>
            <a:pPr marL="742950" marR="0" lvl="1" indent="-285750" algn="l" defTabSz="914400" rtl="0" eaLnBrk="0" fontAlgn="base" latinLnBrk="0" hangingPunct="0">
              <a:lnSpc>
                <a:spcPct val="100000"/>
              </a:lnSpc>
              <a:spcBef>
                <a:spcPct val="20000"/>
              </a:spcBef>
              <a:spcAft>
                <a:spcPct val="0"/>
              </a:spcAft>
              <a:buClrTx/>
              <a:buSzTx/>
              <a:buFont typeface="Wingdings" pitchFamily="2" charset="2"/>
              <a:buChar char="Ø"/>
              <a:tabLst/>
              <a:defRPr/>
            </a:pPr>
            <a:endParaRPr kumimoji="0" lang="en-US" sz="2000" b="0" i="0" u="none" strike="noStrike" kern="0" cap="none" spc="0" normalizeH="0" baseline="0" noProof="0" dirty="0" smtClean="0">
              <a:ln>
                <a:noFill/>
              </a:ln>
              <a:solidFill>
                <a:srgbClr val="000066"/>
              </a:solidFill>
              <a:effectLst/>
              <a:uLnTx/>
              <a:uFillTx/>
              <a:latin typeface="+mn-lt"/>
            </a:endParaRPr>
          </a:p>
        </p:txBody>
      </p:sp>
      <p:sp>
        <p:nvSpPr>
          <p:cNvPr id="8" name="TextBox 7"/>
          <p:cNvSpPr txBox="1"/>
          <p:nvPr/>
        </p:nvSpPr>
        <p:spPr>
          <a:xfrm>
            <a:off x="5825490" y="4374713"/>
            <a:ext cx="2514600" cy="307777"/>
          </a:xfrm>
          <a:prstGeom prst="rect">
            <a:avLst/>
          </a:prstGeom>
          <a:noFill/>
        </p:spPr>
        <p:txBody>
          <a:bodyPr wrap="square" rtlCol="0">
            <a:spAutoFit/>
          </a:bodyPr>
          <a:lstStyle/>
          <a:p>
            <a:pPr algn="ctr"/>
            <a:r>
              <a:rPr lang="en-US" dirty="0" smtClean="0">
                <a:solidFill>
                  <a:schemeClr val="tx1"/>
                </a:solidFill>
              </a:rPr>
              <a:t>Lockheed Martin’s MPCV</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1457325"/>
            <a:ext cx="7772400" cy="1362075"/>
          </a:xfrm>
        </p:spPr>
        <p:txBody>
          <a:bodyPr/>
          <a:lstStyle/>
          <a:p>
            <a:pPr algn="ctr"/>
            <a:r>
              <a:rPr lang="en-US" dirty="0" smtClean="0"/>
              <a:t>Special Thanks</a:t>
            </a:r>
            <a:endParaRPr lang="en-US" dirty="0"/>
          </a:p>
        </p:txBody>
      </p:sp>
      <p:sp>
        <p:nvSpPr>
          <p:cNvPr id="3" name="Text Placeholder 2"/>
          <p:cNvSpPr>
            <a:spLocks noGrp="1"/>
          </p:cNvSpPr>
          <p:nvPr>
            <p:ph type="body" idx="1"/>
          </p:nvPr>
        </p:nvSpPr>
        <p:spPr>
          <a:xfrm>
            <a:off x="722313" y="2906713"/>
            <a:ext cx="7772400" cy="2808287"/>
          </a:xfrm>
        </p:spPr>
        <p:txBody>
          <a:bodyPr numCol="2"/>
          <a:lstStyle/>
          <a:p>
            <a:pPr>
              <a:buFont typeface="Wingdings" pitchFamily="2" charset="2"/>
              <a:buChar char="Ø"/>
            </a:pPr>
            <a:r>
              <a:rPr lang="en-US" dirty="0" smtClean="0"/>
              <a:t>CPAS Analysis Team</a:t>
            </a:r>
          </a:p>
          <a:p>
            <a:pPr lvl="1">
              <a:buFont typeface="Wingdings" pitchFamily="2" charset="2"/>
              <a:buChar char="Ø"/>
            </a:pPr>
            <a:r>
              <a:rPr lang="en-US" dirty="0" smtClean="0"/>
              <a:t>Pat Galvin</a:t>
            </a:r>
          </a:p>
          <a:p>
            <a:pPr lvl="1">
              <a:buFont typeface="Wingdings" pitchFamily="2" charset="2"/>
              <a:buChar char="Ø"/>
            </a:pPr>
            <a:r>
              <a:rPr lang="en-US" dirty="0" smtClean="0"/>
              <a:t>Eric Ray</a:t>
            </a:r>
          </a:p>
          <a:p>
            <a:pPr lvl="1">
              <a:buFont typeface="Wingdings" pitchFamily="2" charset="2"/>
              <a:buChar char="Ø"/>
            </a:pPr>
            <a:r>
              <a:rPr lang="en-US" dirty="0" smtClean="0"/>
              <a:t>Kristin Bledsoe</a:t>
            </a:r>
          </a:p>
          <a:p>
            <a:pPr lvl="1">
              <a:buFont typeface="Wingdings" pitchFamily="2" charset="2"/>
              <a:buChar char="Ø"/>
            </a:pPr>
            <a:r>
              <a:rPr lang="en-US" dirty="0" smtClean="0"/>
              <a:t>Usbaldo Fraire</a:t>
            </a:r>
          </a:p>
          <a:p>
            <a:pPr lvl="1">
              <a:buFont typeface="Wingdings" pitchFamily="2" charset="2"/>
              <a:buChar char="Ø"/>
            </a:pPr>
            <a:r>
              <a:rPr lang="en-US" dirty="0" smtClean="0"/>
              <a:t>Joe Varela</a:t>
            </a:r>
          </a:p>
          <a:p>
            <a:pPr lvl="1">
              <a:buFont typeface="Wingdings" pitchFamily="2" charset="2"/>
              <a:buChar char="Ø"/>
            </a:pPr>
            <a:r>
              <a:rPr lang="en-US" dirty="0" smtClean="0"/>
              <a:t>Johnny Blaschak</a:t>
            </a:r>
          </a:p>
          <a:p>
            <a:pPr lvl="1">
              <a:buFont typeface="Wingdings" pitchFamily="2" charset="2"/>
              <a:buChar char="Ø"/>
            </a:pPr>
            <a:r>
              <a:rPr lang="en-US" dirty="0" smtClean="0"/>
              <a:t>Fernando Galaviz</a:t>
            </a:r>
          </a:p>
          <a:p>
            <a:pPr>
              <a:buFont typeface="Wingdings" pitchFamily="2" charset="2"/>
              <a:buChar char="Ø"/>
            </a:pPr>
            <a:r>
              <a:rPr lang="en-US" dirty="0" smtClean="0"/>
              <a:t>Koki Machin</a:t>
            </a:r>
          </a:p>
          <a:p>
            <a:pPr>
              <a:buFont typeface="Wingdings" pitchFamily="2" charset="2"/>
              <a:buChar char="Ø"/>
            </a:pPr>
            <a:r>
              <a:rPr lang="en-US" dirty="0" smtClean="0"/>
              <a:t>Robert Rimes</a:t>
            </a:r>
          </a:p>
          <a:p>
            <a:pPr>
              <a:buFont typeface="Wingdings" pitchFamily="2" charset="2"/>
              <a:buChar char="Ø"/>
            </a:pPr>
            <a:r>
              <a:rPr lang="en-US" dirty="0" smtClean="0"/>
              <a:t>Jeff Brown</a:t>
            </a:r>
            <a:endParaRPr lang="en-US" dirty="0" smtClean="0"/>
          </a:p>
          <a:p>
            <a:pPr>
              <a:buFont typeface="Wingdings" pitchFamily="2" charset="2"/>
              <a:buChar char="Ø"/>
            </a:pPr>
            <a:r>
              <a:rPr lang="en-US" dirty="0" smtClean="0"/>
              <a:t>Mike </a:t>
            </a:r>
            <a:r>
              <a:rPr lang="en-US" dirty="0" smtClean="0"/>
              <a:t>Frostad</a:t>
            </a:r>
          </a:p>
          <a:p>
            <a:pPr>
              <a:buFont typeface="Wingdings" pitchFamily="2" charset="2"/>
              <a:buChar char="Ø"/>
            </a:pPr>
            <a:r>
              <a:rPr lang="en-US" dirty="0" smtClean="0"/>
              <a:t>Entire CPAS team</a:t>
            </a:r>
          </a:p>
          <a:p>
            <a:pPr>
              <a:buFont typeface="Wingdings" pitchFamily="2" charset="2"/>
              <a:buChar char="Ø"/>
            </a:pP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More Information…</a:t>
            </a:r>
            <a:endParaRPr lang="en-US" dirty="0"/>
          </a:p>
        </p:txBody>
      </p:sp>
      <p:sp>
        <p:nvSpPr>
          <p:cNvPr id="3" name="Content Placeholder 2"/>
          <p:cNvSpPr>
            <a:spLocks noGrp="1"/>
          </p:cNvSpPr>
          <p:nvPr>
            <p:ph idx="1"/>
          </p:nvPr>
        </p:nvSpPr>
        <p:spPr>
          <a:xfrm>
            <a:off x="392113" y="723900"/>
            <a:ext cx="8751887" cy="5753100"/>
          </a:xfrm>
        </p:spPr>
        <p:txBody>
          <a:bodyPr/>
          <a:lstStyle/>
          <a:p>
            <a:r>
              <a:rPr lang="en-US" sz="1100" dirty="0" smtClean="0"/>
              <a:t>2009 AIAA ADS Conference</a:t>
            </a:r>
          </a:p>
          <a:p>
            <a:pPr lvl="1"/>
            <a:r>
              <a:rPr lang="en-US" sz="1000" dirty="0" smtClean="0"/>
              <a:t>Overview of the Crew Exploration Vehicle Parachute Assembly System (CPAS) Generation I Drogue and Pilot Development Test Results, R. Olmstead</a:t>
            </a:r>
          </a:p>
          <a:p>
            <a:pPr lvl="1"/>
            <a:r>
              <a:rPr lang="en-US" sz="1000" dirty="0" smtClean="0"/>
              <a:t>Overview of the Crew Exploration Vehicle Parachute Assembly System (CPAS) Generation I Main and Cluster Development Test Results, K. Bledsoe</a:t>
            </a:r>
          </a:p>
          <a:p>
            <a:r>
              <a:rPr lang="en-US" sz="1100" dirty="0" smtClean="0"/>
              <a:t>2011 AIAA ADS Conference</a:t>
            </a:r>
          </a:p>
          <a:p>
            <a:pPr lvl="1"/>
            <a:r>
              <a:rPr lang="en-US" sz="1000" dirty="0" smtClean="0"/>
              <a:t>Proposed Framework for Determining Added Mass of Orion Drogue Parachutes, U. Fraire</a:t>
            </a:r>
          </a:p>
          <a:p>
            <a:pPr lvl="1"/>
            <a:r>
              <a:rPr lang="en-US" sz="1000" dirty="0" smtClean="0"/>
              <a:t>Summary of CPAS Gen II Testing Analysis Results, A. Morris</a:t>
            </a:r>
          </a:p>
          <a:p>
            <a:pPr lvl="1"/>
            <a:r>
              <a:rPr lang="en-US" sz="1000" dirty="0" smtClean="0"/>
              <a:t>Load Asymmetry Observed During Orion Main Parachute Inflation, A. Morris</a:t>
            </a:r>
          </a:p>
          <a:p>
            <a:pPr lvl="1"/>
            <a:r>
              <a:rPr lang="en-US" sz="1000" dirty="0" smtClean="0"/>
              <a:t>Challenges of CPAS Flight Testing, E. Ray</a:t>
            </a:r>
          </a:p>
          <a:p>
            <a:pPr lvl="1"/>
            <a:r>
              <a:rPr lang="en-US" sz="1000" dirty="0" smtClean="0"/>
              <a:t>Verification and Validation of Requirements on the CEV Parachute Assembly System Using Design of Experiments, P. Schulte</a:t>
            </a:r>
          </a:p>
          <a:p>
            <a:pPr lvl="1"/>
            <a:r>
              <a:rPr lang="en-US" sz="1000" dirty="0" smtClean="0"/>
              <a:t>Development of Monte Carlo Capability for Orion Parachute Simulations, J. Moore</a:t>
            </a:r>
          </a:p>
          <a:p>
            <a:pPr lvl="1"/>
            <a:r>
              <a:rPr lang="en-US" sz="1000" dirty="0" smtClean="0"/>
              <a:t>Photogrammetric Analysis of CPAS Main Parachutes, E. Ray</a:t>
            </a:r>
          </a:p>
          <a:p>
            <a:pPr lvl="1"/>
            <a:r>
              <a:rPr lang="en-US" sz="1000" dirty="0" smtClean="0"/>
              <a:t>A Hybrid Parachute Simulation Environment for the Orion Parachute Development Project, J. Moore</a:t>
            </a:r>
          </a:p>
          <a:p>
            <a:pPr lvl="1"/>
            <a:r>
              <a:rPr lang="en-US" sz="1000" dirty="0" smtClean="0"/>
              <a:t>Measurement of CPAS Main Parachute Rate of Descent, E. Ray</a:t>
            </a:r>
          </a:p>
          <a:p>
            <a:pPr lvl="1"/>
            <a:r>
              <a:rPr lang="en-US" sz="1000" dirty="0" smtClean="0"/>
              <a:t>Development of the Sasquatch Drop Test Footprint Tool, K. Bledsoe</a:t>
            </a:r>
          </a:p>
          <a:p>
            <a:pPr lvl="1"/>
            <a:r>
              <a:rPr lang="en-US" sz="1000" dirty="0" smtClean="0"/>
              <a:t>Development of a Smart Release Algorithm for Mid-Air Separation of Parachute Test Articles, J. Moore</a:t>
            </a:r>
          </a:p>
          <a:p>
            <a:pPr lvl="1"/>
            <a:r>
              <a:rPr lang="en-US" sz="1000" dirty="0" smtClean="0"/>
              <a:t>Simulating New Drop Test Vehicles and Test Techniques for the Orion CEV Parachute Assembly System, A. Morris</a:t>
            </a:r>
          </a:p>
          <a:p>
            <a:pPr lvl="1"/>
            <a:r>
              <a:rPr lang="en-US" sz="1000" dirty="0" smtClean="0"/>
              <a:t>Verification and Validation of Flight Performance Requirements for Human Crewed Spacecraft Parachute Recovery Systems, A. Morris</a:t>
            </a:r>
          </a:p>
          <a:p>
            <a:r>
              <a:rPr lang="en-US" sz="1100" dirty="0" smtClean="0"/>
              <a:t>2013 AIAA ADS Conference</a:t>
            </a:r>
          </a:p>
          <a:p>
            <a:pPr lvl="1"/>
            <a:r>
              <a:rPr lang="en-US" sz="1000" dirty="0" smtClean="0"/>
              <a:t>Extraction and Separation Modeling of Orion Test Vehicles with ADAMS Simulation, U. Fraire</a:t>
            </a:r>
          </a:p>
          <a:p>
            <a:pPr lvl="1"/>
            <a:r>
              <a:rPr lang="en-US" sz="1000" dirty="0" smtClean="0"/>
              <a:t>An Airborne Parachute Compartment Test Bed for the Orion Parachute Test Program, J. Moore</a:t>
            </a:r>
          </a:p>
          <a:p>
            <a:pPr lvl="1"/>
            <a:r>
              <a:rPr lang="en-US" sz="1000" dirty="0" smtClean="0"/>
              <a:t>Application of a Smart Parachute Release Algorithm to the CPAS Test Architecture, K. Bledsoe</a:t>
            </a:r>
          </a:p>
          <a:p>
            <a:pPr lvl="1"/>
            <a:r>
              <a:rPr lang="en-US" sz="1000" dirty="0" smtClean="0"/>
              <a:t>Application of Statistically Derived CPAS Parachute Parameters, L. Romero</a:t>
            </a:r>
          </a:p>
          <a:p>
            <a:pPr lvl="1"/>
            <a:r>
              <a:rPr lang="en-US" sz="1000" dirty="0" smtClean="0"/>
              <a:t>A Boilerplate Capsule Test Technique for the Orion Parachute Test Program, J. Moore</a:t>
            </a:r>
          </a:p>
          <a:p>
            <a:pPr lvl="1"/>
            <a:r>
              <a:rPr lang="en-US" sz="1000" dirty="0" smtClean="0"/>
              <a:t>Testing Small CPAS Parachutes Using HIVAS, E. Ray</a:t>
            </a:r>
          </a:p>
          <a:p>
            <a:pPr lvl="1"/>
            <a:r>
              <a:rPr lang="en-US" sz="1000" dirty="0" smtClean="0"/>
              <a:t>Improved CPAS Photogrammetric Capabilities for Engineering Development Unit (EDU) Testing, E. Ray</a:t>
            </a:r>
          </a:p>
          <a:p>
            <a:pPr lvl="1"/>
            <a:r>
              <a:rPr lang="en-US" sz="1000" dirty="0" smtClean="0"/>
              <a:t>Reefing Line Tension in CPAS Main Parachute Clusters, E. Ray</a:t>
            </a:r>
          </a:p>
          <a:p>
            <a:pPr lvl="1"/>
            <a:r>
              <a:rPr lang="en-US" sz="1000" dirty="0" smtClean="0"/>
              <a:t>Skipped Stage Modeling and Testing of the Capsule Parachute Assembly System, J. Varela</a:t>
            </a:r>
          </a:p>
          <a:p>
            <a:pPr lvl="1"/>
            <a:r>
              <a:rPr lang="en-US" sz="1000" dirty="0" smtClean="0"/>
              <a:t>Reconstruction of Orion EDU Parachute Inflation Loads, E. Ray</a:t>
            </a:r>
            <a:endParaRPr lang="en-US" sz="1000"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747963"/>
            <a:ext cx="7772400" cy="1362075"/>
          </a:xfrm>
        </p:spPr>
        <p:txBody>
          <a:bodyPr anchor="ctr"/>
          <a:lstStyle/>
          <a:p>
            <a:pPr algn="ctr"/>
            <a:r>
              <a:rPr lang="en-US" dirty="0" smtClean="0"/>
              <a:t>Questions?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48</a:t>
            </a:fld>
            <a:endParaRPr lang="en-US"/>
          </a:p>
        </p:txBody>
      </p:sp>
    </p:spTree>
    <p:extLst>
      <p:ext uri="{BB962C8B-B14F-4D97-AF65-F5344CB8AC3E}">
        <p14:creationId xmlns="" xmlns:p14="http://schemas.microsoft.com/office/powerpoint/2010/main" val="1134532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49</a:t>
            </a:fld>
            <a:endParaRPr lang="en-US"/>
          </a:p>
        </p:txBody>
      </p:sp>
    </p:spTree>
    <p:extLst>
      <p:ext uri="{BB962C8B-B14F-4D97-AF65-F5344CB8AC3E}">
        <p14:creationId xmlns="" xmlns:p14="http://schemas.microsoft.com/office/powerpoint/2010/main" val="28993518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CPAS Analysis Focus</a:t>
            </a:r>
            <a:endParaRPr lang="en-US" dirty="0"/>
          </a:p>
        </p:txBody>
      </p:sp>
      <p:sp>
        <p:nvSpPr>
          <p:cNvPr id="3" name="Content Placeholder 2"/>
          <p:cNvSpPr>
            <a:spLocks noGrp="1"/>
          </p:cNvSpPr>
          <p:nvPr>
            <p:ph idx="1"/>
          </p:nvPr>
        </p:nvSpPr>
        <p:spPr>
          <a:xfrm>
            <a:off x="392113" y="688731"/>
            <a:ext cx="8675687" cy="4264269"/>
          </a:xfrm>
        </p:spPr>
        <p:txBody>
          <a:bodyPr/>
          <a:lstStyle/>
          <a:p>
            <a:r>
              <a:rPr lang="en-US" sz="2000" dirty="0" smtClean="0"/>
              <a:t>Flow from flight performance requirements from the CPAS Project Technical Requirements Specification (PTRS) Revision</a:t>
            </a:r>
          </a:p>
          <a:p>
            <a:pPr lvl="1"/>
            <a:r>
              <a:rPr lang="en-US" sz="1800" dirty="0" smtClean="0"/>
              <a:t>Meet during specified failure conditions</a:t>
            </a:r>
          </a:p>
          <a:p>
            <a:endParaRPr lang="en-US" sz="2000" dirty="0" smtClean="0"/>
          </a:p>
          <a:p>
            <a:r>
              <a:rPr lang="en-US" sz="2000" dirty="0" smtClean="0"/>
              <a:t>Rate of Descent (ROD)</a:t>
            </a:r>
          </a:p>
          <a:p>
            <a:pPr lvl="1"/>
            <a:r>
              <a:rPr lang="en-US" sz="1800" dirty="0" smtClean="0"/>
              <a:t>Crew and vehicle structure safety</a:t>
            </a:r>
            <a:endParaRPr lang="en-US" sz="1400" dirty="0" smtClean="0">
              <a:solidFill>
                <a:srgbClr val="000066"/>
              </a:solidFill>
            </a:endParaRPr>
          </a:p>
          <a:p>
            <a:endParaRPr lang="en-US" sz="2000" dirty="0" smtClean="0"/>
          </a:p>
          <a:p>
            <a:r>
              <a:rPr lang="en-US" sz="2000" dirty="0" smtClean="0"/>
              <a:t>Parachute Loads</a:t>
            </a:r>
            <a:endParaRPr lang="en-US" sz="1800" dirty="0" smtClean="0">
              <a:solidFill>
                <a:srgbClr val="000066"/>
              </a:solidFill>
            </a:endParaRPr>
          </a:p>
          <a:p>
            <a:pPr lvl="1"/>
            <a:r>
              <a:rPr lang="en-US" sz="1800" dirty="0" smtClean="0"/>
              <a:t>Drogue and Main single riser loads</a:t>
            </a:r>
          </a:p>
          <a:p>
            <a:pPr lvl="2"/>
            <a:r>
              <a:rPr lang="en-US" sz="1600" dirty="0" smtClean="0"/>
              <a:t>Individual parachute failure</a:t>
            </a:r>
          </a:p>
          <a:p>
            <a:pPr lvl="1"/>
            <a:r>
              <a:rPr lang="en-US" sz="1800" dirty="0" smtClean="0"/>
              <a:t>Drogue and Main cluster loads</a:t>
            </a:r>
          </a:p>
          <a:p>
            <a:pPr lvl="2"/>
            <a:r>
              <a:rPr lang="en-US" sz="1600" dirty="0" smtClean="0"/>
              <a:t>Sum of individual riser loads</a:t>
            </a:r>
          </a:p>
          <a:p>
            <a:pPr lvl="2"/>
            <a:r>
              <a:rPr lang="en-US" sz="1600" dirty="0" smtClean="0"/>
              <a:t>Vehicle structural failure</a:t>
            </a:r>
          </a:p>
          <a:p>
            <a:endParaRPr lang="en-US" sz="2000" dirty="0" smtClean="0"/>
          </a:p>
          <a:p>
            <a:r>
              <a:rPr lang="en-US" sz="2000" dirty="0" smtClean="0"/>
              <a:t>Rotation Torque Limit</a:t>
            </a:r>
          </a:p>
          <a:p>
            <a:pPr lvl="1"/>
            <a:r>
              <a:rPr lang="en-US" dirty="0" smtClean="0"/>
              <a:t>Main risers induce rotation</a:t>
            </a:r>
          </a:p>
          <a:p>
            <a:pPr lvl="1"/>
            <a:r>
              <a:rPr lang="en-US" dirty="0" smtClean="0"/>
              <a:t>Orient vehicle edge into water for landing</a:t>
            </a: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5</a:t>
            </a:fld>
            <a:endParaRPr lang="en-US"/>
          </a:p>
        </p:txBody>
      </p:sp>
      <p:grpSp>
        <p:nvGrpSpPr>
          <p:cNvPr id="8" name="Group 7"/>
          <p:cNvGrpSpPr>
            <a:grpSpLocks noChangeAspect="1"/>
          </p:cNvGrpSpPr>
          <p:nvPr/>
        </p:nvGrpSpPr>
        <p:grpSpPr>
          <a:xfrm>
            <a:off x="5943599" y="1292731"/>
            <a:ext cx="3048001" cy="5108069"/>
            <a:chOff x="5791200" y="1828800"/>
            <a:chExt cx="2676383" cy="4485284"/>
          </a:xfrm>
        </p:grpSpPr>
        <p:grpSp>
          <p:nvGrpSpPr>
            <p:cNvPr id="9" name="Group 115"/>
            <p:cNvGrpSpPr>
              <a:grpSpLocks/>
            </p:cNvGrpSpPr>
            <p:nvPr/>
          </p:nvGrpSpPr>
          <p:grpSpPr bwMode="auto">
            <a:xfrm>
              <a:off x="6766114" y="2320818"/>
              <a:ext cx="1701469" cy="3993266"/>
              <a:chOff x="3565940" y="832638"/>
              <a:chExt cx="2090581" cy="5614633"/>
            </a:xfrm>
          </p:grpSpPr>
          <p:grpSp>
            <p:nvGrpSpPr>
              <p:cNvPr id="22" name="Group 62"/>
              <p:cNvGrpSpPr>
                <a:grpSpLocks/>
              </p:cNvGrpSpPr>
              <p:nvPr/>
            </p:nvGrpSpPr>
            <p:grpSpPr bwMode="auto">
              <a:xfrm>
                <a:off x="3603571" y="1858645"/>
                <a:ext cx="2004647" cy="2619769"/>
                <a:chOff x="2735717" y="2165879"/>
                <a:chExt cx="2593764" cy="3013077"/>
              </a:xfrm>
            </p:grpSpPr>
            <p:cxnSp>
              <p:nvCxnSpPr>
                <p:cNvPr id="24" name="Straight Connector 23"/>
                <p:cNvCxnSpPr/>
                <p:nvPr/>
              </p:nvCxnSpPr>
              <p:spPr bwMode="auto">
                <a:xfrm rot="16200000" flipH="1">
                  <a:off x="2557684" y="3681753"/>
                  <a:ext cx="2971801" cy="14582"/>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25" name="Straight Connector 24"/>
                <p:cNvCxnSpPr/>
                <p:nvPr/>
              </p:nvCxnSpPr>
              <p:spPr bwMode="auto">
                <a:xfrm rot="16200000" flipH="1">
                  <a:off x="2390163" y="3514178"/>
                  <a:ext cx="2971801" cy="340293"/>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26" name="Straight Connector 25"/>
                <p:cNvCxnSpPr/>
                <p:nvPr/>
              </p:nvCxnSpPr>
              <p:spPr bwMode="auto">
                <a:xfrm rot="16200000" flipH="1">
                  <a:off x="2234226" y="3364604"/>
                  <a:ext cx="2977286" cy="651417"/>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27" name="Straight Connector 26"/>
                <p:cNvCxnSpPr/>
                <p:nvPr/>
              </p:nvCxnSpPr>
              <p:spPr bwMode="auto">
                <a:xfrm rot="16200000" flipH="1">
                  <a:off x="2088717" y="3209708"/>
                  <a:ext cx="2982767" cy="923651"/>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28" name="Straight Connector 27"/>
                <p:cNvCxnSpPr/>
                <p:nvPr/>
              </p:nvCxnSpPr>
              <p:spPr bwMode="auto">
                <a:xfrm rot="16200000" flipH="1">
                  <a:off x="2003085" y="3124393"/>
                  <a:ext cx="2971801" cy="1118104"/>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29" name="Straight Connector 28"/>
                <p:cNvCxnSpPr/>
                <p:nvPr/>
              </p:nvCxnSpPr>
              <p:spPr bwMode="auto">
                <a:xfrm rot="16200000" flipH="1">
                  <a:off x="1886905" y="3014691"/>
                  <a:ext cx="3010181" cy="1312557"/>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30" name="Straight Connector 29"/>
                <p:cNvCxnSpPr/>
                <p:nvPr/>
              </p:nvCxnSpPr>
              <p:spPr bwMode="auto">
                <a:xfrm rot="5400000">
                  <a:off x="2710115" y="3521274"/>
                  <a:ext cx="2977282" cy="301402"/>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31" name="Straight Connector 30"/>
                <p:cNvCxnSpPr/>
                <p:nvPr/>
              </p:nvCxnSpPr>
              <p:spPr bwMode="auto">
                <a:xfrm rot="5400000">
                  <a:off x="2865275" y="3379446"/>
                  <a:ext cx="2960835" cy="602804"/>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32" name="Straight Connector 31"/>
                <p:cNvCxnSpPr/>
                <p:nvPr/>
              </p:nvCxnSpPr>
              <p:spPr bwMode="auto">
                <a:xfrm rot="5400000">
                  <a:off x="2995803" y="3253739"/>
                  <a:ext cx="2960835" cy="860455"/>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33" name="Straight Connector 32"/>
                <p:cNvCxnSpPr/>
                <p:nvPr/>
              </p:nvCxnSpPr>
              <p:spPr bwMode="auto">
                <a:xfrm rot="5400000">
                  <a:off x="3115463" y="3138007"/>
                  <a:ext cx="2960835" cy="1098659"/>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cxnSp>
              <p:nvCxnSpPr>
                <p:cNvPr id="34" name="Straight Connector 33"/>
                <p:cNvCxnSpPr/>
                <p:nvPr/>
              </p:nvCxnSpPr>
              <p:spPr bwMode="auto">
                <a:xfrm rot="5400000">
                  <a:off x="3209490" y="3050724"/>
                  <a:ext cx="2966316" cy="1273666"/>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grpSp>
          <p:cxnSp>
            <p:nvCxnSpPr>
              <p:cNvPr id="23" name="Straight Connector 22"/>
              <p:cNvCxnSpPr/>
              <p:nvPr/>
            </p:nvCxnSpPr>
            <p:spPr bwMode="auto">
              <a:xfrm>
                <a:off x="4617946" y="4471664"/>
                <a:ext cx="8619" cy="1975607"/>
              </a:xfrm>
              <a:prstGeom prst="line">
                <a:avLst/>
              </a:prstGeom>
              <a:solidFill>
                <a:schemeClr val="accent1"/>
              </a:solidFill>
              <a:ln w="0" cap="flat" cmpd="sng" algn="ctr">
                <a:solidFill>
                  <a:schemeClr val="bg1">
                    <a:lumMod val="50000"/>
                  </a:schemeClr>
                </a:solidFill>
                <a:prstDash val="solid"/>
                <a:round/>
                <a:headEnd type="none" w="sm" len="sm"/>
                <a:tailEnd type="none" w="sm" len="sm"/>
              </a:ln>
              <a:effectLst/>
            </p:spPr>
          </p:cxnSp>
          <p:pic>
            <p:nvPicPr>
              <p:cNvPr id="21" name="Picture 2" descr="\\Escfil02\cev_parachute_test\1_Cool_Pictures\Cartoons\Cartoon Main.bmp"/>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3565940" y="832638"/>
                <a:ext cx="2090581" cy="1068335"/>
              </a:xfrm>
              <a:prstGeom prst="rect">
                <a:avLst/>
              </a:prstGeom>
              <a:noFill/>
              <a:ln w="9525">
                <a:noFill/>
                <a:miter lim="800000"/>
                <a:headEnd/>
                <a:tailEnd/>
              </a:ln>
            </p:spPr>
          </p:pic>
        </p:grpSp>
        <p:sp>
          <p:nvSpPr>
            <p:cNvPr id="10" name="TextBox 9"/>
            <p:cNvSpPr txBox="1"/>
            <p:nvPr/>
          </p:nvSpPr>
          <p:spPr>
            <a:xfrm>
              <a:off x="7014955" y="1828800"/>
              <a:ext cx="1214667" cy="523220"/>
            </a:xfrm>
            <a:prstGeom prst="rect">
              <a:avLst/>
            </a:prstGeom>
            <a:noFill/>
          </p:spPr>
          <p:txBody>
            <a:bodyPr wrap="square" rtlCol="0">
              <a:spAutoFit/>
            </a:bodyPr>
            <a:lstStyle/>
            <a:p>
              <a:pPr algn="ctr"/>
              <a:r>
                <a:rPr lang="en-US" dirty="0" smtClean="0">
                  <a:solidFill>
                    <a:schemeClr val="tx1"/>
                  </a:solidFill>
                </a:rPr>
                <a:t>Full Open Main</a:t>
              </a:r>
            </a:p>
          </p:txBody>
        </p:sp>
        <p:sp>
          <p:nvSpPr>
            <p:cNvPr id="11" name="TextBox 10"/>
            <p:cNvSpPr txBox="1"/>
            <p:nvPr/>
          </p:nvSpPr>
          <p:spPr>
            <a:xfrm>
              <a:off x="5791200" y="2362200"/>
              <a:ext cx="804786" cy="307777"/>
            </a:xfrm>
            <a:prstGeom prst="rect">
              <a:avLst/>
            </a:prstGeom>
            <a:noFill/>
          </p:spPr>
          <p:txBody>
            <a:bodyPr wrap="square" rtlCol="0">
              <a:spAutoFit/>
            </a:bodyPr>
            <a:lstStyle/>
            <a:p>
              <a:pPr algn="ctr"/>
              <a:r>
                <a:rPr lang="en-US" dirty="0" smtClean="0">
                  <a:solidFill>
                    <a:schemeClr val="tx1"/>
                  </a:solidFill>
                </a:rPr>
                <a:t>Canopy</a:t>
              </a:r>
              <a:endParaRPr lang="en-US" dirty="0">
                <a:solidFill>
                  <a:schemeClr val="tx1"/>
                </a:solidFill>
              </a:endParaRPr>
            </a:p>
          </p:txBody>
        </p:sp>
        <p:sp>
          <p:nvSpPr>
            <p:cNvPr id="12" name="TextBox 11"/>
            <p:cNvSpPr txBox="1"/>
            <p:nvPr/>
          </p:nvSpPr>
          <p:spPr>
            <a:xfrm>
              <a:off x="6629400" y="5410200"/>
              <a:ext cx="644274" cy="307777"/>
            </a:xfrm>
            <a:prstGeom prst="rect">
              <a:avLst/>
            </a:prstGeom>
            <a:noFill/>
          </p:spPr>
          <p:txBody>
            <a:bodyPr wrap="square" rtlCol="0">
              <a:spAutoFit/>
            </a:bodyPr>
            <a:lstStyle/>
            <a:p>
              <a:pPr algn="ctr"/>
              <a:r>
                <a:rPr lang="en-US" dirty="0" smtClean="0">
                  <a:solidFill>
                    <a:schemeClr val="tx1"/>
                  </a:solidFill>
                </a:rPr>
                <a:t>Riser</a:t>
              </a:r>
              <a:endParaRPr lang="en-US" dirty="0">
                <a:solidFill>
                  <a:schemeClr val="tx1"/>
                </a:solidFill>
              </a:endParaRPr>
            </a:p>
          </p:txBody>
        </p:sp>
        <p:sp>
          <p:nvSpPr>
            <p:cNvPr id="13" name="TextBox 12"/>
            <p:cNvSpPr txBox="1"/>
            <p:nvPr/>
          </p:nvSpPr>
          <p:spPr>
            <a:xfrm>
              <a:off x="5867400" y="3886200"/>
              <a:ext cx="998091" cy="523220"/>
            </a:xfrm>
            <a:prstGeom prst="rect">
              <a:avLst/>
            </a:prstGeom>
            <a:noFill/>
          </p:spPr>
          <p:txBody>
            <a:bodyPr wrap="square" rtlCol="0">
              <a:spAutoFit/>
            </a:bodyPr>
            <a:lstStyle/>
            <a:p>
              <a:pPr algn="ctr"/>
              <a:r>
                <a:rPr lang="en-US" dirty="0" smtClean="0">
                  <a:solidFill>
                    <a:schemeClr val="tx1"/>
                  </a:solidFill>
                </a:rPr>
                <a:t>Suspension Lines</a:t>
              </a:r>
              <a:endParaRPr lang="en-US" dirty="0">
                <a:solidFill>
                  <a:schemeClr val="tx1"/>
                </a:solidFill>
              </a:endParaRPr>
            </a:p>
          </p:txBody>
        </p:sp>
        <p:cxnSp>
          <p:nvCxnSpPr>
            <p:cNvPr id="14" name="Straight Arrow Connector 13"/>
            <p:cNvCxnSpPr>
              <a:stCxn id="12" idx="3"/>
            </p:cNvCxnSpPr>
            <p:nvPr/>
          </p:nvCxnSpPr>
          <p:spPr>
            <a:xfrm flipV="1">
              <a:off x="7273674" y="5562600"/>
              <a:ext cx="346326" cy="148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3"/>
            </p:cNvCxnSpPr>
            <p:nvPr/>
          </p:nvCxnSpPr>
          <p:spPr>
            <a:xfrm flipV="1">
              <a:off x="6865491" y="4038600"/>
              <a:ext cx="297309" cy="10921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3"/>
            </p:cNvCxnSpPr>
            <p:nvPr/>
          </p:nvCxnSpPr>
          <p:spPr>
            <a:xfrm>
              <a:off x="6595986" y="2516089"/>
              <a:ext cx="567158" cy="1739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805914" y="3368233"/>
              <a:ext cx="1620456" cy="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6585850" y="3287211"/>
              <a:ext cx="416686" cy="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8231386" y="3277565"/>
              <a:ext cx="416686" cy="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117119" y="3320098"/>
              <a:ext cx="1033386" cy="461665"/>
            </a:xfrm>
            <a:prstGeom prst="rect">
              <a:avLst/>
            </a:prstGeom>
            <a:noFill/>
          </p:spPr>
          <p:txBody>
            <a:bodyPr wrap="square" rtlCol="0">
              <a:spAutoFit/>
            </a:bodyPr>
            <a:lstStyle/>
            <a:p>
              <a:pPr algn="ctr"/>
              <a:r>
                <a:rPr lang="en-US" sz="1200" dirty="0" smtClean="0">
                  <a:solidFill>
                    <a:schemeClr val="tx1"/>
                  </a:solidFill>
                </a:rPr>
                <a:t>Projected Diameter</a:t>
              </a:r>
              <a:endParaRPr lang="en-US" sz="1200" dirty="0">
                <a:solidFill>
                  <a:schemeClr val="tx1"/>
                </a:solidFill>
              </a:endParaRPr>
            </a:p>
          </p:txBody>
        </p:sp>
      </p:grpSp>
    </p:spTree>
    <p:extLst>
      <p:ext uri="{BB962C8B-B14F-4D97-AF65-F5344CB8AC3E}">
        <p14:creationId xmlns="" xmlns:p14="http://schemas.microsoft.com/office/powerpoint/2010/main" val="37506542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Parachute Deployment Envelope</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50</a:t>
            </a:fld>
            <a:endParaRPr lang="en-US"/>
          </a:p>
        </p:txBody>
      </p:sp>
      <p:pic>
        <p:nvPicPr>
          <p:cNvPr id="6" name="Picture 3"/>
          <p:cNvPicPr>
            <a:picLocks noChangeAspect="1" noChangeArrowheads="1"/>
          </p:cNvPicPr>
          <p:nvPr/>
        </p:nvPicPr>
        <p:blipFill>
          <a:blip r:embed="rId3" cstate="print"/>
          <a:srcRect/>
          <a:stretch>
            <a:fillRect/>
          </a:stretch>
        </p:blipFill>
        <p:spPr bwMode="auto">
          <a:xfrm>
            <a:off x="838200" y="1143000"/>
            <a:ext cx="7315200" cy="5486400"/>
          </a:xfrm>
          <a:prstGeom prst="rect">
            <a:avLst/>
          </a:prstGeom>
          <a:noFill/>
          <a:ln w="9525">
            <a:noFill/>
            <a:miter lim="800000"/>
            <a:headEnd/>
            <a:tailEnd/>
          </a:ln>
        </p:spPr>
      </p:pic>
      <p:sp>
        <p:nvSpPr>
          <p:cNvPr id="7" name="TextBox 4"/>
          <p:cNvSpPr txBox="1">
            <a:spLocks noChangeArrowheads="1"/>
          </p:cNvSpPr>
          <p:nvPr/>
        </p:nvSpPr>
        <p:spPr bwMode="auto">
          <a:xfrm>
            <a:off x="6940550" y="2300287"/>
            <a:ext cx="1741488" cy="461963"/>
          </a:xfrm>
          <a:prstGeom prst="rect">
            <a:avLst/>
          </a:prstGeom>
          <a:solidFill>
            <a:schemeClr val="bg1"/>
          </a:solidFill>
          <a:ln w="9525">
            <a:noFill/>
            <a:miter lim="800000"/>
            <a:headEnd/>
            <a:tailEnd/>
          </a:ln>
        </p:spPr>
        <p:txBody>
          <a:bodyPr>
            <a:spAutoFit/>
          </a:bodyPr>
          <a:lstStyle/>
          <a:p>
            <a:r>
              <a:rPr lang="en-US" sz="1200" b="1">
                <a:solidFill>
                  <a:srgbClr val="FF0000"/>
                </a:solidFill>
                <a:cs typeface="Times New Roman" pitchFamily="18" charset="0"/>
              </a:rPr>
              <a:t>Drogue contingency deploy envelope</a:t>
            </a:r>
          </a:p>
        </p:txBody>
      </p:sp>
      <p:cxnSp>
        <p:nvCxnSpPr>
          <p:cNvPr id="8" name="Straight Connector 5"/>
          <p:cNvCxnSpPr>
            <a:cxnSpLocks noChangeShapeType="1"/>
            <a:stCxn id="7" idx="1"/>
          </p:cNvCxnSpPr>
          <p:nvPr/>
        </p:nvCxnSpPr>
        <p:spPr bwMode="auto">
          <a:xfrm flipH="1" flipV="1">
            <a:off x="5816600" y="2519362"/>
            <a:ext cx="1123950" cy="11113"/>
          </a:xfrm>
          <a:prstGeom prst="line">
            <a:avLst/>
          </a:prstGeom>
          <a:noFill/>
          <a:ln w="12700" algn="ctr">
            <a:solidFill>
              <a:srgbClr val="FF0000"/>
            </a:solidFill>
            <a:round/>
            <a:headEnd type="none" w="sm" len="sm"/>
            <a:tailEnd type="oval" w="sm" len="sm"/>
          </a:ln>
        </p:spPr>
      </p:cxnSp>
      <p:sp>
        <p:nvSpPr>
          <p:cNvPr id="9" name="TextBox 6"/>
          <p:cNvSpPr txBox="1">
            <a:spLocks noChangeArrowheads="1"/>
          </p:cNvSpPr>
          <p:nvPr/>
        </p:nvSpPr>
        <p:spPr bwMode="auto">
          <a:xfrm>
            <a:off x="4114800" y="5429226"/>
            <a:ext cx="762000" cy="553998"/>
          </a:xfrm>
          <a:prstGeom prst="rect">
            <a:avLst/>
          </a:prstGeom>
          <a:solidFill>
            <a:schemeClr val="bg1"/>
          </a:solidFill>
          <a:ln w="9525">
            <a:noFill/>
            <a:miter lim="800000"/>
            <a:headEnd/>
            <a:tailEnd/>
          </a:ln>
        </p:spPr>
        <p:txBody>
          <a:bodyPr wrap="square">
            <a:spAutoFit/>
          </a:bodyPr>
          <a:lstStyle/>
          <a:p>
            <a:r>
              <a:rPr lang="en-US" sz="1000" b="1" dirty="0">
                <a:solidFill>
                  <a:srgbClr val="6600CC"/>
                </a:solidFill>
                <a:cs typeface="Times New Roman" pitchFamily="18" charset="0"/>
              </a:rPr>
              <a:t>Pilot/Main deploy envelope</a:t>
            </a:r>
          </a:p>
        </p:txBody>
      </p:sp>
      <p:cxnSp>
        <p:nvCxnSpPr>
          <p:cNvPr id="10" name="Straight Connector 7"/>
          <p:cNvCxnSpPr>
            <a:cxnSpLocks noChangeShapeType="1"/>
          </p:cNvCxnSpPr>
          <p:nvPr/>
        </p:nvCxnSpPr>
        <p:spPr bwMode="auto">
          <a:xfrm>
            <a:off x="3886200" y="5408612"/>
            <a:ext cx="228600" cy="152400"/>
          </a:xfrm>
          <a:prstGeom prst="line">
            <a:avLst/>
          </a:prstGeom>
          <a:noFill/>
          <a:ln w="12700" algn="ctr">
            <a:solidFill>
              <a:schemeClr val="tx1"/>
            </a:solidFill>
            <a:round/>
            <a:headEnd type="none" w="sm" len="sm"/>
            <a:tailEnd type="none" w="sm" len="sm"/>
          </a:ln>
        </p:spPr>
      </p:cxnSp>
      <p:sp>
        <p:nvSpPr>
          <p:cNvPr id="11" name="TextBox 8"/>
          <p:cNvSpPr txBox="1">
            <a:spLocks noChangeArrowheads="1"/>
          </p:cNvSpPr>
          <p:nvPr/>
        </p:nvSpPr>
        <p:spPr bwMode="auto">
          <a:xfrm>
            <a:off x="5453063" y="3905250"/>
            <a:ext cx="1746250" cy="276225"/>
          </a:xfrm>
          <a:prstGeom prst="rect">
            <a:avLst/>
          </a:prstGeom>
          <a:solidFill>
            <a:schemeClr val="bg1"/>
          </a:solidFill>
          <a:ln w="9525">
            <a:noFill/>
            <a:miter lim="800000"/>
            <a:headEnd/>
            <a:tailEnd/>
          </a:ln>
        </p:spPr>
        <p:txBody>
          <a:bodyPr>
            <a:spAutoFit/>
          </a:bodyPr>
          <a:lstStyle/>
          <a:p>
            <a:r>
              <a:rPr lang="en-US" sz="1200" b="1">
                <a:solidFill>
                  <a:schemeClr val="tx1"/>
                </a:solidFill>
                <a:cs typeface="Times New Roman" pitchFamily="18" charset="0"/>
              </a:rPr>
              <a:t>Drogue mortar fire</a:t>
            </a:r>
          </a:p>
        </p:txBody>
      </p:sp>
      <p:sp>
        <p:nvSpPr>
          <p:cNvPr id="12" name="TextBox 10"/>
          <p:cNvSpPr txBox="1">
            <a:spLocks noChangeArrowheads="1"/>
          </p:cNvSpPr>
          <p:nvPr/>
        </p:nvSpPr>
        <p:spPr bwMode="auto">
          <a:xfrm>
            <a:off x="1082675" y="4494212"/>
            <a:ext cx="1473200" cy="277813"/>
          </a:xfrm>
          <a:prstGeom prst="rect">
            <a:avLst/>
          </a:prstGeom>
          <a:solidFill>
            <a:schemeClr val="bg1"/>
          </a:solidFill>
          <a:ln w="9525">
            <a:noFill/>
            <a:miter lim="800000"/>
            <a:headEnd/>
            <a:tailEnd/>
          </a:ln>
        </p:spPr>
        <p:txBody>
          <a:bodyPr>
            <a:spAutoFit/>
          </a:bodyPr>
          <a:lstStyle/>
          <a:p>
            <a:pPr algn="r"/>
            <a:r>
              <a:rPr lang="en-US" sz="1200" b="1">
                <a:solidFill>
                  <a:schemeClr val="tx1"/>
                </a:solidFill>
                <a:cs typeface="Times New Roman" pitchFamily="18" charset="0"/>
              </a:rPr>
              <a:t>Pilot mortar fire</a:t>
            </a:r>
          </a:p>
        </p:txBody>
      </p:sp>
      <p:sp>
        <p:nvSpPr>
          <p:cNvPr id="13" name="TextBox 12"/>
          <p:cNvSpPr txBox="1">
            <a:spLocks noChangeArrowheads="1"/>
          </p:cNvSpPr>
          <p:nvPr/>
        </p:nvSpPr>
        <p:spPr bwMode="auto">
          <a:xfrm>
            <a:off x="4343400" y="4872037"/>
            <a:ext cx="833438" cy="460375"/>
          </a:xfrm>
          <a:prstGeom prst="rect">
            <a:avLst/>
          </a:prstGeom>
          <a:solidFill>
            <a:schemeClr val="bg1"/>
          </a:solidFill>
          <a:ln w="9525">
            <a:noFill/>
            <a:miter lim="800000"/>
            <a:headEnd/>
            <a:tailEnd/>
          </a:ln>
        </p:spPr>
        <p:txBody>
          <a:bodyPr>
            <a:spAutoFit/>
          </a:bodyPr>
          <a:lstStyle/>
          <a:p>
            <a:pPr algn="ctr"/>
            <a:r>
              <a:rPr lang="en-US" sz="1200" b="1">
                <a:solidFill>
                  <a:schemeClr val="tx1"/>
                </a:solidFill>
                <a:cs typeface="Times New Roman" pitchFamily="18" charset="0"/>
              </a:rPr>
              <a:t>Main inflation</a:t>
            </a:r>
          </a:p>
        </p:txBody>
      </p:sp>
      <p:cxnSp>
        <p:nvCxnSpPr>
          <p:cNvPr id="14" name="Straight Connector 13"/>
          <p:cNvCxnSpPr>
            <a:cxnSpLocks noChangeShapeType="1"/>
          </p:cNvCxnSpPr>
          <p:nvPr/>
        </p:nvCxnSpPr>
        <p:spPr bwMode="auto">
          <a:xfrm flipV="1">
            <a:off x="3698875" y="5014912"/>
            <a:ext cx="792163" cy="201613"/>
          </a:xfrm>
          <a:prstGeom prst="line">
            <a:avLst/>
          </a:prstGeom>
          <a:noFill/>
          <a:ln w="12700" algn="ctr">
            <a:solidFill>
              <a:schemeClr val="tx1"/>
            </a:solidFill>
            <a:round/>
            <a:headEnd type="none" w="sm" len="sm"/>
            <a:tailEnd type="none" w="sm" len="sm"/>
          </a:ln>
        </p:spPr>
      </p:cxnSp>
      <p:cxnSp>
        <p:nvCxnSpPr>
          <p:cNvPr id="15" name="Straight Connector 38"/>
          <p:cNvCxnSpPr>
            <a:cxnSpLocks noChangeShapeType="1"/>
          </p:cNvCxnSpPr>
          <p:nvPr/>
        </p:nvCxnSpPr>
        <p:spPr bwMode="auto">
          <a:xfrm>
            <a:off x="2555875" y="4633912"/>
            <a:ext cx="420688" cy="496888"/>
          </a:xfrm>
          <a:prstGeom prst="line">
            <a:avLst/>
          </a:prstGeom>
          <a:noFill/>
          <a:ln w="3175" algn="ctr">
            <a:solidFill>
              <a:schemeClr val="tx1"/>
            </a:solidFill>
            <a:round/>
            <a:headEnd type="none" w="sm" len="sm"/>
            <a:tailEnd type="stealth" w="sm" len="sm"/>
          </a:ln>
        </p:spPr>
      </p:cxnSp>
      <p:sp>
        <p:nvSpPr>
          <p:cNvPr id="16" name="Freeform 15"/>
          <p:cNvSpPr/>
          <p:nvPr/>
        </p:nvSpPr>
        <p:spPr>
          <a:xfrm>
            <a:off x="1949450" y="2071687"/>
            <a:ext cx="3786188" cy="3963988"/>
          </a:xfrm>
          <a:custGeom>
            <a:avLst/>
            <a:gdLst>
              <a:gd name="connsiteX0" fmla="*/ 3833707 w 3833707"/>
              <a:gd name="connsiteY0" fmla="*/ 0 h 3942080"/>
              <a:gd name="connsiteX1" fmla="*/ 2919307 w 3833707"/>
              <a:gd name="connsiteY1" fmla="*/ 1483360 h 3942080"/>
              <a:gd name="connsiteX2" fmla="*/ 2167467 w 3833707"/>
              <a:gd name="connsiteY2" fmla="*/ 1656080 h 3942080"/>
              <a:gd name="connsiteX3" fmla="*/ 1679787 w 3833707"/>
              <a:gd name="connsiteY3" fmla="*/ 1991360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56080 h 3942080"/>
              <a:gd name="connsiteX3" fmla="*/ 1679787 w 3833707"/>
              <a:gd name="connsiteY3" fmla="*/ 1991360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56080 h 3942080"/>
              <a:gd name="connsiteX3" fmla="*/ 1679787 w 3833707"/>
              <a:gd name="connsiteY3" fmla="*/ 1991360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79787 w 3833707"/>
              <a:gd name="connsiteY3" fmla="*/ 1991360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79787 w 3833707"/>
              <a:gd name="connsiteY3" fmla="*/ 1991360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79787 w 3833707"/>
              <a:gd name="connsiteY3" fmla="*/ 1991360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705981 w 3833707"/>
              <a:gd name="connsiteY3" fmla="*/ 2000885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705981 w 3833707"/>
              <a:gd name="connsiteY3" fmla="*/ 2000885 h 3942080"/>
              <a:gd name="connsiteX4" fmla="*/ 1395307 w 3833707"/>
              <a:gd name="connsiteY4" fmla="*/ 2357120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705981 w 3833707"/>
              <a:gd name="connsiteY3" fmla="*/ 2000885 h 3942080"/>
              <a:gd name="connsiteX4" fmla="*/ 1397688 w 3833707"/>
              <a:gd name="connsiteY4" fmla="*/ 2397601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0507 w 3833707"/>
              <a:gd name="connsiteY5" fmla="*/ 3058160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517227 w 3833707"/>
              <a:gd name="connsiteY6" fmla="*/ 3159760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493415 w 3833707"/>
              <a:gd name="connsiteY6" fmla="*/ 3183572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493415 w 3833707"/>
              <a:gd name="connsiteY6" fmla="*/ 3183572 h 3942080"/>
              <a:gd name="connsiteX7" fmla="*/ 775547 w 3833707"/>
              <a:gd name="connsiteY7" fmla="*/ 3332480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493415 w 3833707"/>
              <a:gd name="connsiteY6" fmla="*/ 3183572 h 3942080"/>
              <a:gd name="connsiteX7" fmla="*/ 775547 w 3833707"/>
              <a:gd name="connsiteY7" fmla="*/ 3394392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3707 w 3833707"/>
              <a:gd name="connsiteY0" fmla="*/ 0 h 3942080"/>
              <a:gd name="connsiteX1" fmla="*/ 2938357 w 3833707"/>
              <a:gd name="connsiteY1" fmla="*/ 1485741 h 3942080"/>
              <a:gd name="connsiteX2" fmla="*/ 2167467 w 3833707"/>
              <a:gd name="connsiteY2" fmla="*/ 1665605 h 3942080"/>
              <a:gd name="connsiteX3" fmla="*/ 1696456 w 3833707"/>
              <a:gd name="connsiteY3" fmla="*/ 2003267 h 3942080"/>
              <a:gd name="connsiteX4" fmla="*/ 1397688 w 3833707"/>
              <a:gd name="connsiteY4" fmla="*/ 2397601 h 3942080"/>
              <a:gd name="connsiteX5" fmla="*/ 1097651 w 3833707"/>
              <a:gd name="connsiteY5" fmla="*/ 3079591 h 3942080"/>
              <a:gd name="connsiteX6" fmla="*/ 1493415 w 3833707"/>
              <a:gd name="connsiteY6" fmla="*/ 3183572 h 3942080"/>
              <a:gd name="connsiteX7" fmla="*/ 796978 w 3833707"/>
              <a:gd name="connsiteY7" fmla="*/ 3337242 h 3942080"/>
              <a:gd name="connsiteX8" fmla="*/ 389467 w 3833707"/>
              <a:gd name="connsiteY8" fmla="*/ 3413760 h 3942080"/>
              <a:gd name="connsiteX9" fmla="*/ 54187 w 3833707"/>
              <a:gd name="connsiteY9" fmla="*/ 3434080 h 3942080"/>
              <a:gd name="connsiteX10" fmla="*/ 64347 w 3833707"/>
              <a:gd name="connsiteY10" fmla="*/ 3942080 h 3942080"/>
              <a:gd name="connsiteX0" fmla="*/ 3836485 w 3836485"/>
              <a:gd name="connsiteY0" fmla="*/ 0 h 3942080"/>
              <a:gd name="connsiteX1" fmla="*/ 2941135 w 3836485"/>
              <a:gd name="connsiteY1" fmla="*/ 1485741 h 3942080"/>
              <a:gd name="connsiteX2" fmla="*/ 2170245 w 3836485"/>
              <a:gd name="connsiteY2" fmla="*/ 1665605 h 3942080"/>
              <a:gd name="connsiteX3" fmla="*/ 1699234 w 3836485"/>
              <a:gd name="connsiteY3" fmla="*/ 2003267 h 3942080"/>
              <a:gd name="connsiteX4" fmla="*/ 1400466 w 3836485"/>
              <a:gd name="connsiteY4" fmla="*/ 2397601 h 3942080"/>
              <a:gd name="connsiteX5" fmla="*/ 1100429 w 3836485"/>
              <a:gd name="connsiteY5" fmla="*/ 3079591 h 3942080"/>
              <a:gd name="connsiteX6" fmla="*/ 1496193 w 3836485"/>
              <a:gd name="connsiteY6" fmla="*/ 3183572 h 3942080"/>
              <a:gd name="connsiteX7" fmla="*/ 799756 w 3836485"/>
              <a:gd name="connsiteY7" fmla="*/ 3337242 h 3942080"/>
              <a:gd name="connsiteX8" fmla="*/ 408914 w 3836485"/>
              <a:gd name="connsiteY8" fmla="*/ 3425666 h 3942080"/>
              <a:gd name="connsiteX9" fmla="*/ 56965 w 3836485"/>
              <a:gd name="connsiteY9" fmla="*/ 3434080 h 3942080"/>
              <a:gd name="connsiteX10" fmla="*/ 67125 w 3836485"/>
              <a:gd name="connsiteY10" fmla="*/ 3942080 h 3942080"/>
              <a:gd name="connsiteX0" fmla="*/ 3826960 w 3826960"/>
              <a:gd name="connsiteY0" fmla="*/ 0 h 3942080"/>
              <a:gd name="connsiteX1" fmla="*/ 2931610 w 3826960"/>
              <a:gd name="connsiteY1" fmla="*/ 1485741 h 3942080"/>
              <a:gd name="connsiteX2" fmla="*/ 2160720 w 3826960"/>
              <a:gd name="connsiteY2" fmla="*/ 1665605 h 3942080"/>
              <a:gd name="connsiteX3" fmla="*/ 1689709 w 3826960"/>
              <a:gd name="connsiteY3" fmla="*/ 2003267 h 3942080"/>
              <a:gd name="connsiteX4" fmla="*/ 1390941 w 3826960"/>
              <a:gd name="connsiteY4" fmla="*/ 2397601 h 3942080"/>
              <a:gd name="connsiteX5" fmla="*/ 1090904 w 3826960"/>
              <a:gd name="connsiteY5" fmla="*/ 3079591 h 3942080"/>
              <a:gd name="connsiteX6" fmla="*/ 1486668 w 3826960"/>
              <a:gd name="connsiteY6" fmla="*/ 3183572 h 3942080"/>
              <a:gd name="connsiteX7" fmla="*/ 790231 w 3826960"/>
              <a:gd name="connsiteY7" fmla="*/ 3337242 h 3942080"/>
              <a:gd name="connsiteX8" fmla="*/ 399389 w 3826960"/>
              <a:gd name="connsiteY8" fmla="*/ 3425666 h 3942080"/>
              <a:gd name="connsiteX9" fmla="*/ 56965 w 3826960"/>
              <a:gd name="connsiteY9" fmla="*/ 3453130 h 3942080"/>
              <a:gd name="connsiteX10" fmla="*/ 57600 w 3826960"/>
              <a:gd name="connsiteY10" fmla="*/ 3942080 h 3942080"/>
              <a:gd name="connsiteX0" fmla="*/ 3826960 w 3826960"/>
              <a:gd name="connsiteY0" fmla="*/ 0 h 3942080"/>
              <a:gd name="connsiteX1" fmla="*/ 2931610 w 3826960"/>
              <a:gd name="connsiteY1" fmla="*/ 1485741 h 3942080"/>
              <a:gd name="connsiteX2" fmla="*/ 2160720 w 3826960"/>
              <a:gd name="connsiteY2" fmla="*/ 1665605 h 3942080"/>
              <a:gd name="connsiteX3" fmla="*/ 1689709 w 3826960"/>
              <a:gd name="connsiteY3" fmla="*/ 2003267 h 3942080"/>
              <a:gd name="connsiteX4" fmla="*/ 1390941 w 3826960"/>
              <a:gd name="connsiteY4" fmla="*/ 2397601 h 3942080"/>
              <a:gd name="connsiteX5" fmla="*/ 1090904 w 3826960"/>
              <a:gd name="connsiteY5" fmla="*/ 3079591 h 3942080"/>
              <a:gd name="connsiteX6" fmla="*/ 1486668 w 3826960"/>
              <a:gd name="connsiteY6" fmla="*/ 3183572 h 3942080"/>
              <a:gd name="connsiteX7" fmla="*/ 790231 w 3826960"/>
              <a:gd name="connsiteY7" fmla="*/ 3337242 h 3942080"/>
              <a:gd name="connsiteX8" fmla="*/ 399389 w 3826960"/>
              <a:gd name="connsiteY8" fmla="*/ 3425666 h 3942080"/>
              <a:gd name="connsiteX9" fmla="*/ 56965 w 3826960"/>
              <a:gd name="connsiteY9" fmla="*/ 3453130 h 3942080"/>
              <a:gd name="connsiteX10" fmla="*/ 57600 w 3826960"/>
              <a:gd name="connsiteY10" fmla="*/ 3942080 h 3942080"/>
              <a:gd name="connsiteX0" fmla="*/ 3826960 w 3826960"/>
              <a:gd name="connsiteY0" fmla="*/ 0 h 3942080"/>
              <a:gd name="connsiteX1" fmla="*/ 2931610 w 3826960"/>
              <a:gd name="connsiteY1" fmla="*/ 1485741 h 3942080"/>
              <a:gd name="connsiteX2" fmla="*/ 2160720 w 3826960"/>
              <a:gd name="connsiteY2" fmla="*/ 1665605 h 3942080"/>
              <a:gd name="connsiteX3" fmla="*/ 1689709 w 3826960"/>
              <a:gd name="connsiteY3" fmla="*/ 2003267 h 3942080"/>
              <a:gd name="connsiteX4" fmla="*/ 1390941 w 3826960"/>
              <a:gd name="connsiteY4" fmla="*/ 2397601 h 3942080"/>
              <a:gd name="connsiteX5" fmla="*/ 1090904 w 3826960"/>
              <a:gd name="connsiteY5" fmla="*/ 3079591 h 3942080"/>
              <a:gd name="connsiteX6" fmla="*/ 1486668 w 3826960"/>
              <a:gd name="connsiteY6" fmla="*/ 3183572 h 3942080"/>
              <a:gd name="connsiteX7" fmla="*/ 790231 w 3826960"/>
              <a:gd name="connsiteY7" fmla="*/ 3337242 h 3942080"/>
              <a:gd name="connsiteX8" fmla="*/ 399389 w 3826960"/>
              <a:gd name="connsiteY8" fmla="*/ 3425666 h 3942080"/>
              <a:gd name="connsiteX9" fmla="*/ 56965 w 3826960"/>
              <a:gd name="connsiteY9" fmla="*/ 3453130 h 3942080"/>
              <a:gd name="connsiteX10" fmla="*/ 57600 w 3826960"/>
              <a:gd name="connsiteY10" fmla="*/ 3942080 h 3942080"/>
              <a:gd name="connsiteX0" fmla="*/ 3826960 w 3826960"/>
              <a:gd name="connsiteY0" fmla="*/ 0 h 3942080"/>
              <a:gd name="connsiteX1" fmla="*/ 2931610 w 3826960"/>
              <a:gd name="connsiteY1" fmla="*/ 1485741 h 3942080"/>
              <a:gd name="connsiteX2" fmla="*/ 2160720 w 3826960"/>
              <a:gd name="connsiteY2" fmla="*/ 1665605 h 3942080"/>
              <a:gd name="connsiteX3" fmla="*/ 1689709 w 3826960"/>
              <a:gd name="connsiteY3" fmla="*/ 2003267 h 3942080"/>
              <a:gd name="connsiteX4" fmla="*/ 1390941 w 3826960"/>
              <a:gd name="connsiteY4" fmla="*/ 2397601 h 3942080"/>
              <a:gd name="connsiteX5" fmla="*/ 1090904 w 3826960"/>
              <a:gd name="connsiteY5" fmla="*/ 3079591 h 3942080"/>
              <a:gd name="connsiteX6" fmla="*/ 1486668 w 3826960"/>
              <a:gd name="connsiteY6" fmla="*/ 3183572 h 3942080"/>
              <a:gd name="connsiteX7" fmla="*/ 790231 w 3826960"/>
              <a:gd name="connsiteY7" fmla="*/ 3337242 h 3942080"/>
              <a:gd name="connsiteX8" fmla="*/ 399389 w 3826960"/>
              <a:gd name="connsiteY8" fmla="*/ 3425666 h 3942080"/>
              <a:gd name="connsiteX9" fmla="*/ 56965 w 3826960"/>
              <a:gd name="connsiteY9" fmla="*/ 3453130 h 3942080"/>
              <a:gd name="connsiteX10" fmla="*/ 57600 w 3826960"/>
              <a:gd name="connsiteY10" fmla="*/ 3942080 h 3942080"/>
              <a:gd name="connsiteX0" fmla="*/ 3826960 w 3826960"/>
              <a:gd name="connsiteY0" fmla="*/ 0 h 3942080"/>
              <a:gd name="connsiteX1" fmla="*/ 2931610 w 3826960"/>
              <a:gd name="connsiteY1" fmla="*/ 1485741 h 3942080"/>
              <a:gd name="connsiteX2" fmla="*/ 2160720 w 3826960"/>
              <a:gd name="connsiteY2" fmla="*/ 1665605 h 3942080"/>
              <a:gd name="connsiteX3" fmla="*/ 1689709 w 3826960"/>
              <a:gd name="connsiteY3" fmla="*/ 2003267 h 3942080"/>
              <a:gd name="connsiteX4" fmla="*/ 1390941 w 3826960"/>
              <a:gd name="connsiteY4" fmla="*/ 2397601 h 3942080"/>
              <a:gd name="connsiteX5" fmla="*/ 1090904 w 3826960"/>
              <a:gd name="connsiteY5" fmla="*/ 3079591 h 3942080"/>
              <a:gd name="connsiteX6" fmla="*/ 1486668 w 3826960"/>
              <a:gd name="connsiteY6" fmla="*/ 3183572 h 3942080"/>
              <a:gd name="connsiteX7" fmla="*/ 790231 w 3826960"/>
              <a:gd name="connsiteY7" fmla="*/ 3337242 h 3942080"/>
              <a:gd name="connsiteX8" fmla="*/ 399389 w 3826960"/>
              <a:gd name="connsiteY8" fmla="*/ 3425666 h 3942080"/>
              <a:gd name="connsiteX9" fmla="*/ 56965 w 3826960"/>
              <a:gd name="connsiteY9" fmla="*/ 3453130 h 3942080"/>
              <a:gd name="connsiteX10" fmla="*/ 57600 w 3826960"/>
              <a:gd name="connsiteY10" fmla="*/ 3942080 h 3942080"/>
              <a:gd name="connsiteX0" fmla="*/ 3826960 w 3826960"/>
              <a:gd name="connsiteY0" fmla="*/ 0 h 3942080"/>
              <a:gd name="connsiteX1" fmla="*/ 2931610 w 3826960"/>
              <a:gd name="connsiteY1" fmla="*/ 1485741 h 3942080"/>
              <a:gd name="connsiteX2" fmla="*/ 2160720 w 3826960"/>
              <a:gd name="connsiteY2" fmla="*/ 1665605 h 3942080"/>
              <a:gd name="connsiteX3" fmla="*/ 1689709 w 3826960"/>
              <a:gd name="connsiteY3" fmla="*/ 2003267 h 3942080"/>
              <a:gd name="connsiteX4" fmla="*/ 1390941 w 3826960"/>
              <a:gd name="connsiteY4" fmla="*/ 2397601 h 3942080"/>
              <a:gd name="connsiteX5" fmla="*/ 1090904 w 3826960"/>
              <a:gd name="connsiteY5" fmla="*/ 3079591 h 3942080"/>
              <a:gd name="connsiteX6" fmla="*/ 1486668 w 3826960"/>
              <a:gd name="connsiteY6" fmla="*/ 3183572 h 3942080"/>
              <a:gd name="connsiteX7" fmla="*/ 790231 w 3826960"/>
              <a:gd name="connsiteY7" fmla="*/ 3337242 h 3942080"/>
              <a:gd name="connsiteX8" fmla="*/ 399389 w 3826960"/>
              <a:gd name="connsiteY8" fmla="*/ 3425666 h 3942080"/>
              <a:gd name="connsiteX9" fmla="*/ 56965 w 3826960"/>
              <a:gd name="connsiteY9" fmla="*/ 3453130 h 3942080"/>
              <a:gd name="connsiteX10" fmla="*/ 57600 w 3826960"/>
              <a:gd name="connsiteY10" fmla="*/ 3942080 h 3942080"/>
              <a:gd name="connsiteX0" fmla="*/ 3826960 w 3826960"/>
              <a:gd name="connsiteY0" fmla="*/ 0 h 3942080"/>
              <a:gd name="connsiteX1" fmla="*/ 2931610 w 3826960"/>
              <a:gd name="connsiteY1" fmla="*/ 1485741 h 3942080"/>
              <a:gd name="connsiteX2" fmla="*/ 2160720 w 3826960"/>
              <a:gd name="connsiteY2" fmla="*/ 1665605 h 3942080"/>
              <a:gd name="connsiteX3" fmla="*/ 1689709 w 3826960"/>
              <a:gd name="connsiteY3" fmla="*/ 2003267 h 3942080"/>
              <a:gd name="connsiteX4" fmla="*/ 1390941 w 3826960"/>
              <a:gd name="connsiteY4" fmla="*/ 2397601 h 3942080"/>
              <a:gd name="connsiteX5" fmla="*/ 1090904 w 3826960"/>
              <a:gd name="connsiteY5" fmla="*/ 3079591 h 3942080"/>
              <a:gd name="connsiteX6" fmla="*/ 1486668 w 3826960"/>
              <a:gd name="connsiteY6" fmla="*/ 3183572 h 3942080"/>
              <a:gd name="connsiteX7" fmla="*/ 790231 w 3826960"/>
              <a:gd name="connsiteY7" fmla="*/ 3337242 h 3942080"/>
              <a:gd name="connsiteX8" fmla="*/ 399389 w 3826960"/>
              <a:gd name="connsiteY8" fmla="*/ 3425666 h 3942080"/>
              <a:gd name="connsiteX9" fmla="*/ 56965 w 3826960"/>
              <a:gd name="connsiteY9" fmla="*/ 3453130 h 3942080"/>
              <a:gd name="connsiteX10" fmla="*/ 57600 w 3826960"/>
              <a:gd name="connsiteY10" fmla="*/ 3942080 h 3942080"/>
              <a:gd name="connsiteX0" fmla="*/ 3801534 w 3801534"/>
              <a:gd name="connsiteY0" fmla="*/ 0 h 3942080"/>
              <a:gd name="connsiteX1" fmla="*/ 2906184 w 3801534"/>
              <a:gd name="connsiteY1" fmla="*/ 1485741 h 3942080"/>
              <a:gd name="connsiteX2" fmla="*/ 2135294 w 3801534"/>
              <a:gd name="connsiteY2" fmla="*/ 1665605 h 3942080"/>
              <a:gd name="connsiteX3" fmla="*/ 1664283 w 3801534"/>
              <a:gd name="connsiteY3" fmla="*/ 2003267 h 3942080"/>
              <a:gd name="connsiteX4" fmla="*/ 1365515 w 3801534"/>
              <a:gd name="connsiteY4" fmla="*/ 2397601 h 3942080"/>
              <a:gd name="connsiteX5" fmla="*/ 1065478 w 3801534"/>
              <a:gd name="connsiteY5" fmla="*/ 3079591 h 3942080"/>
              <a:gd name="connsiteX6" fmla="*/ 1461242 w 3801534"/>
              <a:gd name="connsiteY6" fmla="*/ 3183572 h 3942080"/>
              <a:gd name="connsiteX7" fmla="*/ 764805 w 3801534"/>
              <a:gd name="connsiteY7" fmla="*/ 3337242 h 3942080"/>
              <a:gd name="connsiteX8" fmla="*/ 373963 w 3801534"/>
              <a:gd name="connsiteY8" fmla="*/ 3425666 h 3942080"/>
              <a:gd name="connsiteX9" fmla="*/ 31539 w 3801534"/>
              <a:gd name="connsiteY9" fmla="*/ 3453130 h 3942080"/>
              <a:gd name="connsiteX10" fmla="*/ 32174 w 3801534"/>
              <a:gd name="connsiteY10" fmla="*/ 3942080 h 3942080"/>
              <a:gd name="connsiteX0" fmla="*/ 3772959 w 3772959"/>
              <a:gd name="connsiteY0" fmla="*/ 0 h 3942080"/>
              <a:gd name="connsiteX1" fmla="*/ 2877609 w 3772959"/>
              <a:gd name="connsiteY1" fmla="*/ 1485741 h 3942080"/>
              <a:gd name="connsiteX2" fmla="*/ 2106719 w 3772959"/>
              <a:gd name="connsiteY2" fmla="*/ 1665605 h 3942080"/>
              <a:gd name="connsiteX3" fmla="*/ 1635708 w 3772959"/>
              <a:gd name="connsiteY3" fmla="*/ 2003267 h 3942080"/>
              <a:gd name="connsiteX4" fmla="*/ 1336940 w 3772959"/>
              <a:gd name="connsiteY4" fmla="*/ 2397601 h 3942080"/>
              <a:gd name="connsiteX5" fmla="*/ 1036903 w 3772959"/>
              <a:gd name="connsiteY5" fmla="*/ 3079591 h 3942080"/>
              <a:gd name="connsiteX6" fmla="*/ 1432667 w 3772959"/>
              <a:gd name="connsiteY6" fmla="*/ 3183572 h 3942080"/>
              <a:gd name="connsiteX7" fmla="*/ 736230 w 3772959"/>
              <a:gd name="connsiteY7" fmla="*/ 3337242 h 3942080"/>
              <a:gd name="connsiteX8" fmla="*/ 345388 w 3772959"/>
              <a:gd name="connsiteY8" fmla="*/ 3425666 h 3942080"/>
              <a:gd name="connsiteX9" fmla="*/ 2964 w 3772959"/>
              <a:gd name="connsiteY9" fmla="*/ 3453130 h 3942080"/>
              <a:gd name="connsiteX10" fmla="*/ 3599 w 3772959"/>
              <a:gd name="connsiteY10" fmla="*/ 3942080 h 3942080"/>
              <a:gd name="connsiteX0" fmla="*/ 3787246 w 3787246"/>
              <a:gd name="connsiteY0" fmla="*/ 0 h 3963512"/>
              <a:gd name="connsiteX1" fmla="*/ 2891896 w 3787246"/>
              <a:gd name="connsiteY1" fmla="*/ 1485741 h 3963512"/>
              <a:gd name="connsiteX2" fmla="*/ 2121006 w 3787246"/>
              <a:gd name="connsiteY2" fmla="*/ 1665605 h 3963512"/>
              <a:gd name="connsiteX3" fmla="*/ 1649995 w 3787246"/>
              <a:gd name="connsiteY3" fmla="*/ 2003267 h 3963512"/>
              <a:gd name="connsiteX4" fmla="*/ 1351227 w 3787246"/>
              <a:gd name="connsiteY4" fmla="*/ 2397601 h 3963512"/>
              <a:gd name="connsiteX5" fmla="*/ 1051190 w 3787246"/>
              <a:gd name="connsiteY5" fmla="*/ 3079591 h 3963512"/>
              <a:gd name="connsiteX6" fmla="*/ 1446954 w 3787246"/>
              <a:gd name="connsiteY6" fmla="*/ 3183572 h 3963512"/>
              <a:gd name="connsiteX7" fmla="*/ 750517 w 3787246"/>
              <a:gd name="connsiteY7" fmla="*/ 3337242 h 3963512"/>
              <a:gd name="connsiteX8" fmla="*/ 359675 w 3787246"/>
              <a:gd name="connsiteY8" fmla="*/ 3425666 h 3963512"/>
              <a:gd name="connsiteX9" fmla="*/ 17251 w 3787246"/>
              <a:gd name="connsiteY9" fmla="*/ 3453130 h 3963512"/>
              <a:gd name="connsiteX10" fmla="*/ 3599 w 3787246"/>
              <a:gd name="connsiteY10" fmla="*/ 3963512 h 396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7246" h="3963512">
                <a:moveTo>
                  <a:pt x="3787246" y="0"/>
                </a:moveTo>
                <a:cubicBezTo>
                  <a:pt x="3468899" y="603673"/>
                  <a:pt x="3169603" y="1209728"/>
                  <a:pt x="2891896" y="1485741"/>
                </a:cubicBezTo>
                <a:cubicBezTo>
                  <a:pt x="2457027" y="1578397"/>
                  <a:pt x="2333149" y="1595623"/>
                  <a:pt x="2121006" y="1665605"/>
                </a:cubicBezTo>
                <a:cubicBezTo>
                  <a:pt x="1804088" y="1809406"/>
                  <a:pt x="1726301" y="1861822"/>
                  <a:pt x="1649995" y="2003267"/>
                </a:cubicBezTo>
                <a:cubicBezTo>
                  <a:pt x="1435577" y="2111376"/>
                  <a:pt x="1404593" y="2200355"/>
                  <a:pt x="1351227" y="2397601"/>
                </a:cubicBezTo>
                <a:cubicBezTo>
                  <a:pt x="1104979" y="2466259"/>
                  <a:pt x="1083655" y="2871603"/>
                  <a:pt x="1051190" y="3079591"/>
                </a:cubicBezTo>
                <a:cubicBezTo>
                  <a:pt x="1225894" y="3118512"/>
                  <a:pt x="1422057" y="3139043"/>
                  <a:pt x="1446954" y="3183572"/>
                </a:cubicBezTo>
                <a:cubicBezTo>
                  <a:pt x="1178957" y="3223339"/>
                  <a:pt x="843624" y="3256412"/>
                  <a:pt x="750517" y="3337242"/>
                </a:cubicBezTo>
                <a:cubicBezTo>
                  <a:pt x="552635" y="3349016"/>
                  <a:pt x="369967" y="3377776"/>
                  <a:pt x="359675" y="3425666"/>
                </a:cubicBezTo>
                <a:cubicBezTo>
                  <a:pt x="230320" y="3435456"/>
                  <a:pt x="95647" y="3431355"/>
                  <a:pt x="17251" y="3453130"/>
                </a:cubicBezTo>
                <a:cubicBezTo>
                  <a:pt x="22199" y="3570155"/>
                  <a:pt x="0" y="3736869"/>
                  <a:pt x="3599" y="3963512"/>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TextBox 46"/>
          <p:cNvSpPr txBox="1">
            <a:spLocks noChangeArrowheads="1"/>
          </p:cNvSpPr>
          <p:nvPr/>
        </p:nvSpPr>
        <p:spPr bwMode="auto">
          <a:xfrm>
            <a:off x="6578600" y="3489325"/>
            <a:ext cx="2347913" cy="276225"/>
          </a:xfrm>
          <a:prstGeom prst="rect">
            <a:avLst/>
          </a:prstGeom>
          <a:solidFill>
            <a:schemeClr val="bg1"/>
          </a:solidFill>
          <a:ln w="9525">
            <a:noFill/>
            <a:miter lim="800000"/>
            <a:headEnd/>
            <a:tailEnd/>
          </a:ln>
        </p:spPr>
        <p:txBody>
          <a:bodyPr>
            <a:spAutoFit/>
          </a:bodyPr>
          <a:lstStyle/>
          <a:p>
            <a:r>
              <a:rPr lang="en-US" sz="1200" b="1">
                <a:solidFill>
                  <a:schemeClr val="tx1"/>
                </a:solidFill>
                <a:cs typeface="Times New Roman" pitchFamily="18" charset="0"/>
              </a:rPr>
              <a:t>Nominal Entry Drogue Deploy</a:t>
            </a:r>
          </a:p>
        </p:txBody>
      </p:sp>
      <p:cxnSp>
        <p:nvCxnSpPr>
          <p:cNvPr id="18" name="Straight Connector 47"/>
          <p:cNvCxnSpPr>
            <a:cxnSpLocks noChangeShapeType="1"/>
            <a:stCxn id="17" idx="1"/>
            <a:endCxn id="16" idx="1"/>
          </p:cNvCxnSpPr>
          <p:nvPr/>
        </p:nvCxnSpPr>
        <p:spPr bwMode="auto">
          <a:xfrm flipH="1" flipV="1">
            <a:off x="4840288" y="3557587"/>
            <a:ext cx="1738312" cy="69850"/>
          </a:xfrm>
          <a:prstGeom prst="line">
            <a:avLst/>
          </a:prstGeom>
          <a:noFill/>
          <a:ln w="12700" algn="ctr">
            <a:solidFill>
              <a:schemeClr val="tx1"/>
            </a:solidFill>
            <a:round/>
            <a:headEnd type="none" w="sm" len="sm"/>
            <a:tailEnd type="oval" w="sm" len="sm"/>
          </a:ln>
        </p:spPr>
      </p:cxnSp>
      <p:cxnSp>
        <p:nvCxnSpPr>
          <p:cNvPr id="19" name="Straight Connector 65"/>
          <p:cNvCxnSpPr>
            <a:cxnSpLocks noChangeShapeType="1"/>
          </p:cNvCxnSpPr>
          <p:nvPr/>
        </p:nvCxnSpPr>
        <p:spPr bwMode="auto">
          <a:xfrm flipV="1">
            <a:off x="4756150" y="4043362"/>
            <a:ext cx="696913" cy="98425"/>
          </a:xfrm>
          <a:prstGeom prst="line">
            <a:avLst/>
          </a:prstGeom>
          <a:noFill/>
          <a:ln w="3175" algn="ctr">
            <a:solidFill>
              <a:schemeClr val="tx1"/>
            </a:solidFill>
            <a:round/>
            <a:headEnd type="stealth" w="sm" len="sm"/>
            <a:tailEnd type="none" w="sm" len="sm"/>
          </a:ln>
        </p:spPr>
      </p:cxnSp>
      <p:sp>
        <p:nvSpPr>
          <p:cNvPr id="20" name="Freeform 19"/>
          <p:cNvSpPr/>
          <p:nvPr/>
        </p:nvSpPr>
        <p:spPr>
          <a:xfrm>
            <a:off x="1976438" y="2097087"/>
            <a:ext cx="3554412" cy="3778250"/>
          </a:xfrm>
          <a:custGeom>
            <a:avLst/>
            <a:gdLst>
              <a:gd name="connsiteX0" fmla="*/ 3593292 w 3747454"/>
              <a:gd name="connsiteY0" fmla="*/ 0 h 3551889"/>
              <a:gd name="connsiteX1" fmla="*/ 3249731 w 3747454"/>
              <a:gd name="connsiteY1" fmla="*/ 158566 h 3551889"/>
              <a:gd name="connsiteX2" fmla="*/ 3424154 w 3747454"/>
              <a:gd name="connsiteY2" fmla="*/ 840402 h 3551889"/>
              <a:gd name="connsiteX3" fmla="*/ 3397727 w 3747454"/>
              <a:gd name="connsiteY3" fmla="*/ 1215676 h 3551889"/>
              <a:gd name="connsiteX4" fmla="*/ 3514009 w 3747454"/>
              <a:gd name="connsiteY4" fmla="*/ 1268532 h 3551889"/>
              <a:gd name="connsiteX5" fmla="*/ 1997056 w 3747454"/>
              <a:gd name="connsiteY5" fmla="*/ 1881655 h 3551889"/>
              <a:gd name="connsiteX6" fmla="*/ 1632353 w 3747454"/>
              <a:gd name="connsiteY6" fmla="*/ 2346784 h 3551889"/>
              <a:gd name="connsiteX7" fmla="*/ 1220081 w 3747454"/>
              <a:gd name="connsiteY7" fmla="*/ 2880624 h 3551889"/>
              <a:gd name="connsiteX8" fmla="*/ 1790920 w 3747454"/>
              <a:gd name="connsiteY8" fmla="*/ 2996906 h 3551889"/>
              <a:gd name="connsiteX9" fmla="*/ 1156654 w 3747454"/>
              <a:gd name="connsiteY9" fmla="*/ 3192472 h 3551889"/>
              <a:gd name="connsiteX10" fmla="*/ 554101 w 3747454"/>
              <a:gd name="connsiteY10" fmla="*/ 3308754 h 3551889"/>
              <a:gd name="connsiteX11" fmla="*/ 78402 w 3747454"/>
              <a:gd name="connsiteY11" fmla="*/ 3345752 h 3551889"/>
              <a:gd name="connsiteX12" fmla="*/ 83687 w 3747454"/>
              <a:gd name="connsiteY12" fmla="*/ 3551889 h 3551889"/>
              <a:gd name="connsiteX0" fmla="*/ 3593292 w 3747454"/>
              <a:gd name="connsiteY0" fmla="*/ 0 h 3551889"/>
              <a:gd name="connsiteX1" fmla="*/ 3249731 w 3747454"/>
              <a:gd name="connsiteY1" fmla="*/ 158566 h 3551889"/>
              <a:gd name="connsiteX2" fmla="*/ 3424154 w 3747454"/>
              <a:gd name="connsiteY2" fmla="*/ 840402 h 3551889"/>
              <a:gd name="connsiteX3" fmla="*/ 3397727 w 3747454"/>
              <a:gd name="connsiteY3" fmla="*/ 1215676 h 3551889"/>
              <a:gd name="connsiteX4" fmla="*/ 3514009 w 3747454"/>
              <a:gd name="connsiteY4" fmla="*/ 1268532 h 3551889"/>
              <a:gd name="connsiteX5" fmla="*/ 1997056 w 3747454"/>
              <a:gd name="connsiteY5" fmla="*/ 1881655 h 3551889"/>
              <a:gd name="connsiteX6" fmla="*/ 1632353 w 3747454"/>
              <a:gd name="connsiteY6" fmla="*/ 2346784 h 3551889"/>
              <a:gd name="connsiteX7" fmla="*/ 1220081 w 3747454"/>
              <a:gd name="connsiteY7" fmla="*/ 2880624 h 3551889"/>
              <a:gd name="connsiteX8" fmla="*/ 1790920 w 3747454"/>
              <a:gd name="connsiteY8" fmla="*/ 2996906 h 3551889"/>
              <a:gd name="connsiteX9" fmla="*/ 1156654 w 3747454"/>
              <a:gd name="connsiteY9" fmla="*/ 3192472 h 3551889"/>
              <a:gd name="connsiteX10" fmla="*/ 554101 w 3747454"/>
              <a:gd name="connsiteY10" fmla="*/ 3308754 h 3551889"/>
              <a:gd name="connsiteX11" fmla="*/ 78402 w 3747454"/>
              <a:gd name="connsiteY11" fmla="*/ 3345752 h 3551889"/>
              <a:gd name="connsiteX12" fmla="*/ 83687 w 3747454"/>
              <a:gd name="connsiteY12" fmla="*/ 3551889 h 3551889"/>
              <a:gd name="connsiteX0" fmla="*/ 3593292 w 3747454"/>
              <a:gd name="connsiteY0" fmla="*/ 0 h 3551889"/>
              <a:gd name="connsiteX1" fmla="*/ 3249731 w 3747454"/>
              <a:gd name="connsiteY1" fmla="*/ 158566 h 3551889"/>
              <a:gd name="connsiteX2" fmla="*/ 3424154 w 3747454"/>
              <a:gd name="connsiteY2" fmla="*/ 840402 h 3551889"/>
              <a:gd name="connsiteX3" fmla="*/ 3397727 w 3747454"/>
              <a:gd name="connsiteY3" fmla="*/ 1215676 h 3551889"/>
              <a:gd name="connsiteX4" fmla="*/ 3514009 w 3747454"/>
              <a:gd name="connsiteY4" fmla="*/ 1268532 h 3551889"/>
              <a:gd name="connsiteX5" fmla="*/ 1997056 w 3747454"/>
              <a:gd name="connsiteY5" fmla="*/ 1881655 h 3551889"/>
              <a:gd name="connsiteX6" fmla="*/ 1632353 w 3747454"/>
              <a:gd name="connsiteY6" fmla="*/ 2346784 h 3551889"/>
              <a:gd name="connsiteX7" fmla="*/ 1220081 w 3747454"/>
              <a:gd name="connsiteY7" fmla="*/ 2880624 h 3551889"/>
              <a:gd name="connsiteX8" fmla="*/ 1790920 w 3747454"/>
              <a:gd name="connsiteY8" fmla="*/ 2996906 h 3551889"/>
              <a:gd name="connsiteX9" fmla="*/ 1156654 w 3747454"/>
              <a:gd name="connsiteY9" fmla="*/ 3192472 h 3551889"/>
              <a:gd name="connsiteX10" fmla="*/ 554101 w 3747454"/>
              <a:gd name="connsiteY10" fmla="*/ 3308754 h 3551889"/>
              <a:gd name="connsiteX11" fmla="*/ 78402 w 3747454"/>
              <a:gd name="connsiteY11" fmla="*/ 3345752 h 3551889"/>
              <a:gd name="connsiteX12" fmla="*/ 83687 w 3747454"/>
              <a:gd name="connsiteY12" fmla="*/ 3551889 h 3551889"/>
              <a:gd name="connsiteX0" fmla="*/ 3593292 w 3747454"/>
              <a:gd name="connsiteY0" fmla="*/ 0 h 3551889"/>
              <a:gd name="connsiteX1" fmla="*/ 3249731 w 3747454"/>
              <a:gd name="connsiteY1" fmla="*/ 218097 h 3551889"/>
              <a:gd name="connsiteX2" fmla="*/ 3424154 w 3747454"/>
              <a:gd name="connsiteY2" fmla="*/ 840402 h 3551889"/>
              <a:gd name="connsiteX3" fmla="*/ 3397727 w 3747454"/>
              <a:gd name="connsiteY3" fmla="*/ 1215676 h 3551889"/>
              <a:gd name="connsiteX4" fmla="*/ 3514009 w 3747454"/>
              <a:gd name="connsiteY4" fmla="*/ 1268532 h 3551889"/>
              <a:gd name="connsiteX5" fmla="*/ 1997056 w 3747454"/>
              <a:gd name="connsiteY5" fmla="*/ 1881655 h 3551889"/>
              <a:gd name="connsiteX6" fmla="*/ 1632353 w 3747454"/>
              <a:gd name="connsiteY6" fmla="*/ 2346784 h 3551889"/>
              <a:gd name="connsiteX7" fmla="*/ 1220081 w 3747454"/>
              <a:gd name="connsiteY7" fmla="*/ 2880624 h 3551889"/>
              <a:gd name="connsiteX8" fmla="*/ 1790920 w 3747454"/>
              <a:gd name="connsiteY8" fmla="*/ 2996906 h 3551889"/>
              <a:gd name="connsiteX9" fmla="*/ 1156654 w 3747454"/>
              <a:gd name="connsiteY9" fmla="*/ 3192472 h 3551889"/>
              <a:gd name="connsiteX10" fmla="*/ 554101 w 3747454"/>
              <a:gd name="connsiteY10" fmla="*/ 3308754 h 3551889"/>
              <a:gd name="connsiteX11" fmla="*/ 78402 w 3747454"/>
              <a:gd name="connsiteY11" fmla="*/ 3345752 h 3551889"/>
              <a:gd name="connsiteX12" fmla="*/ 83687 w 3747454"/>
              <a:gd name="connsiteY12" fmla="*/ 3551889 h 3551889"/>
              <a:gd name="connsiteX0" fmla="*/ 3593292 w 3747454"/>
              <a:gd name="connsiteY0" fmla="*/ 19061 h 3570950"/>
              <a:gd name="connsiteX1" fmla="*/ 3545130 w 3747454"/>
              <a:gd name="connsiteY1" fmla="*/ 36349 h 3570950"/>
              <a:gd name="connsiteX2" fmla="*/ 3249731 w 3747454"/>
              <a:gd name="connsiteY2" fmla="*/ 237158 h 3570950"/>
              <a:gd name="connsiteX3" fmla="*/ 3424154 w 3747454"/>
              <a:gd name="connsiteY3" fmla="*/ 859463 h 3570950"/>
              <a:gd name="connsiteX4" fmla="*/ 3397727 w 3747454"/>
              <a:gd name="connsiteY4" fmla="*/ 1234737 h 3570950"/>
              <a:gd name="connsiteX5" fmla="*/ 3514009 w 3747454"/>
              <a:gd name="connsiteY5" fmla="*/ 1287593 h 3570950"/>
              <a:gd name="connsiteX6" fmla="*/ 1997056 w 3747454"/>
              <a:gd name="connsiteY6" fmla="*/ 1900716 h 3570950"/>
              <a:gd name="connsiteX7" fmla="*/ 1632353 w 3747454"/>
              <a:gd name="connsiteY7" fmla="*/ 2365845 h 3570950"/>
              <a:gd name="connsiteX8" fmla="*/ 1220081 w 3747454"/>
              <a:gd name="connsiteY8" fmla="*/ 2899685 h 3570950"/>
              <a:gd name="connsiteX9" fmla="*/ 1790920 w 3747454"/>
              <a:gd name="connsiteY9" fmla="*/ 3015967 h 3570950"/>
              <a:gd name="connsiteX10" fmla="*/ 1156654 w 3747454"/>
              <a:gd name="connsiteY10" fmla="*/ 3211533 h 3570950"/>
              <a:gd name="connsiteX11" fmla="*/ 554101 w 3747454"/>
              <a:gd name="connsiteY11" fmla="*/ 3327815 h 3570950"/>
              <a:gd name="connsiteX12" fmla="*/ 78402 w 3747454"/>
              <a:gd name="connsiteY12" fmla="*/ 3364813 h 3570950"/>
              <a:gd name="connsiteX13" fmla="*/ 83687 w 3747454"/>
              <a:gd name="connsiteY13" fmla="*/ 3570950 h 3570950"/>
              <a:gd name="connsiteX0" fmla="*/ 3593292 w 3747454"/>
              <a:gd name="connsiteY0" fmla="*/ 7155 h 3559044"/>
              <a:gd name="connsiteX1" fmla="*/ 3566561 w 3747454"/>
              <a:gd name="connsiteY1" fmla="*/ 36349 h 3559044"/>
              <a:gd name="connsiteX2" fmla="*/ 3249731 w 3747454"/>
              <a:gd name="connsiteY2" fmla="*/ 225252 h 3559044"/>
              <a:gd name="connsiteX3" fmla="*/ 3424154 w 3747454"/>
              <a:gd name="connsiteY3" fmla="*/ 847557 h 3559044"/>
              <a:gd name="connsiteX4" fmla="*/ 3397727 w 3747454"/>
              <a:gd name="connsiteY4" fmla="*/ 1222831 h 3559044"/>
              <a:gd name="connsiteX5" fmla="*/ 3514009 w 3747454"/>
              <a:gd name="connsiteY5" fmla="*/ 1275687 h 3559044"/>
              <a:gd name="connsiteX6" fmla="*/ 1997056 w 3747454"/>
              <a:gd name="connsiteY6" fmla="*/ 1888810 h 3559044"/>
              <a:gd name="connsiteX7" fmla="*/ 1632353 w 3747454"/>
              <a:gd name="connsiteY7" fmla="*/ 2353939 h 3559044"/>
              <a:gd name="connsiteX8" fmla="*/ 1220081 w 3747454"/>
              <a:gd name="connsiteY8" fmla="*/ 2887779 h 3559044"/>
              <a:gd name="connsiteX9" fmla="*/ 1790920 w 3747454"/>
              <a:gd name="connsiteY9" fmla="*/ 3004061 h 3559044"/>
              <a:gd name="connsiteX10" fmla="*/ 1156654 w 3747454"/>
              <a:gd name="connsiteY10" fmla="*/ 3199627 h 3559044"/>
              <a:gd name="connsiteX11" fmla="*/ 554101 w 3747454"/>
              <a:gd name="connsiteY11" fmla="*/ 3315909 h 3559044"/>
              <a:gd name="connsiteX12" fmla="*/ 78402 w 3747454"/>
              <a:gd name="connsiteY12" fmla="*/ 3352907 h 3559044"/>
              <a:gd name="connsiteX13" fmla="*/ 83687 w 3747454"/>
              <a:gd name="connsiteY13" fmla="*/ 3559044 h 3559044"/>
              <a:gd name="connsiteX0" fmla="*/ 3593292 w 3747454"/>
              <a:gd name="connsiteY0" fmla="*/ 7155 h 3559044"/>
              <a:gd name="connsiteX1" fmla="*/ 3566561 w 3747454"/>
              <a:gd name="connsiteY1" fmla="*/ 36349 h 3559044"/>
              <a:gd name="connsiteX2" fmla="*/ 3249731 w 3747454"/>
              <a:gd name="connsiteY2" fmla="*/ 225252 h 3559044"/>
              <a:gd name="connsiteX3" fmla="*/ 3424154 w 3747454"/>
              <a:gd name="connsiteY3" fmla="*/ 847557 h 3559044"/>
              <a:gd name="connsiteX4" fmla="*/ 3397727 w 3747454"/>
              <a:gd name="connsiteY4" fmla="*/ 1222831 h 3559044"/>
              <a:gd name="connsiteX5" fmla="*/ 3514009 w 3747454"/>
              <a:gd name="connsiteY5" fmla="*/ 1275687 h 3559044"/>
              <a:gd name="connsiteX6" fmla="*/ 1997056 w 3747454"/>
              <a:gd name="connsiteY6" fmla="*/ 1888810 h 3559044"/>
              <a:gd name="connsiteX7" fmla="*/ 1632353 w 3747454"/>
              <a:gd name="connsiteY7" fmla="*/ 2353939 h 3559044"/>
              <a:gd name="connsiteX8" fmla="*/ 1220081 w 3747454"/>
              <a:gd name="connsiteY8" fmla="*/ 2887779 h 3559044"/>
              <a:gd name="connsiteX9" fmla="*/ 1790920 w 3747454"/>
              <a:gd name="connsiteY9" fmla="*/ 3004061 h 3559044"/>
              <a:gd name="connsiteX10" fmla="*/ 1156654 w 3747454"/>
              <a:gd name="connsiteY10" fmla="*/ 3199627 h 3559044"/>
              <a:gd name="connsiteX11" fmla="*/ 554101 w 3747454"/>
              <a:gd name="connsiteY11" fmla="*/ 3315909 h 3559044"/>
              <a:gd name="connsiteX12" fmla="*/ 78402 w 3747454"/>
              <a:gd name="connsiteY12" fmla="*/ 3352907 h 3559044"/>
              <a:gd name="connsiteX13" fmla="*/ 83687 w 3747454"/>
              <a:gd name="connsiteY13" fmla="*/ 3559044 h 3559044"/>
              <a:gd name="connsiteX0" fmla="*/ 3593292 w 3747454"/>
              <a:gd name="connsiteY0" fmla="*/ 7155 h 3559044"/>
              <a:gd name="connsiteX1" fmla="*/ 3566561 w 3747454"/>
              <a:gd name="connsiteY1" fmla="*/ 36349 h 3559044"/>
              <a:gd name="connsiteX2" fmla="*/ 3249731 w 3747454"/>
              <a:gd name="connsiteY2" fmla="*/ 225252 h 3559044"/>
              <a:gd name="connsiteX3" fmla="*/ 3424154 w 3747454"/>
              <a:gd name="connsiteY3" fmla="*/ 847557 h 3559044"/>
              <a:gd name="connsiteX4" fmla="*/ 3397727 w 3747454"/>
              <a:gd name="connsiteY4" fmla="*/ 1222831 h 3559044"/>
              <a:gd name="connsiteX5" fmla="*/ 3514009 w 3747454"/>
              <a:gd name="connsiteY5" fmla="*/ 1275687 h 3559044"/>
              <a:gd name="connsiteX6" fmla="*/ 1997056 w 3747454"/>
              <a:gd name="connsiteY6" fmla="*/ 1888810 h 3559044"/>
              <a:gd name="connsiteX7" fmla="*/ 1632353 w 3747454"/>
              <a:gd name="connsiteY7" fmla="*/ 2353939 h 3559044"/>
              <a:gd name="connsiteX8" fmla="*/ 1220081 w 3747454"/>
              <a:gd name="connsiteY8" fmla="*/ 2887779 h 3559044"/>
              <a:gd name="connsiteX9" fmla="*/ 1790920 w 3747454"/>
              <a:gd name="connsiteY9" fmla="*/ 3004061 h 3559044"/>
              <a:gd name="connsiteX10" fmla="*/ 1156654 w 3747454"/>
              <a:gd name="connsiteY10" fmla="*/ 3199627 h 3559044"/>
              <a:gd name="connsiteX11" fmla="*/ 554101 w 3747454"/>
              <a:gd name="connsiteY11" fmla="*/ 3315909 h 3559044"/>
              <a:gd name="connsiteX12" fmla="*/ 78402 w 3747454"/>
              <a:gd name="connsiteY12" fmla="*/ 3352907 h 3559044"/>
              <a:gd name="connsiteX13" fmla="*/ 83687 w 3747454"/>
              <a:gd name="connsiteY13" fmla="*/ 3559044 h 3559044"/>
              <a:gd name="connsiteX0" fmla="*/ 3593292 w 3747454"/>
              <a:gd name="connsiteY0" fmla="*/ 7155 h 3559044"/>
              <a:gd name="connsiteX1" fmla="*/ 3566561 w 3747454"/>
              <a:gd name="connsiteY1" fmla="*/ 36349 h 3559044"/>
              <a:gd name="connsiteX2" fmla="*/ 3249731 w 3747454"/>
              <a:gd name="connsiteY2" fmla="*/ 225252 h 3559044"/>
              <a:gd name="connsiteX3" fmla="*/ 3424154 w 3747454"/>
              <a:gd name="connsiteY3" fmla="*/ 847557 h 3559044"/>
              <a:gd name="connsiteX4" fmla="*/ 3397727 w 3747454"/>
              <a:gd name="connsiteY4" fmla="*/ 1222831 h 3559044"/>
              <a:gd name="connsiteX5" fmla="*/ 3514009 w 3747454"/>
              <a:gd name="connsiteY5" fmla="*/ 1275687 h 3559044"/>
              <a:gd name="connsiteX6" fmla="*/ 1997056 w 3747454"/>
              <a:gd name="connsiteY6" fmla="*/ 1888810 h 3559044"/>
              <a:gd name="connsiteX7" fmla="*/ 1632353 w 3747454"/>
              <a:gd name="connsiteY7" fmla="*/ 2353939 h 3559044"/>
              <a:gd name="connsiteX8" fmla="*/ 1220081 w 3747454"/>
              <a:gd name="connsiteY8" fmla="*/ 2887779 h 3559044"/>
              <a:gd name="connsiteX9" fmla="*/ 1790920 w 3747454"/>
              <a:gd name="connsiteY9" fmla="*/ 3004061 h 3559044"/>
              <a:gd name="connsiteX10" fmla="*/ 1156654 w 3747454"/>
              <a:gd name="connsiteY10" fmla="*/ 3199627 h 3559044"/>
              <a:gd name="connsiteX11" fmla="*/ 554101 w 3747454"/>
              <a:gd name="connsiteY11" fmla="*/ 3315909 h 3559044"/>
              <a:gd name="connsiteX12" fmla="*/ 78402 w 3747454"/>
              <a:gd name="connsiteY12" fmla="*/ 3352907 h 3559044"/>
              <a:gd name="connsiteX13" fmla="*/ 83687 w 3747454"/>
              <a:gd name="connsiteY13" fmla="*/ 3559044 h 3559044"/>
              <a:gd name="connsiteX0" fmla="*/ 3593292 w 3747454"/>
              <a:gd name="connsiteY0" fmla="*/ 7155 h 3559044"/>
              <a:gd name="connsiteX1" fmla="*/ 3566561 w 3747454"/>
              <a:gd name="connsiteY1" fmla="*/ 36349 h 3559044"/>
              <a:gd name="connsiteX2" fmla="*/ 3249731 w 3747454"/>
              <a:gd name="connsiteY2" fmla="*/ 225252 h 3559044"/>
              <a:gd name="connsiteX3" fmla="*/ 3424154 w 3747454"/>
              <a:gd name="connsiteY3" fmla="*/ 847557 h 3559044"/>
              <a:gd name="connsiteX4" fmla="*/ 3397727 w 3747454"/>
              <a:gd name="connsiteY4" fmla="*/ 1222831 h 3559044"/>
              <a:gd name="connsiteX5" fmla="*/ 3514009 w 3747454"/>
              <a:gd name="connsiteY5" fmla="*/ 1275687 h 3559044"/>
              <a:gd name="connsiteX6" fmla="*/ 1997056 w 3747454"/>
              <a:gd name="connsiteY6" fmla="*/ 1888810 h 3559044"/>
              <a:gd name="connsiteX7" fmla="*/ 1632353 w 3747454"/>
              <a:gd name="connsiteY7" fmla="*/ 2353939 h 3559044"/>
              <a:gd name="connsiteX8" fmla="*/ 1220081 w 3747454"/>
              <a:gd name="connsiteY8" fmla="*/ 2887779 h 3559044"/>
              <a:gd name="connsiteX9" fmla="*/ 1790920 w 3747454"/>
              <a:gd name="connsiteY9" fmla="*/ 3004061 h 3559044"/>
              <a:gd name="connsiteX10" fmla="*/ 1156654 w 3747454"/>
              <a:gd name="connsiteY10" fmla="*/ 3199627 h 3559044"/>
              <a:gd name="connsiteX11" fmla="*/ 554101 w 3747454"/>
              <a:gd name="connsiteY11" fmla="*/ 3315909 h 3559044"/>
              <a:gd name="connsiteX12" fmla="*/ 78402 w 3747454"/>
              <a:gd name="connsiteY12" fmla="*/ 3352907 h 3559044"/>
              <a:gd name="connsiteX13" fmla="*/ 83687 w 3747454"/>
              <a:gd name="connsiteY13" fmla="*/ 3559044 h 3559044"/>
              <a:gd name="connsiteX0" fmla="*/ 3593292 w 3747454"/>
              <a:gd name="connsiteY0" fmla="*/ 7155 h 3559044"/>
              <a:gd name="connsiteX1" fmla="*/ 3566561 w 3747454"/>
              <a:gd name="connsiteY1" fmla="*/ 36349 h 3559044"/>
              <a:gd name="connsiteX2" fmla="*/ 3249731 w 3747454"/>
              <a:gd name="connsiteY2" fmla="*/ 225252 h 3559044"/>
              <a:gd name="connsiteX3" fmla="*/ 3424154 w 3747454"/>
              <a:gd name="connsiteY3" fmla="*/ 847557 h 3559044"/>
              <a:gd name="connsiteX4" fmla="*/ 3397727 w 3747454"/>
              <a:gd name="connsiteY4" fmla="*/ 1222831 h 3559044"/>
              <a:gd name="connsiteX5" fmla="*/ 3514009 w 3747454"/>
              <a:gd name="connsiteY5" fmla="*/ 1275687 h 3559044"/>
              <a:gd name="connsiteX6" fmla="*/ 1997056 w 3747454"/>
              <a:gd name="connsiteY6" fmla="*/ 1888810 h 3559044"/>
              <a:gd name="connsiteX7" fmla="*/ 1632353 w 3747454"/>
              <a:gd name="connsiteY7" fmla="*/ 2353939 h 3559044"/>
              <a:gd name="connsiteX8" fmla="*/ 1220081 w 3747454"/>
              <a:gd name="connsiteY8" fmla="*/ 2887779 h 3559044"/>
              <a:gd name="connsiteX9" fmla="*/ 1790920 w 3747454"/>
              <a:gd name="connsiteY9" fmla="*/ 3004061 h 3559044"/>
              <a:gd name="connsiteX10" fmla="*/ 1156654 w 3747454"/>
              <a:gd name="connsiteY10" fmla="*/ 3199627 h 3559044"/>
              <a:gd name="connsiteX11" fmla="*/ 554101 w 3747454"/>
              <a:gd name="connsiteY11" fmla="*/ 3315909 h 3559044"/>
              <a:gd name="connsiteX12" fmla="*/ 78402 w 3747454"/>
              <a:gd name="connsiteY12" fmla="*/ 3352907 h 3559044"/>
              <a:gd name="connsiteX13" fmla="*/ 83687 w 3747454"/>
              <a:gd name="connsiteY13" fmla="*/ 3559044 h 3559044"/>
              <a:gd name="connsiteX0" fmla="*/ 3593292 w 3747454"/>
              <a:gd name="connsiteY0" fmla="*/ 7155 h 3559044"/>
              <a:gd name="connsiteX1" fmla="*/ 3566561 w 3747454"/>
              <a:gd name="connsiteY1" fmla="*/ 36349 h 3559044"/>
              <a:gd name="connsiteX2" fmla="*/ 3249731 w 3747454"/>
              <a:gd name="connsiteY2" fmla="*/ 225252 h 3559044"/>
              <a:gd name="connsiteX3" fmla="*/ 3424154 w 3747454"/>
              <a:gd name="connsiteY3" fmla="*/ 847557 h 3559044"/>
              <a:gd name="connsiteX4" fmla="*/ 3397727 w 3747454"/>
              <a:gd name="connsiteY4" fmla="*/ 1222831 h 3559044"/>
              <a:gd name="connsiteX5" fmla="*/ 3514009 w 3747454"/>
              <a:gd name="connsiteY5" fmla="*/ 1275687 h 3559044"/>
              <a:gd name="connsiteX6" fmla="*/ 1997056 w 3747454"/>
              <a:gd name="connsiteY6" fmla="*/ 1888810 h 3559044"/>
              <a:gd name="connsiteX7" fmla="*/ 1632353 w 3747454"/>
              <a:gd name="connsiteY7" fmla="*/ 2353939 h 3559044"/>
              <a:gd name="connsiteX8" fmla="*/ 1220081 w 3747454"/>
              <a:gd name="connsiteY8" fmla="*/ 2887779 h 3559044"/>
              <a:gd name="connsiteX9" fmla="*/ 1790920 w 3747454"/>
              <a:gd name="connsiteY9" fmla="*/ 3004061 h 3559044"/>
              <a:gd name="connsiteX10" fmla="*/ 1156654 w 3747454"/>
              <a:gd name="connsiteY10" fmla="*/ 3199627 h 3559044"/>
              <a:gd name="connsiteX11" fmla="*/ 554101 w 3747454"/>
              <a:gd name="connsiteY11" fmla="*/ 3315909 h 3559044"/>
              <a:gd name="connsiteX12" fmla="*/ 78402 w 3747454"/>
              <a:gd name="connsiteY12" fmla="*/ 3352907 h 3559044"/>
              <a:gd name="connsiteX13" fmla="*/ 83687 w 3747454"/>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75687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93292 w 3623821"/>
              <a:gd name="connsiteY0" fmla="*/ 7155 h 3559044"/>
              <a:gd name="connsiteX1" fmla="*/ 3566561 w 3623821"/>
              <a:gd name="connsiteY1" fmla="*/ 36349 h 3559044"/>
              <a:gd name="connsiteX2" fmla="*/ 3249731 w 3623821"/>
              <a:gd name="connsiteY2" fmla="*/ 225252 h 3559044"/>
              <a:gd name="connsiteX3" fmla="*/ 3424154 w 3623821"/>
              <a:gd name="connsiteY3" fmla="*/ 847557 h 3559044"/>
              <a:gd name="connsiteX4" fmla="*/ 3397727 w 3623821"/>
              <a:gd name="connsiteY4" fmla="*/ 1222831 h 3559044"/>
              <a:gd name="connsiteX5" fmla="*/ 3514009 w 3623821"/>
              <a:gd name="connsiteY5" fmla="*/ 1287594 h 3559044"/>
              <a:gd name="connsiteX6" fmla="*/ 1997056 w 3623821"/>
              <a:gd name="connsiteY6" fmla="*/ 1888810 h 3559044"/>
              <a:gd name="connsiteX7" fmla="*/ 1632353 w 3623821"/>
              <a:gd name="connsiteY7" fmla="*/ 2353939 h 3559044"/>
              <a:gd name="connsiteX8" fmla="*/ 1220081 w 3623821"/>
              <a:gd name="connsiteY8" fmla="*/ 2887779 h 3559044"/>
              <a:gd name="connsiteX9" fmla="*/ 1790920 w 3623821"/>
              <a:gd name="connsiteY9" fmla="*/ 3004061 h 3559044"/>
              <a:gd name="connsiteX10" fmla="*/ 1156654 w 3623821"/>
              <a:gd name="connsiteY10" fmla="*/ 3199627 h 3559044"/>
              <a:gd name="connsiteX11" fmla="*/ 554101 w 3623821"/>
              <a:gd name="connsiteY11" fmla="*/ 3315909 h 3559044"/>
              <a:gd name="connsiteX12" fmla="*/ 78402 w 3623821"/>
              <a:gd name="connsiteY12" fmla="*/ 3352907 h 3559044"/>
              <a:gd name="connsiteX13" fmla="*/ 83687 w 3623821"/>
              <a:gd name="connsiteY13" fmla="*/ 3559044 h 3559044"/>
              <a:gd name="connsiteX0" fmla="*/ 3514890 w 3545419"/>
              <a:gd name="connsiteY0" fmla="*/ 7155 h 3559044"/>
              <a:gd name="connsiteX1" fmla="*/ 3488159 w 3545419"/>
              <a:gd name="connsiteY1" fmla="*/ 36349 h 3559044"/>
              <a:gd name="connsiteX2" fmla="*/ 3171329 w 3545419"/>
              <a:gd name="connsiteY2" fmla="*/ 225252 h 3559044"/>
              <a:gd name="connsiteX3" fmla="*/ 3345752 w 3545419"/>
              <a:gd name="connsiteY3" fmla="*/ 847557 h 3559044"/>
              <a:gd name="connsiteX4" fmla="*/ 3319325 w 3545419"/>
              <a:gd name="connsiteY4" fmla="*/ 1222831 h 3559044"/>
              <a:gd name="connsiteX5" fmla="*/ 3435607 w 3545419"/>
              <a:gd name="connsiteY5" fmla="*/ 1287594 h 3559044"/>
              <a:gd name="connsiteX6" fmla="*/ 1918654 w 3545419"/>
              <a:gd name="connsiteY6" fmla="*/ 1888810 h 3559044"/>
              <a:gd name="connsiteX7" fmla="*/ 1553951 w 3545419"/>
              <a:gd name="connsiteY7" fmla="*/ 2353939 h 3559044"/>
              <a:gd name="connsiteX8" fmla="*/ 1141679 w 3545419"/>
              <a:gd name="connsiteY8" fmla="*/ 2887779 h 3559044"/>
              <a:gd name="connsiteX9" fmla="*/ 1712518 w 3545419"/>
              <a:gd name="connsiteY9" fmla="*/ 3004061 h 3559044"/>
              <a:gd name="connsiteX10" fmla="*/ 1078252 w 3545419"/>
              <a:gd name="connsiteY10" fmla="*/ 3199627 h 3559044"/>
              <a:gd name="connsiteX11" fmla="*/ 475699 w 3545419"/>
              <a:gd name="connsiteY11" fmla="*/ 3315909 h 3559044"/>
              <a:gd name="connsiteX12" fmla="*/ 0 w 3545419"/>
              <a:gd name="connsiteY12" fmla="*/ 3352907 h 3559044"/>
              <a:gd name="connsiteX13" fmla="*/ 5285 w 3545419"/>
              <a:gd name="connsiteY13" fmla="*/ 3559044 h 3559044"/>
              <a:gd name="connsiteX0" fmla="*/ 3514890 w 3545419"/>
              <a:gd name="connsiteY0" fmla="*/ 7155 h 3559044"/>
              <a:gd name="connsiteX1" fmla="*/ 3488159 w 3545419"/>
              <a:gd name="connsiteY1" fmla="*/ 36349 h 3559044"/>
              <a:gd name="connsiteX2" fmla="*/ 3171329 w 3545419"/>
              <a:gd name="connsiteY2" fmla="*/ 225252 h 3559044"/>
              <a:gd name="connsiteX3" fmla="*/ 3345752 w 3545419"/>
              <a:gd name="connsiteY3" fmla="*/ 847557 h 3559044"/>
              <a:gd name="connsiteX4" fmla="*/ 3319325 w 3545419"/>
              <a:gd name="connsiteY4" fmla="*/ 1222831 h 3559044"/>
              <a:gd name="connsiteX5" fmla="*/ 3435607 w 3545419"/>
              <a:gd name="connsiteY5" fmla="*/ 1287594 h 3559044"/>
              <a:gd name="connsiteX6" fmla="*/ 1918654 w 3545419"/>
              <a:gd name="connsiteY6" fmla="*/ 1888810 h 3559044"/>
              <a:gd name="connsiteX7" fmla="*/ 1553951 w 3545419"/>
              <a:gd name="connsiteY7" fmla="*/ 2353939 h 3559044"/>
              <a:gd name="connsiteX8" fmla="*/ 1141679 w 3545419"/>
              <a:gd name="connsiteY8" fmla="*/ 2887779 h 3559044"/>
              <a:gd name="connsiteX9" fmla="*/ 1712518 w 3545419"/>
              <a:gd name="connsiteY9" fmla="*/ 3004061 h 3559044"/>
              <a:gd name="connsiteX10" fmla="*/ 1078252 w 3545419"/>
              <a:gd name="connsiteY10" fmla="*/ 3199627 h 3559044"/>
              <a:gd name="connsiteX11" fmla="*/ 475699 w 3545419"/>
              <a:gd name="connsiteY11" fmla="*/ 3315909 h 3559044"/>
              <a:gd name="connsiteX12" fmla="*/ 0 w 3545419"/>
              <a:gd name="connsiteY12" fmla="*/ 3352907 h 3559044"/>
              <a:gd name="connsiteX13" fmla="*/ 5285 w 3545419"/>
              <a:gd name="connsiteY13" fmla="*/ 3559044 h 3559044"/>
              <a:gd name="connsiteX0" fmla="*/ 3509605 w 3540134"/>
              <a:gd name="connsiteY0" fmla="*/ 7155 h 3559044"/>
              <a:gd name="connsiteX1" fmla="*/ 3482874 w 3540134"/>
              <a:gd name="connsiteY1" fmla="*/ 36349 h 3559044"/>
              <a:gd name="connsiteX2" fmla="*/ 3166044 w 3540134"/>
              <a:gd name="connsiteY2" fmla="*/ 225252 h 3559044"/>
              <a:gd name="connsiteX3" fmla="*/ 3340467 w 3540134"/>
              <a:gd name="connsiteY3" fmla="*/ 847557 h 3559044"/>
              <a:gd name="connsiteX4" fmla="*/ 3314040 w 3540134"/>
              <a:gd name="connsiteY4" fmla="*/ 1222831 h 3559044"/>
              <a:gd name="connsiteX5" fmla="*/ 3430322 w 3540134"/>
              <a:gd name="connsiteY5" fmla="*/ 1287594 h 3559044"/>
              <a:gd name="connsiteX6" fmla="*/ 1913369 w 3540134"/>
              <a:gd name="connsiteY6" fmla="*/ 1888810 h 3559044"/>
              <a:gd name="connsiteX7" fmla="*/ 1548666 w 3540134"/>
              <a:gd name="connsiteY7" fmla="*/ 2353939 h 3559044"/>
              <a:gd name="connsiteX8" fmla="*/ 1136394 w 3540134"/>
              <a:gd name="connsiteY8" fmla="*/ 2887779 h 3559044"/>
              <a:gd name="connsiteX9" fmla="*/ 1707233 w 3540134"/>
              <a:gd name="connsiteY9" fmla="*/ 3004061 h 3559044"/>
              <a:gd name="connsiteX10" fmla="*/ 1072967 w 3540134"/>
              <a:gd name="connsiteY10" fmla="*/ 3199627 h 3559044"/>
              <a:gd name="connsiteX11" fmla="*/ 470414 w 3540134"/>
              <a:gd name="connsiteY11" fmla="*/ 3315909 h 3559044"/>
              <a:gd name="connsiteX12" fmla="*/ 6621 w 3540134"/>
              <a:gd name="connsiteY12" fmla="*/ 3355288 h 3559044"/>
              <a:gd name="connsiteX13" fmla="*/ 0 w 3540134"/>
              <a:gd name="connsiteY13" fmla="*/ 3559044 h 3559044"/>
              <a:gd name="connsiteX0" fmla="*/ 3523893 w 3554422"/>
              <a:gd name="connsiteY0" fmla="*/ 7155 h 3778119"/>
              <a:gd name="connsiteX1" fmla="*/ 3497162 w 3554422"/>
              <a:gd name="connsiteY1" fmla="*/ 36349 h 3778119"/>
              <a:gd name="connsiteX2" fmla="*/ 3180332 w 3554422"/>
              <a:gd name="connsiteY2" fmla="*/ 225252 h 3778119"/>
              <a:gd name="connsiteX3" fmla="*/ 3354755 w 3554422"/>
              <a:gd name="connsiteY3" fmla="*/ 847557 h 3778119"/>
              <a:gd name="connsiteX4" fmla="*/ 3328328 w 3554422"/>
              <a:gd name="connsiteY4" fmla="*/ 1222831 h 3778119"/>
              <a:gd name="connsiteX5" fmla="*/ 3444610 w 3554422"/>
              <a:gd name="connsiteY5" fmla="*/ 1287594 h 3778119"/>
              <a:gd name="connsiteX6" fmla="*/ 1927657 w 3554422"/>
              <a:gd name="connsiteY6" fmla="*/ 1888810 h 3778119"/>
              <a:gd name="connsiteX7" fmla="*/ 1562954 w 3554422"/>
              <a:gd name="connsiteY7" fmla="*/ 2353939 h 3778119"/>
              <a:gd name="connsiteX8" fmla="*/ 1150682 w 3554422"/>
              <a:gd name="connsiteY8" fmla="*/ 2887779 h 3778119"/>
              <a:gd name="connsiteX9" fmla="*/ 1721521 w 3554422"/>
              <a:gd name="connsiteY9" fmla="*/ 3004061 h 3778119"/>
              <a:gd name="connsiteX10" fmla="*/ 1087255 w 3554422"/>
              <a:gd name="connsiteY10" fmla="*/ 3199627 h 3778119"/>
              <a:gd name="connsiteX11" fmla="*/ 484702 w 3554422"/>
              <a:gd name="connsiteY11" fmla="*/ 3315909 h 3778119"/>
              <a:gd name="connsiteX12" fmla="*/ 20909 w 3554422"/>
              <a:gd name="connsiteY12" fmla="*/ 3355288 h 3778119"/>
              <a:gd name="connsiteX13" fmla="*/ 0 w 3554422"/>
              <a:gd name="connsiteY13" fmla="*/ 3778119 h 377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54422" h="3778119">
                <a:moveTo>
                  <a:pt x="3523893" y="7155"/>
                </a:moveTo>
                <a:cubicBezTo>
                  <a:pt x="3515866" y="10036"/>
                  <a:pt x="3554422" y="0"/>
                  <a:pt x="3497162" y="36349"/>
                </a:cubicBezTo>
                <a:cubicBezTo>
                  <a:pt x="3418470" y="48886"/>
                  <a:pt x="3204066" y="90051"/>
                  <a:pt x="3180332" y="225252"/>
                </a:cubicBezTo>
                <a:cubicBezTo>
                  <a:pt x="3187554" y="343785"/>
                  <a:pt x="3299133" y="576519"/>
                  <a:pt x="3354755" y="847557"/>
                </a:cubicBezTo>
                <a:cubicBezTo>
                  <a:pt x="3379421" y="1013820"/>
                  <a:pt x="3346690" y="1115757"/>
                  <a:pt x="3328328" y="1222831"/>
                </a:cubicBezTo>
                <a:cubicBezTo>
                  <a:pt x="3381404" y="1256086"/>
                  <a:pt x="3382780" y="1257560"/>
                  <a:pt x="3444610" y="1287594"/>
                </a:cubicBezTo>
                <a:cubicBezTo>
                  <a:pt x="3061147" y="1355729"/>
                  <a:pt x="2272222" y="1442005"/>
                  <a:pt x="1927657" y="1888810"/>
                </a:cubicBezTo>
                <a:cubicBezTo>
                  <a:pt x="1614048" y="2066534"/>
                  <a:pt x="1562954" y="2353939"/>
                  <a:pt x="1562954" y="2353939"/>
                </a:cubicBezTo>
                <a:cubicBezTo>
                  <a:pt x="1247720" y="2396609"/>
                  <a:pt x="1186166" y="2750850"/>
                  <a:pt x="1150682" y="2887779"/>
                </a:cubicBezTo>
                <a:cubicBezTo>
                  <a:pt x="1281885" y="2915171"/>
                  <a:pt x="1674942" y="2952086"/>
                  <a:pt x="1721521" y="3004061"/>
                </a:cubicBezTo>
                <a:cubicBezTo>
                  <a:pt x="1506163" y="3027461"/>
                  <a:pt x="1207666" y="3085740"/>
                  <a:pt x="1087255" y="3199627"/>
                </a:cubicBezTo>
                <a:cubicBezTo>
                  <a:pt x="771582" y="3223027"/>
                  <a:pt x="562017" y="3233212"/>
                  <a:pt x="484702" y="3315909"/>
                </a:cubicBezTo>
                <a:cubicBezTo>
                  <a:pt x="304993" y="3341456"/>
                  <a:pt x="101692" y="3290954"/>
                  <a:pt x="20909" y="3355288"/>
                </a:cubicBezTo>
                <a:cubicBezTo>
                  <a:pt x="21088" y="3464866"/>
                  <a:pt x="0" y="3778119"/>
                  <a:pt x="0" y="3778119"/>
                </a:cubicBezTo>
              </a:path>
            </a:pathLst>
          </a:custGeom>
          <a:ln w="25400" cmpd="dbl">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21" name="Straight Connector 70"/>
          <p:cNvCxnSpPr>
            <a:cxnSpLocks noChangeShapeType="1"/>
            <a:stCxn id="24" idx="2"/>
            <a:endCxn id="16" idx="0"/>
          </p:cNvCxnSpPr>
          <p:nvPr/>
        </p:nvCxnSpPr>
        <p:spPr bwMode="auto">
          <a:xfrm flipH="1">
            <a:off x="5735638" y="1464040"/>
            <a:ext cx="347818" cy="607647"/>
          </a:xfrm>
          <a:prstGeom prst="line">
            <a:avLst/>
          </a:prstGeom>
          <a:noFill/>
          <a:ln w="12700" algn="ctr">
            <a:solidFill>
              <a:schemeClr val="tx1"/>
            </a:solidFill>
            <a:round/>
            <a:headEnd type="none" w="sm" len="sm"/>
            <a:tailEnd type="arrow" w="sm" len="sm"/>
          </a:ln>
        </p:spPr>
      </p:cxnSp>
      <p:sp>
        <p:nvSpPr>
          <p:cNvPr id="22" name="TextBox 77"/>
          <p:cNvSpPr txBox="1">
            <a:spLocks noChangeArrowheads="1"/>
          </p:cNvSpPr>
          <p:nvPr/>
        </p:nvSpPr>
        <p:spPr bwMode="auto">
          <a:xfrm>
            <a:off x="4781550" y="1071562"/>
            <a:ext cx="906463" cy="460375"/>
          </a:xfrm>
          <a:prstGeom prst="rect">
            <a:avLst/>
          </a:prstGeom>
          <a:solidFill>
            <a:schemeClr val="bg1"/>
          </a:solidFill>
          <a:ln w="9525">
            <a:noFill/>
            <a:miter lim="800000"/>
            <a:headEnd/>
            <a:tailEnd/>
          </a:ln>
        </p:spPr>
        <p:txBody>
          <a:bodyPr>
            <a:spAutoFit/>
          </a:bodyPr>
          <a:lstStyle/>
          <a:p>
            <a:pPr algn="ctr"/>
            <a:r>
              <a:rPr lang="en-US" sz="1200" b="1" dirty="0">
                <a:solidFill>
                  <a:schemeClr val="tx1"/>
                </a:solidFill>
                <a:cs typeface="Times New Roman" pitchFamily="18" charset="0"/>
              </a:rPr>
              <a:t>PCDTV </a:t>
            </a:r>
          </a:p>
          <a:p>
            <a:pPr algn="r"/>
            <a:r>
              <a:rPr lang="en-US" sz="1200" b="1" dirty="0">
                <a:solidFill>
                  <a:schemeClr val="tx1"/>
                </a:solidFill>
                <a:cs typeface="Times New Roman" pitchFamily="18" charset="0"/>
              </a:rPr>
              <a:t>35K LVAD</a:t>
            </a:r>
          </a:p>
        </p:txBody>
      </p:sp>
      <p:cxnSp>
        <p:nvCxnSpPr>
          <p:cNvPr id="23" name="Straight Connector 78"/>
          <p:cNvCxnSpPr>
            <a:cxnSpLocks noChangeShapeType="1"/>
            <a:stCxn id="22" idx="2"/>
            <a:endCxn id="20" idx="0"/>
          </p:cNvCxnSpPr>
          <p:nvPr/>
        </p:nvCxnSpPr>
        <p:spPr bwMode="auto">
          <a:xfrm>
            <a:off x="5233988" y="1531937"/>
            <a:ext cx="266700" cy="571500"/>
          </a:xfrm>
          <a:prstGeom prst="line">
            <a:avLst/>
          </a:prstGeom>
          <a:noFill/>
          <a:ln w="12700" algn="ctr">
            <a:solidFill>
              <a:schemeClr val="tx1"/>
            </a:solidFill>
            <a:prstDash val="lgDashDot"/>
            <a:round/>
            <a:headEnd type="none" w="sm" len="sm"/>
            <a:tailEnd type="arrow" w="sm" len="sm"/>
          </a:ln>
        </p:spPr>
      </p:cxnSp>
      <p:sp>
        <p:nvSpPr>
          <p:cNvPr id="24" name="TextBox 69"/>
          <p:cNvSpPr txBox="1">
            <a:spLocks noChangeArrowheads="1"/>
          </p:cNvSpPr>
          <p:nvPr/>
        </p:nvSpPr>
        <p:spPr bwMode="auto">
          <a:xfrm>
            <a:off x="5681818" y="817927"/>
            <a:ext cx="803275" cy="646113"/>
          </a:xfrm>
          <a:prstGeom prst="rect">
            <a:avLst/>
          </a:prstGeom>
          <a:solidFill>
            <a:schemeClr val="bg1"/>
          </a:solidFill>
          <a:ln w="9525">
            <a:noFill/>
            <a:miter lim="800000"/>
            <a:headEnd/>
            <a:tailEnd/>
          </a:ln>
        </p:spPr>
        <p:txBody>
          <a:bodyPr>
            <a:spAutoFit/>
          </a:bodyPr>
          <a:lstStyle/>
          <a:p>
            <a:pPr algn="ctr"/>
            <a:r>
              <a:rPr lang="en-US" sz="1200" b="1" dirty="0">
                <a:solidFill>
                  <a:schemeClr val="tx1"/>
                </a:solidFill>
                <a:cs typeface="Times New Roman" pitchFamily="18" charset="0"/>
              </a:rPr>
              <a:t>Orion </a:t>
            </a:r>
          </a:p>
          <a:p>
            <a:pPr algn="ctr"/>
            <a:r>
              <a:rPr lang="en-US" sz="1200" b="1" dirty="0">
                <a:solidFill>
                  <a:schemeClr val="tx1"/>
                </a:solidFill>
                <a:cs typeface="Times New Roman" pitchFamily="18" charset="0"/>
              </a:rPr>
              <a:t>Nominal Entry</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I Helicopter Tests</a:t>
            </a:r>
            <a:endParaRPr lang="en-US" dirty="0"/>
          </a:p>
        </p:txBody>
      </p:sp>
      <p:sp>
        <p:nvSpPr>
          <p:cNvPr id="3" name="Content Placeholder 2"/>
          <p:cNvSpPr>
            <a:spLocks noGrp="1"/>
          </p:cNvSpPr>
          <p:nvPr>
            <p:ph idx="1"/>
          </p:nvPr>
        </p:nvSpPr>
        <p:spPr>
          <a:xfrm>
            <a:off x="392113" y="723900"/>
            <a:ext cx="8675687" cy="2857500"/>
          </a:xfrm>
        </p:spPr>
        <p:txBody>
          <a:bodyPr/>
          <a:lstStyle/>
          <a:p>
            <a:r>
              <a:rPr lang="en-US" dirty="0" smtClean="0"/>
              <a:t>Helicopter tests were simple to execute and analyze</a:t>
            </a:r>
          </a:p>
          <a:p>
            <a:endParaRPr lang="en-US" dirty="0" smtClean="0"/>
          </a:p>
          <a:p>
            <a:r>
              <a:rPr lang="en-US" dirty="0" smtClean="0"/>
              <a:t>Test Conducted</a:t>
            </a:r>
          </a:p>
          <a:p>
            <a:pPr lvl="1"/>
            <a:r>
              <a:rPr lang="en-US" dirty="0" smtClean="0"/>
              <a:t>Pilot Development Tests (PDT)</a:t>
            </a:r>
          </a:p>
          <a:p>
            <a:pPr lvl="2"/>
            <a:r>
              <a:rPr lang="en-US" dirty="0" smtClean="0"/>
              <a:t>Vehicle used: SDTV</a:t>
            </a:r>
          </a:p>
          <a:p>
            <a:pPr lvl="1"/>
            <a:r>
              <a:rPr lang="en-US" dirty="0" smtClean="0"/>
              <a:t>Drogue Development Tests (DDT)</a:t>
            </a:r>
          </a:p>
          <a:p>
            <a:pPr lvl="2"/>
            <a:r>
              <a:rPr lang="en-US" dirty="0" smtClean="0"/>
              <a:t>Vehicle Used: MDTV</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51</a:t>
            </a:fld>
            <a:endParaRPr lang="en-US">
              <a:solidFill>
                <a:srgbClr val="000000"/>
              </a:solidFill>
            </a:endParaRPr>
          </a:p>
        </p:txBody>
      </p:sp>
      <p:pic>
        <p:nvPicPr>
          <p:cNvPr id="7" name="Picture 6"/>
          <p:cNvPicPr>
            <a:picLocks noChangeAspect="1"/>
          </p:cNvPicPr>
          <p:nvPr/>
        </p:nvPicPr>
        <p:blipFill>
          <a:blip r:embed="rId3" cstate="print"/>
          <a:srcRect/>
          <a:stretch>
            <a:fillRect/>
          </a:stretch>
        </p:blipFill>
        <p:spPr bwMode="auto">
          <a:xfrm>
            <a:off x="5523923" y="1673423"/>
            <a:ext cx="3542121" cy="3200400"/>
          </a:xfrm>
          <a:prstGeom prst="rect">
            <a:avLst/>
          </a:prstGeom>
          <a:noFill/>
          <a:ln w="9525">
            <a:noFill/>
            <a:miter lim="800000"/>
            <a:headEnd/>
            <a:tailEnd/>
          </a:ln>
        </p:spPr>
      </p:pic>
      <p:sp>
        <p:nvSpPr>
          <p:cNvPr id="8" name="TextBox 7"/>
          <p:cNvSpPr txBox="1"/>
          <p:nvPr/>
        </p:nvSpPr>
        <p:spPr>
          <a:xfrm>
            <a:off x="6356499" y="4873823"/>
            <a:ext cx="1981200" cy="523220"/>
          </a:xfrm>
          <a:prstGeom prst="rect">
            <a:avLst/>
          </a:prstGeom>
          <a:noFill/>
        </p:spPr>
        <p:txBody>
          <a:bodyPr wrap="square" rtlCol="0">
            <a:spAutoFit/>
          </a:bodyPr>
          <a:lstStyle/>
          <a:p>
            <a:pPr algn="ctr"/>
            <a:r>
              <a:rPr lang="en-US" dirty="0" smtClean="0">
                <a:solidFill>
                  <a:srgbClr val="000000"/>
                </a:solidFill>
              </a:rPr>
              <a:t>Small DTV Suspended Beneath UH-1</a:t>
            </a:r>
            <a:endParaRPr lang="en-US" dirty="0">
              <a:solidFill>
                <a:srgbClr val="000000"/>
              </a:solidFill>
            </a:endParaRPr>
          </a:p>
        </p:txBody>
      </p:sp>
      <p:sp>
        <p:nvSpPr>
          <p:cNvPr id="10" name="Content Placeholder 2"/>
          <p:cNvSpPr txBox="1">
            <a:spLocks/>
          </p:cNvSpPr>
          <p:nvPr/>
        </p:nvSpPr>
        <p:spPr bwMode="auto">
          <a:xfrm>
            <a:off x="392113" y="3750634"/>
            <a:ext cx="5170487" cy="2857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Wingdings" pitchFamily="2" charset="2"/>
              <a:buChar char="Ø"/>
              <a:defRPr/>
            </a:pPr>
            <a:r>
              <a:rPr lang="en-US" sz="2400" kern="0" dirty="0" smtClean="0">
                <a:solidFill>
                  <a:srgbClr val="000000"/>
                </a:solidFill>
                <a:latin typeface="Arial"/>
              </a:rPr>
              <a:t>Programmer parachute set up the desired dynamic pressure</a:t>
            </a:r>
          </a:p>
          <a:p>
            <a:pPr marL="742950" lvl="1" indent="-285750">
              <a:spcBef>
                <a:spcPct val="20000"/>
              </a:spcBef>
              <a:buFont typeface="Wingdings" pitchFamily="2" charset="2"/>
              <a:buChar char="Ø"/>
              <a:defRPr/>
            </a:pPr>
            <a:r>
              <a:rPr lang="en-US" sz="2000" kern="0" dirty="0" smtClean="0">
                <a:solidFill>
                  <a:srgbClr val="000066"/>
                </a:solidFill>
                <a:latin typeface="Arial"/>
              </a:rPr>
              <a:t>Poor understanding of programmer drag lead to a failure to achieve the desired test condition</a:t>
            </a:r>
          </a:p>
          <a:p>
            <a:pPr marL="1143000" lvl="2" indent="-228600">
              <a:spcBef>
                <a:spcPct val="20000"/>
              </a:spcBef>
              <a:buFont typeface="Wingdings" pitchFamily="2" charset="2"/>
              <a:buChar char="Ø"/>
              <a:defRPr/>
            </a:pPr>
            <a:endParaRPr lang="en-US" sz="1800" kern="0" dirty="0">
              <a:solidFill>
                <a:srgbClr val="003300"/>
              </a:solidFill>
              <a:latin typeface="Arial"/>
            </a:endParaRPr>
          </a:p>
        </p:txBody>
      </p:sp>
    </p:spTree>
    <p:extLst>
      <p:ext uri="{BB962C8B-B14F-4D97-AF65-F5344CB8AC3E}">
        <p14:creationId xmlns="" xmlns:p14="http://schemas.microsoft.com/office/powerpoint/2010/main" val="13286820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I LVAD Platform with Weight Tub</a:t>
            </a:r>
            <a:endParaRPr lang="en-US" dirty="0"/>
          </a:p>
        </p:txBody>
      </p:sp>
      <p:sp>
        <p:nvSpPr>
          <p:cNvPr id="3" name="Content Placeholder 2"/>
          <p:cNvSpPr>
            <a:spLocks noGrp="1"/>
          </p:cNvSpPr>
          <p:nvPr>
            <p:ph idx="1"/>
          </p:nvPr>
        </p:nvSpPr>
        <p:spPr>
          <a:xfrm>
            <a:off x="392113" y="723900"/>
            <a:ext cx="5932487" cy="5753100"/>
          </a:xfrm>
        </p:spPr>
        <p:txBody>
          <a:bodyPr/>
          <a:lstStyle/>
          <a:p>
            <a:r>
              <a:rPr lang="en-US" dirty="0" smtClean="0"/>
              <a:t>Low Velocity Aerial Delivery (LVAD)</a:t>
            </a:r>
          </a:p>
          <a:p>
            <a:pPr lvl="1"/>
            <a:r>
              <a:rPr lang="en-US" dirty="0" smtClean="0"/>
              <a:t>Certified US Army cargo aircraft extraction method </a:t>
            </a:r>
          </a:p>
          <a:p>
            <a:pPr lvl="1"/>
            <a:r>
              <a:rPr lang="en-US" dirty="0" smtClean="0"/>
              <a:t>Uses a Type V platform and standard Army extraction parachute</a:t>
            </a:r>
          </a:p>
          <a:p>
            <a:r>
              <a:rPr lang="en-US" dirty="0" smtClean="0"/>
              <a:t>Short Platforms </a:t>
            </a:r>
            <a:r>
              <a:rPr lang="en-US" sz="1800" dirty="0" smtClean="0"/>
              <a:t>(12 ft by 9 ft platform)</a:t>
            </a:r>
          </a:p>
          <a:p>
            <a:pPr lvl="1"/>
            <a:r>
              <a:rPr lang="en-US" dirty="0" smtClean="0"/>
              <a:t>Significant pitch under the programmer by ~180º</a:t>
            </a:r>
          </a:p>
          <a:p>
            <a:pPr lvl="2"/>
            <a:r>
              <a:rPr lang="en-US" dirty="0" smtClean="0"/>
              <a:t>Pilot or Main parachute slings could have been severed</a:t>
            </a:r>
          </a:p>
          <a:p>
            <a:pPr lvl="1"/>
            <a:r>
              <a:rPr lang="en-US" dirty="0" smtClean="0"/>
              <a:t>Near-failure causes</a:t>
            </a:r>
          </a:p>
          <a:p>
            <a:pPr lvl="2"/>
            <a:r>
              <a:rPr lang="en-US" dirty="0" smtClean="0"/>
              <a:t>Unstable &amp; not well-characterized aerodynamics</a:t>
            </a:r>
          </a:p>
          <a:p>
            <a:pPr lvl="2"/>
            <a:r>
              <a:rPr lang="en-US" dirty="0" smtClean="0"/>
              <a:t>Programmer trailing distance from platform</a:t>
            </a:r>
          </a:p>
          <a:p>
            <a:pPr lvl="3"/>
            <a:r>
              <a:rPr lang="en-US" dirty="0" smtClean="0"/>
              <a:t>Changed on MDT-2 with no significant stability increase</a:t>
            </a:r>
          </a:p>
          <a:p>
            <a:pPr lvl="2"/>
            <a:r>
              <a:rPr lang="en-US" dirty="0" smtClean="0"/>
              <a:t>Programmer size</a:t>
            </a:r>
          </a:p>
          <a:p>
            <a:pPr lvl="2"/>
            <a:endParaRPr lang="en-US" dirty="0" smtClean="0"/>
          </a:p>
          <a:p>
            <a:pPr lvl="2"/>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52</a:t>
            </a:fld>
            <a:endParaRPr lang="en-US">
              <a:solidFill>
                <a:srgbClr val="000000"/>
              </a:solidFill>
            </a:endParaRPr>
          </a:p>
        </p:txBody>
      </p:sp>
      <p:pic>
        <p:nvPicPr>
          <p:cNvPr id="8" name="Picture 7" descr="070801 Orion 035.tif"/>
          <p:cNvPicPr>
            <a:picLocks noChangeAspect="1"/>
          </p:cNvPicPr>
          <p:nvPr/>
        </p:nvPicPr>
        <p:blipFill>
          <a:blip r:embed="rId3" cstate="print"/>
          <a:srcRect l="39054" r="17502" b="11381"/>
          <a:stretch>
            <a:fillRect/>
          </a:stretch>
        </p:blipFill>
        <p:spPr>
          <a:xfrm>
            <a:off x="6248401" y="1444823"/>
            <a:ext cx="2785110" cy="3761562"/>
          </a:xfrm>
          <a:prstGeom prst="rect">
            <a:avLst/>
          </a:prstGeom>
        </p:spPr>
      </p:pic>
      <p:sp>
        <p:nvSpPr>
          <p:cNvPr id="9" name="TextBox 8"/>
          <p:cNvSpPr txBox="1"/>
          <p:nvPr/>
        </p:nvSpPr>
        <p:spPr>
          <a:xfrm>
            <a:off x="6248400" y="5178623"/>
            <a:ext cx="2771775" cy="307777"/>
          </a:xfrm>
          <a:prstGeom prst="rect">
            <a:avLst/>
          </a:prstGeom>
          <a:noFill/>
        </p:spPr>
        <p:txBody>
          <a:bodyPr wrap="square" rtlCol="0">
            <a:spAutoFit/>
          </a:bodyPr>
          <a:lstStyle/>
          <a:p>
            <a:pPr algn="ctr"/>
            <a:r>
              <a:rPr lang="en-US" dirty="0" smtClean="0">
                <a:solidFill>
                  <a:srgbClr val="000000"/>
                </a:solidFill>
              </a:rPr>
              <a:t>MDT-1 During Main Deploy</a:t>
            </a:r>
            <a:endParaRPr lang="en-US" dirty="0">
              <a:solidFill>
                <a:srgbClr val="000000"/>
              </a:solidFill>
            </a:endParaRPr>
          </a:p>
        </p:txBody>
      </p:sp>
    </p:spTree>
    <p:extLst>
      <p:ext uri="{BB962C8B-B14F-4D97-AF65-F5344CB8AC3E}">
        <p14:creationId xmlns="" xmlns:p14="http://schemas.microsoft.com/office/powerpoint/2010/main" val="9287409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 I/II Missile Shaped Vehicles</a:t>
            </a:r>
            <a:endParaRPr lang="en-US" dirty="0"/>
          </a:p>
        </p:txBody>
      </p:sp>
      <p:sp>
        <p:nvSpPr>
          <p:cNvPr id="3" name="Content Placeholder 2"/>
          <p:cNvSpPr>
            <a:spLocks noGrp="1"/>
          </p:cNvSpPr>
          <p:nvPr>
            <p:ph idx="1"/>
          </p:nvPr>
        </p:nvSpPr>
        <p:spPr>
          <a:xfrm>
            <a:off x="392113" y="723900"/>
            <a:ext cx="8751887" cy="1333500"/>
          </a:xfrm>
        </p:spPr>
        <p:txBody>
          <a:bodyPr/>
          <a:lstStyle/>
          <a:p>
            <a:r>
              <a:rPr lang="en-US" sz="2000" dirty="0" smtClean="0"/>
              <a:t>Cradle Monorail System (CMS)</a:t>
            </a:r>
          </a:p>
          <a:p>
            <a:pPr lvl="1"/>
            <a:r>
              <a:rPr lang="en-US" sz="1800" dirty="0" smtClean="0"/>
              <a:t>Allowed the MDTV to be deployed by a C-130A aircraft</a:t>
            </a:r>
          </a:p>
          <a:p>
            <a:pPr lvl="1"/>
            <a:r>
              <a:rPr lang="en-US" sz="1800" dirty="0" smtClean="0"/>
              <a:t>Constructed on a 32 ft by 9 ft Type V platform to use the LVAD extraction technique</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53</a:t>
            </a:fld>
            <a:endParaRPr lang="en-US">
              <a:solidFill>
                <a:srgbClr val="000000"/>
              </a:solidFill>
            </a:endParaRPr>
          </a:p>
        </p:txBody>
      </p:sp>
      <p:pic>
        <p:nvPicPr>
          <p:cNvPr id="8" name="Picture 7"/>
          <p:cNvPicPr>
            <a:picLocks noChangeAspect="1"/>
          </p:cNvPicPr>
          <p:nvPr/>
        </p:nvPicPr>
        <p:blipFill>
          <a:blip r:embed="rId3" cstate="print"/>
          <a:srcRect/>
          <a:stretch>
            <a:fillRect/>
          </a:stretch>
        </p:blipFill>
        <p:spPr bwMode="auto">
          <a:xfrm>
            <a:off x="4057650" y="2072222"/>
            <a:ext cx="5029200" cy="3947578"/>
          </a:xfrm>
          <a:prstGeom prst="rect">
            <a:avLst/>
          </a:prstGeom>
          <a:noFill/>
          <a:ln w="9525">
            <a:noFill/>
            <a:miter lim="800000"/>
            <a:headEnd/>
            <a:tailEnd/>
          </a:ln>
        </p:spPr>
      </p:pic>
      <p:sp>
        <p:nvSpPr>
          <p:cNvPr id="10" name="Content Placeholder 2"/>
          <p:cNvSpPr txBox="1">
            <a:spLocks/>
          </p:cNvSpPr>
          <p:nvPr/>
        </p:nvSpPr>
        <p:spPr bwMode="auto">
          <a:xfrm>
            <a:off x="392113" y="2019300"/>
            <a:ext cx="3722687" cy="4000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Wingdings" pitchFamily="2" charset="2"/>
              <a:buChar char="Ø"/>
              <a:defRPr/>
            </a:pPr>
            <a:r>
              <a:rPr lang="en-US" sz="2000" kern="0" dirty="0" smtClean="0">
                <a:solidFill>
                  <a:srgbClr val="000000"/>
                </a:solidFill>
                <a:latin typeface="Arial"/>
              </a:rPr>
              <a:t>No separation simulation created</a:t>
            </a:r>
          </a:p>
          <a:p>
            <a:pPr marL="742950" lvl="1" indent="-285750">
              <a:spcBef>
                <a:spcPct val="20000"/>
              </a:spcBef>
              <a:buFont typeface="Wingdings" pitchFamily="2" charset="2"/>
              <a:buChar char="Ø"/>
              <a:defRPr/>
            </a:pPr>
            <a:r>
              <a:rPr lang="en-US" sz="1800" kern="0" dirty="0" smtClean="0">
                <a:solidFill>
                  <a:srgbClr val="000066"/>
                </a:solidFill>
                <a:latin typeface="Arial"/>
              </a:rPr>
              <a:t>Used low fidelity analysis methods and engineering judgment</a:t>
            </a:r>
          </a:p>
          <a:p>
            <a:pPr marL="742950" lvl="1" indent="-285750">
              <a:spcBef>
                <a:spcPct val="20000"/>
              </a:spcBef>
              <a:buFont typeface="Wingdings" pitchFamily="2" charset="2"/>
              <a:buChar char="Ø"/>
              <a:defRPr/>
            </a:pPr>
            <a:r>
              <a:rPr lang="en-US" sz="1800" kern="0" dirty="0" smtClean="0">
                <a:solidFill>
                  <a:srgbClr val="000066"/>
                </a:solidFill>
                <a:latin typeface="Arial"/>
              </a:rPr>
              <a:t>Separation occurred at the time of lowest dynamic pressure predicted in preflight simulations</a:t>
            </a:r>
          </a:p>
          <a:p>
            <a:pPr marL="742950" lvl="1" indent="-285750">
              <a:spcBef>
                <a:spcPct val="20000"/>
              </a:spcBef>
              <a:buFont typeface="Wingdings" pitchFamily="2" charset="2"/>
              <a:buChar char="Ø"/>
              <a:defRPr/>
            </a:pPr>
            <a:r>
              <a:rPr lang="en-US" sz="1800" kern="0" dirty="0" smtClean="0">
                <a:solidFill>
                  <a:srgbClr val="000066"/>
                </a:solidFill>
                <a:latin typeface="Arial"/>
              </a:rPr>
              <a:t>Assumed an instantaneous separation</a:t>
            </a:r>
          </a:p>
          <a:p>
            <a:pPr marL="742950" lvl="1" indent="-285750">
              <a:spcBef>
                <a:spcPct val="20000"/>
              </a:spcBef>
              <a:buFont typeface="Wingdings" pitchFamily="2" charset="2"/>
              <a:buChar char="Ø"/>
              <a:defRPr/>
            </a:pPr>
            <a:r>
              <a:rPr lang="en-US" sz="1800" kern="0" dirty="0" smtClean="0">
                <a:solidFill>
                  <a:srgbClr val="000066"/>
                </a:solidFill>
                <a:latin typeface="Arial"/>
              </a:rPr>
              <a:t>Post-test analysis proved that separation occurs in 1.5 seconds</a:t>
            </a:r>
          </a:p>
        </p:txBody>
      </p:sp>
    </p:spTree>
    <p:extLst>
      <p:ext uri="{BB962C8B-B14F-4D97-AF65-F5344CB8AC3E}">
        <p14:creationId xmlns="" xmlns:p14="http://schemas.microsoft.com/office/powerpoint/2010/main" val="12996107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Generation II Tests</a:t>
            </a:r>
            <a:endParaRPr lang="en-US" dirty="0"/>
          </a:p>
        </p:txBody>
      </p:sp>
      <p:graphicFrame>
        <p:nvGraphicFramePr>
          <p:cNvPr id="7" name="Content Placeholder 6"/>
          <p:cNvGraphicFramePr>
            <a:graphicFrameLocks noGrp="1"/>
          </p:cNvGraphicFramePr>
          <p:nvPr>
            <p:ph idx="1"/>
          </p:nvPr>
        </p:nvGraphicFramePr>
        <p:xfrm>
          <a:off x="404446" y="762000"/>
          <a:ext cx="8663354" cy="2190935"/>
        </p:xfrm>
        <a:graphic>
          <a:graphicData uri="http://schemas.openxmlformats.org/drawingml/2006/table">
            <a:tbl>
              <a:tblPr/>
              <a:tblGrid>
                <a:gridCol w="1043354"/>
                <a:gridCol w="1371600"/>
                <a:gridCol w="990600"/>
                <a:gridCol w="990600"/>
                <a:gridCol w="1600200"/>
                <a:gridCol w="2667000"/>
              </a:tblGrid>
              <a:tr h="186504">
                <a:tc rowSpan="2">
                  <a:txBody>
                    <a:bodyPr/>
                    <a:lstStyle/>
                    <a:p>
                      <a:pPr marL="0" marR="0" algn="ctr">
                        <a:spcBef>
                          <a:spcPts val="0"/>
                        </a:spcBef>
                        <a:spcAft>
                          <a:spcPts val="0"/>
                        </a:spcAft>
                      </a:pPr>
                      <a:r>
                        <a:rPr lang="en-US" sz="1600" dirty="0">
                          <a:solidFill>
                            <a:srgbClr val="000000"/>
                          </a:solidFill>
                          <a:latin typeface="Calibri"/>
                          <a:ea typeface="Times New Roman"/>
                          <a:cs typeface="Times New Roman"/>
                        </a:rPr>
                        <a:t>Test Name</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gridSpan="3">
                  <a:txBody>
                    <a:bodyPr/>
                    <a:lstStyle/>
                    <a:p>
                      <a:pPr marL="0" marR="0" algn="ctr">
                        <a:spcBef>
                          <a:spcPts val="0"/>
                        </a:spcBef>
                        <a:spcAft>
                          <a:spcPts val="0"/>
                        </a:spcAft>
                      </a:pPr>
                      <a:r>
                        <a:rPr lang="en-US" sz="1600">
                          <a:solidFill>
                            <a:srgbClr val="000000"/>
                          </a:solidFill>
                          <a:latin typeface="Calibri"/>
                          <a:ea typeface="Times New Roman"/>
                          <a:cs typeface="Times New Roman"/>
                        </a:rPr>
                        <a:t>Number of Parachutes</a:t>
                      </a:r>
                      <a:endParaRPr lang="en-US"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hMerge="1">
                  <a:txBody>
                    <a:bodyPr/>
                    <a:lstStyle/>
                    <a:p>
                      <a:endParaRPr lang="en-US"/>
                    </a:p>
                  </a:txBody>
                  <a:tcPr/>
                </a:tc>
                <a:tc hMerge="1">
                  <a:txBody>
                    <a:bodyPr/>
                    <a:lstStyle/>
                    <a:p>
                      <a:endParaRPr lang="en-US"/>
                    </a:p>
                  </a:txBody>
                  <a:tcPr/>
                </a:tc>
                <a:tc rowSpan="2">
                  <a:txBody>
                    <a:bodyPr/>
                    <a:lstStyle/>
                    <a:p>
                      <a:pPr marL="0" marR="0" algn="ctr">
                        <a:spcBef>
                          <a:spcPts val="0"/>
                        </a:spcBef>
                        <a:spcAft>
                          <a:spcPts val="0"/>
                        </a:spcAft>
                      </a:pPr>
                      <a:r>
                        <a:rPr lang="en-US" sz="1600" dirty="0">
                          <a:solidFill>
                            <a:srgbClr val="000000"/>
                          </a:solidFill>
                          <a:latin typeface="Calibri"/>
                          <a:ea typeface="Times New Roman"/>
                          <a:cs typeface="Times New Roman"/>
                        </a:rPr>
                        <a:t>Vehicle Type</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rowSpan="2">
                  <a:txBody>
                    <a:bodyPr/>
                    <a:lstStyle/>
                    <a:p>
                      <a:pPr marL="0" marR="0" algn="ctr">
                        <a:spcBef>
                          <a:spcPts val="0"/>
                        </a:spcBef>
                        <a:spcAft>
                          <a:spcPts val="0"/>
                        </a:spcAft>
                      </a:pPr>
                      <a:r>
                        <a:rPr lang="en-US" sz="1600">
                          <a:solidFill>
                            <a:srgbClr val="000000"/>
                          </a:solidFill>
                          <a:latin typeface="Calibri"/>
                          <a:ea typeface="Times New Roman"/>
                          <a:cs typeface="Times New Roman"/>
                        </a:rPr>
                        <a:t>Primary Test Objective</a:t>
                      </a:r>
                      <a:endParaRPr lang="en-US"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r>
              <a:tr h="268565">
                <a:tc vMerge="1">
                  <a:txBody>
                    <a:bodyPr/>
                    <a:lstStyle/>
                    <a:p>
                      <a:endParaRPr lang="en-US"/>
                    </a:p>
                  </a:txBody>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Programmer</a:t>
                      </a:r>
                      <a:endParaRPr lang="en-US"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4E3"/>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Drogues</a:t>
                      </a:r>
                      <a:endParaRPr lang="en-US" sz="1800" dirty="0">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3"/>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Mains</a:t>
                      </a:r>
                      <a:endParaRPr lang="en-US" sz="1800" dirty="0">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DB4E3"/>
                    </a:solidFill>
                  </a:tcPr>
                </a:tc>
                <a:tc vMerge="1">
                  <a:txBody>
                    <a:bodyPr/>
                    <a:lstStyle/>
                    <a:p>
                      <a:endParaRPr lang="en-US"/>
                    </a:p>
                  </a:txBody>
                  <a:tcPr/>
                </a:tc>
                <a:tc vMerge="1">
                  <a:txBody>
                    <a:bodyPr/>
                    <a:lstStyle/>
                    <a:p>
                      <a:endParaRPr lang="en-US"/>
                    </a:p>
                  </a:txBody>
                  <a:tcPr/>
                </a:tc>
              </a:tr>
              <a:tr h="279755">
                <a:tc>
                  <a:txBody>
                    <a:bodyPr/>
                    <a:lstStyle/>
                    <a:p>
                      <a:pPr marL="0" marR="0" algn="ctr">
                        <a:spcBef>
                          <a:spcPts val="0"/>
                        </a:spcBef>
                        <a:spcAft>
                          <a:spcPts val="0"/>
                        </a:spcAft>
                      </a:pPr>
                      <a:r>
                        <a:rPr lang="en-US" sz="1600">
                          <a:solidFill>
                            <a:srgbClr val="000000"/>
                          </a:solidFill>
                          <a:latin typeface="Calibri"/>
                          <a:ea typeface="Times New Roman"/>
                          <a:cs typeface="Times New Roman"/>
                        </a:rPr>
                        <a:t>MDT-2-1</a:t>
                      </a:r>
                      <a:endParaRPr lang="en-US"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1 Drogue</a:t>
                      </a:r>
                      <a:endParaRPr lang="en-US"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1</a:t>
                      </a:r>
                      <a:endParaRPr lang="en-US"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MDTV/CMS</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a:solidFill>
                            <a:srgbClr val="000000"/>
                          </a:solidFill>
                          <a:latin typeface="Calibri"/>
                          <a:ea typeface="Times New Roman"/>
                          <a:cs typeface="Times New Roman"/>
                        </a:rPr>
                        <a:t>Main skipped 1</a:t>
                      </a:r>
                      <a:r>
                        <a:rPr lang="en-US" sz="1600" baseline="30000">
                          <a:solidFill>
                            <a:srgbClr val="000000"/>
                          </a:solidFill>
                          <a:latin typeface="Calibri"/>
                          <a:ea typeface="Times New Roman"/>
                          <a:cs typeface="Times New Roman"/>
                        </a:rPr>
                        <a:t>st </a:t>
                      </a:r>
                      <a:r>
                        <a:rPr lang="en-US" sz="1600">
                          <a:solidFill>
                            <a:srgbClr val="000000"/>
                          </a:solidFill>
                          <a:latin typeface="Calibri"/>
                          <a:ea typeface="Times New Roman"/>
                          <a:cs typeface="Times New Roman"/>
                        </a:rPr>
                        <a:t>reefing stage</a:t>
                      </a:r>
                      <a:endParaRPr lang="en-US" sz="180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79755">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MDT-2-2</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 Drogue</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MDTV/CMS</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Main skipped 2</a:t>
                      </a:r>
                      <a:r>
                        <a:rPr lang="en-US" sz="1600" baseline="30000" dirty="0">
                          <a:solidFill>
                            <a:srgbClr val="000000"/>
                          </a:solidFill>
                          <a:latin typeface="Calibri"/>
                          <a:ea typeface="Times New Roman"/>
                          <a:cs typeface="Times New Roman"/>
                        </a:rPr>
                        <a:t>nd</a:t>
                      </a:r>
                      <a:r>
                        <a:rPr lang="en-US" sz="1600" dirty="0">
                          <a:solidFill>
                            <a:srgbClr val="000000"/>
                          </a:solidFill>
                          <a:latin typeface="Calibri"/>
                          <a:ea typeface="Times New Roman"/>
                          <a:cs typeface="Times New Roman"/>
                        </a:rPr>
                        <a:t> Stage  </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79755">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MDT-2-3</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0</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1</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smtClean="0">
                          <a:solidFill>
                            <a:srgbClr val="000000"/>
                          </a:solidFill>
                          <a:latin typeface="Calibri"/>
                          <a:ea typeface="Times New Roman"/>
                          <a:cs typeface="Times New Roman"/>
                        </a:rPr>
                        <a:t>MDTV/CMS</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Increased Main Porosity</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79755">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CDT-2-1</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0</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Weight Tub</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Main Modified Line Length </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79755">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CDT-2-2</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0</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Weight Tub</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Increased Main Porosity</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279755">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CDT-2-3</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0</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2</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3</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Weight Tub</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marL="0" marR="0" algn="ctr">
                        <a:spcBef>
                          <a:spcPts val="0"/>
                        </a:spcBef>
                        <a:spcAft>
                          <a:spcPts val="0"/>
                        </a:spcAft>
                      </a:pPr>
                      <a:r>
                        <a:rPr lang="en-US" sz="1600" dirty="0">
                          <a:solidFill>
                            <a:srgbClr val="000000"/>
                          </a:solidFill>
                          <a:latin typeface="Calibri"/>
                          <a:ea typeface="Times New Roman"/>
                          <a:cs typeface="Times New Roman"/>
                        </a:rPr>
                        <a:t>Increased Main Porosity</a:t>
                      </a:r>
                      <a:endParaRPr lang="en-US" sz="1800" dirty="0">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bl>
          </a:graphicData>
        </a:graphic>
      </p:graphicFrame>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54</a:t>
            </a:fld>
            <a:endParaRPr lang="en-US"/>
          </a:p>
        </p:txBody>
      </p:sp>
      <p:sp>
        <p:nvSpPr>
          <p:cNvPr id="8" name="TextBox 7"/>
          <p:cNvSpPr txBox="1"/>
          <p:nvPr/>
        </p:nvSpPr>
        <p:spPr>
          <a:xfrm>
            <a:off x="1448719" y="2971800"/>
            <a:ext cx="6476081" cy="523220"/>
          </a:xfrm>
          <a:prstGeom prst="rect">
            <a:avLst/>
          </a:prstGeom>
          <a:noFill/>
        </p:spPr>
        <p:txBody>
          <a:bodyPr wrap="square" rtlCol="0">
            <a:spAutoFit/>
          </a:bodyPr>
          <a:lstStyle/>
          <a:p>
            <a:r>
              <a:rPr lang="en-US" dirty="0" smtClean="0">
                <a:solidFill>
                  <a:schemeClr val="tx1"/>
                </a:solidFill>
              </a:rPr>
              <a:t>MDT – Main Development Test		MDTV – Medium Drop Test Vehicle</a:t>
            </a:r>
          </a:p>
          <a:p>
            <a:r>
              <a:rPr lang="en-US" dirty="0" smtClean="0">
                <a:solidFill>
                  <a:schemeClr val="tx1"/>
                </a:solidFill>
              </a:rPr>
              <a:t>CDT – Cluster Development Test		CMS – Cradle Monorail System</a:t>
            </a:r>
            <a:endParaRPr lang="en-US" dirty="0">
              <a:solidFill>
                <a:schemeClr val="tx1"/>
              </a:solidFill>
            </a:endParaRPr>
          </a:p>
        </p:txBody>
      </p:sp>
      <p:pic>
        <p:nvPicPr>
          <p:cNvPr id="9" name="Picture 8" descr="DSC04550.jpg"/>
          <p:cNvPicPr>
            <a:picLocks noChangeAspect="1"/>
          </p:cNvPicPr>
          <p:nvPr/>
        </p:nvPicPr>
        <p:blipFill>
          <a:blip r:embed="rId2" cstate="print"/>
          <a:srcRect l="26000" t="16222" r="14000" b="14444"/>
          <a:stretch>
            <a:fillRect/>
          </a:stretch>
        </p:blipFill>
        <p:spPr>
          <a:xfrm>
            <a:off x="384312" y="3581400"/>
            <a:ext cx="4454769" cy="2895600"/>
          </a:xfrm>
          <a:prstGeom prst="rect">
            <a:avLst/>
          </a:prstGeom>
        </p:spPr>
      </p:pic>
      <p:pic>
        <p:nvPicPr>
          <p:cNvPr id="10" name="Picture 9" descr="080128-NASA CPAS-Build Up- 035.jpg"/>
          <p:cNvPicPr>
            <a:picLocks noChangeAspect="1"/>
          </p:cNvPicPr>
          <p:nvPr/>
        </p:nvPicPr>
        <p:blipFill>
          <a:blip r:embed="rId3" cstate="print"/>
          <a:srcRect l="22308" t="25659" r="7538" b="29310"/>
          <a:stretch>
            <a:fillRect/>
          </a:stretch>
        </p:blipFill>
        <p:spPr>
          <a:xfrm>
            <a:off x="4800600" y="3905250"/>
            <a:ext cx="4343400" cy="211455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p:txBody>
          <a:bodyPr/>
          <a:lstStyle/>
          <a:p>
            <a:r>
              <a:rPr lang="en-US" dirty="0" smtClean="0"/>
              <a:t>MDS (Mid-Air Deployment System) Sequence</a:t>
            </a:r>
          </a:p>
        </p:txBody>
      </p:sp>
      <p:grpSp>
        <p:nvGrpSpPr>
          <p:cNvPr id="2" name="Group 31"/>
          <p:cNvGrpSpPr/>
          <p:nvPr/>
        </p:nvGrpSpPr>
        <p:grpSpPr>
          <a:xfrm>
            <a:off x="390940" y="725556"/>
            <a:ext cx="8756856" cy="5765800"/>
            <a:chOff x="337932" y="762000"/>
            <a:chExt cx="8756856" cy="5765800"/>
          </a:xfrm>
        </p:grpSpPr>
        <p:pic>
          <p:nvPicPr>
            <p:cNvPr id="18434" name="Picture 5" descr="Z:\My Pictures\vlcsnap-2012-05-31-10h19m27s3.png"/>
            <p:cNvPicPr>
              <a:picLocks noChangeAspect="1" noChangeArrowheads="1"/>
            </p:cNvPicPr>
            <p:nvPr/>
          </p:nvPicPr>
          <p:blipFill>
            <a:blip r:embed="rId2" cstate="print"/>
            <a:srcRect/>
            <a:stretch>
              <a:fillRect/>
            </a:stretch>
          </p:blipFill>
          <p:spPr bwMode="auto">
            <a:xfrm>
              <a:off x="6092825" y="2443163"/>
              <a:ext cx="1290638" cy="1935162"/>
            </a:xfrm>
            <a:prstGeom prst="rect">
              <a:avLst/>
            </a:prstGeom>
            <a:noFill/>
            <a:ln w="9525">
              <a:noFill/>
              <a:miter lim="800000"/>
              <a:headEnd/>
              <a:tailEnd/>
            </a:ln>
          </p:spPr>
        </p:pic>
        <p:pic>
          <p:nvPicPr>
            <p:cNvPr id="18437" name="Content Placeholder 10" descr="cropped2.JPG"/>
            <p:cNvPicPr>
              <a:picLocks noChangeAspect="1"/>
            </p:cNvPicPr>
            <p:nvPr/>
          </p:nvPicPr>
          <p:blipFill>
            <a:blip r:embed="rId3" cstate="print"/>
            <a:srcRect/>
            <a:stretch>
              <a:fillRect/>
            </a:stretch>
          </p:blipFill>
          <p:spPr bwMode="auto">
            <a:xfrm>
              <a:off x="1809750" y="838200"/>
              <a:ext cx="1828800" cy="1219200"/>
            </a:xfrm>
            <a:prstGeom prst="rect">
              <a:avLst/>
            </a:prstGeom>
            <a:noFill/>
            <a:ln w="9525">
              <a:noFill/>
              <a:miter lim="800000"/>
              <a:headEnd/>
              <a:tailEnd/>
            </a:ln>
          </p:spPr>
        </p:pic>
        <p:pic>
          <p:nvPicPr>
            <p:cNvPr id="18438" name="Content Placeholder 6" descr="ed12-0290-017_nr.jpg"/>
            <p:cNvPicPr>
              <a:picLocks noChangeAspect="1"/>
            </p:cNvPicPr>
            <p:nvPr/>
          </p:nvPicPr>
          <p:blipFill>
            <a:blip r:embed="rId4" cstate="print"/>
            <a:srcRect l="29922" t="39973" r="13644" b="34596"/>
            <a:stretch>
              <a:fillRect/>
            </a:stretch>
          </p:blipFill>
          <p:spPr bwMode="auto">
            <a:xfrm>
              <a:off x="4175125" y="762000"/>
              <a:ext cx="4865688" cy="1462088"/>
            </a:xfrm>
            <a:prstGeom prst="rect">
              <a:avLst/>
            </a:prstGeom>
            <a:noFill/>
            <a:ln w="9525">
              <a:noFill/>
              <a:miter lim="800000"/>
              <a:headEnd/>
              <a:tailEnd/>
            </a:ln>
          </p:spPr>
        </p:pic>
        <p:sp>
          <p:nvSpPr>
            <p:cNvPr id="6" name="Circular Arrow 5"/>
            <p:cNvSpPr/>
            <p:nvPr/>
          </p:nvSpPr>
          <p:spPr bwMode="auto">
            <a:xfrm rot="4415456" flipH="1">
              <a:off x="3320256" y="824707"/>
              <a:ext cx="898525" cy="1747838"/>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7" name="Circular Arrow 6"/>
            <p:cNvSpPr/>
            <p:nvPr/>
          </p:nvSpPr>
          <p:spPr bwMode="auto">
            <a:xfrm rot="1118927" flipH="1">
              <a:off x="1262063" y="1354138"/>
              <a:ext cx="898525" cy="1462087"/>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pic>
          <p:nvPicPr>
            <p:cNvPr id="18441" name="Picture 2" descr="Z:\My Pictures\vlcsnap-2012-05-31-10h20m23s45.png"/>
            <p:cNvPicPr>
              <a:picLocks noChangeAspect="1" noChangeArrowheads="1"/>
            </p:cNvPicPr>
            <p:nvPr/>
          </p:nvPicPr>
          <p:blipFill>
            <a:blip r:embed="rId5" cstate="print"/>
            <a:srcRect/>
            <a:stretch>
              <a:fillRect/>
            </a:stretch>
          </p:blipFill>
          <p:spPr bwMode="auto">
            <a:xfrm>
              <a:off x="417513" y="4068763"/>
              <a:ext cx="1574800" cy="2362200"/>
            </a:xfrm>
            <a:prstGeom prst="rect">
              <a:avLst/>
            </a:prstGeom>
            <a:noFill/>
            <a:ln w="9525">
              <a:noFill/>
              <a:miter lim="800000"/>
              <a:headEnd/>
              <a:tailEnd/>
            </a:ln>
          </p:spPr>
        </p:pic>
        <p:pic>
          <p:nvPicPr>
            <p:cNvPr id="18442" name="Picture 3" descr="Z:\My Pictures\vlcsnap-2012-05-31-10h19m11s85.png"/>
            <p:cNvPicPr>
              <a:picLocks noChangeAspect="1" noChangeArrowheads="1"/>
            </p:cNvPicPr>
            <p:nvPr/>
          </p:nvPicPr>
          <p:blipFill>
            <a:blip r:embed="rId6" cstate="print"/>
            <a:srcRect/>
            <a:stretch>
              <a:fillRect/>
            </a:stretch>
          </p:blipFill>
          <p:spPr bwMode="auto">
            <a:xfrm>
              <a:off x="2362200" y="2209800"/>
              <a:ext cx="1158875" cy="1736725"/>
            </a:xfrm>
            <a:prstGeom prst="rect">
              <a:avLst/>
            </a:prstGeom>
            <a:noFill/>
            <a:ln w="9525">
              <a:noFill/>
              <a:miter lim="800000"/>
              <a:headEnd/>
              <a:tailEnd/>
            </a:ln>
          </p:spPr>
        </p:pic>
        <p:pic>
          <p:nvPicPr>
            <p:cNvPr id="18443" name="Picture 4" descr="Z:\My Pictures\vlcsnap-2012-05-31-10h19m20s174.png"/>
            <p:cNvPicPr>
              <a:picLocks noChangeAspect="1" noChangeArrowheads="1"/>
            </p:cNvPicPr>
            <p:nvPr/>
          </p:nvPicPr>
          <p:blipFill>
            <a:blip r:embed="rId7" cstate="print"/>
            <a:srcRect/>
            <a:stretch>
              <a:fillRect/>
            </a:stretch>
          </p:blipFill>
          <p:spPr bwMode="auto">
            <a:xfrm>
              <a:off x="4154488" y="2276475"/>
              <a:ext cx="1331912" cy="1997075"/>
            </a:xfrm>
            <a:prstGeom prst="rect">
              <a:avLst/>
            </a:prstGeom>
            <a:noFill/>
            <a:ln w="9525">
              <a:noFill/>
              <a:miter lim="800000"/>
              <a:headEnd/>
              <a:tailEnd/>
            </a:ln>
          </p:spPr>
        </p:pic>
        <p:pic>
          <p:nvPicPr>
            <p:cNvPr id="18444" name="Picture 6" descr="Z:\My Pictures\vlcsnap-2012-05-31-10h19m42s142.png"/>
            <p:cNvPicPr>
              <a:picLocks noChangeAspect="1" noChangeArrowheads="1"/>
            </p:cNvPicPr>
            <p:nvPr/>
          </p:nvPicPr>
          <p:blipFill>
            <a:blip r:embed="rId8" cstate="print"/>
            <a:srcRect/>
            <a:stretch>
              <a:fillRect/>
            </a:stretch>
          </p:blipFill>
          <p:spPr bwMode="auto">
            <a:xfrm>
              <a:off x="7624763" y="3589338"/>
              <a:ext cx="1470025" cy="2206625"/>
            </a:xfrm>
            <a:prstGeom prst="rect">
              <a:avLst/>
            </a:prstGeom>
            <a:noFill/>
            <a:ln w="9525">
              <a:noFill/>
              <a:miter lim="800000"/>
              <a:headEnd/>
              <a:tailEnd/>
            </a:ln>
          </p:spPr>
        </p:pic>
        <p:pic>
          <p:nvPicPr>
            <p:cNvPr id="18445" name="Picture 8" descr="Z:\My Pictures\vlcsnap-2012-05-31-10h20m09s179.png"/>
            <p:cNvPicPr>
              <a:picLocks noChangeAspect="1" noChangeArrowheads="1"/>
            </p:cNvPicPr>
            <p:nvPr/>
          </p:nvPicPr>
          <p:blipFill>
            <a:blip r:embed="rId9" cstate="print"/>
            <a:srcRect/>
            <a:stretch>
              <a:fillRect/>
            </a:stretch>
          </p:blipFill>
          <p:spPr bwMode="auto">
            <a:xfrm>
              <a:off x="2498725" y="4391025"/>
              <a:ext cx="1347788" cy="2020888"/>
            </a:xfrm>
            <a:prstGeom prst="rect">
              <a:avLst/>
            </a:prstGeom>
            <a:noFill/>
            <a:ln w="9525">
              <a:noFill/>
              <a:miter lim="800000"/>
              <a:headEnd/>
              <a:tailEnd/>
            </a:ln>
          </p:spPr>
        </p:pic>
        <p:pic>
          <p:nvPicPr>
            <p:cNvPr id="18446" name="Picture 9" descr="Z:\My Pictures\vlcsnap-2012-05-31-10h24m08s255.png"/>
            <p:cNvPicPr>
              <a:picLocks noChangeAspect="1" noChangeArrowheads="1"/>
            </p:cNvPicPr>
            <p:nvPr/>
          </p:nvPicPr>
          <p:blipFill>
            <a:blip r:embed="rId10" cstate="print"/>
            <a:srcRect/>
            <a:stretch>
              <a:fillRect/>
            </a:stretch>
          </p:blipFill>
          <p:spPr bwMode="auto">
            <a:xfrm>
              <a:off x="774700" y="2087563"/>
              <a:ext cx="812800" cy="1219200"/>
            </a:xfrm>
            <a:prstGeom prst="rect">
              <a:avLst/>
            </a:prstGeom>
            <a:noFill/>
            <a:ln w="9525">
              <a:noFill/>
              <a:miter lim="800000"/>
              <a:headEnd/>
              <a:tailEnd/>
            </a:ln>
          </p:spPr>
        </p:pic>
        <p:pic>
          <p:nvPicPr>
            <p:cNvPr id="18447" name="Picture 10" descr="Z:\My Pictures\vlcsnap-2012-05-31-10h19m54s14.png"/>
            <p:cNvPicPr>
              <a:picLocks noChangeAspect="1" noChangeArrowheads="1"/>
            </p:cNvPicPr>
            <p:nvPr/>
          </p:nvPicPr>
          <p:blipFill>
            <a:blip r:embed="rId11" cstate="print"/>
            <a:srcRect/>
            <a:stretch>
              <a:fillRect/>
            </a:stretch>
          </p:blipFill>
          <p:spPr bwMode="auto">
            <a:xfrm>
              <a:off x="4786313" y="4430713"/>
              <a:ext cx="1398587" cy="2097087"/>
            </a:xfrm>
            <a:prstGeom prst="rect">
              <a:avLst/>
            </a:prstGeom>
            <a:noFill/>
            <a:ln w="9525">
              <a:noFill/>
              <a:miter lim="800000"/>
              <a:headEnd/>
              <a:tailEnd/>
            </a:ln>
          </p:spPr>
        </p:pic>
        <p:sp>
          <p:nvSpPr>
            <p:cNvPr id="16" name="Circular Arrow 15"/>
            <p:cNvSpPr/>
            <p:nvPr/>
          </p:nvSpPr>
          <p:spPr bwMode="auto">
            <a:xfrm rot="17719268">
              <a:off x="1627187" y="2501901"/>
              <a:ext cx="898525" cy="1301750"/>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17" name="Circular Arrow 16"/>
            <p:cNvSpPr/>
            <p:nvPr/>
          </p:nvSpPr>
          <p:spPr bwMode="auto">
            <a:xfrm rot="17719268">
              <a:off x="3532187" y="2730501"/>
              <a:ext cx="898525" cy="1301750"/>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18" name="Circular Arrow 17"/>
            <p:cNvSpPr/>
            <p:nvPr/>
          </p:nvSpPr>
          <p:spPr bwMode="auto">
            <a:xfrm rot="17944965">
              <a:off x="5430837" y="3035301"/>
              <a:ext cx="898525" cy="1301750"/>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19" name="Circular Arrow 18"/>
            <p:cNvSpPr/>
            <p:nvPr/>
          </p:nvSpPr>
          <p:spPr bwMode="auto">
            <a:xfrm rot="18945905">
              <a:off x="7037388" y="3416300"/>
              <a:ext cx="898525" cy="1301750"/>
            </a:xfrm>
            <a:prstGeom prst="circularArrow">
              <a:avLst>
                <a:gd name="adj1" fmla="val 12500"/>
                <a:gd name="adj2" fmla="val 1388116"/>
                <a:gd name="adj3" fmla="val 20457681"/>
                <a:gd name="adj4" fmla="val 16841621"/>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20" name="Circular Arrow 19"/>
            <p:cNvSpPr/>
            <p:nvPr/>
          </p:nvSpPr>
          <p:spPr bwMode="auto">
            <a:xfrm rot="16027902" flipH="1" flipV="1">
              <a:off x="5887244" y="4067969"/>
              <a:ext cx="898525" cy="3030537"/>
            </a:xfrm>
            <a:prstGeom prst="circularArrow">
              <a:avLst>
                <a:gd name="adj1" fmla="val 12500"/>
                <a:gd name="adj2" fmla="val 2906063"/>
                <a:gd name="adj3" fmla="val 20457681"/>
                <a:gd name="adj4" fmla="val 16383920"/>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21" name="Circular Arrow 20"/>
            <p:cNvSpPr/>
            <p:nvPr/>
          </p:nvSpPr>
          <p:spPr bwMode="auto">
            <a:xfrm rot="16027902" flipH="1" flipV="1">
              <a:off x="3562350" y="4330701"/>
              <a:ext cx="898525" cy="2800350"/>
            </a:xfrm>
            <a:prstGeom prst="circularArrow">
              <a:avLst>
                <a:gd name="adj1" fmla="val 12500"/>
                <a:gd name="adj2" fmla="val 2906063"/>
                <a:gd name="adj3" fmla="val 20457681"/>
                <a:gd name="adj4" fmla="val 16685345"/>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22" name="Circular Arrow 21"/>
            <p:cNvSpPr/>
            <p:nvPr/>
          </p:nvSpPr>
          <p:spPr bwMode="auto">
            <a:xfrm rot="16561502" flipH="1" flipV="1">
              <a:off x="1695450" y="4953001"/>
              <a:ext cx="898525" cy="1809750"/>
            </a:xfrm>
            <a:prstGeom prst="circularArrow">
              <a:avLst>
                <a:gd name="adj1" fmla="val 12500"/>
                <a:gd name="adj2" fmla="val 1852188"/>
                <a:gd name="adj3" fmla="val 20457681"/>
                <a:gd name="adj4" fmla="val 16685345"/>
                <a:gd name="adj5" fmla="val 20293"/>
              </a:avLst>
            </a:prstGeom>
            <a:gradFill flip="none" rotWithShape="1">
              <a:gsLst>
                <a:gs pos="0">
                  <a:srgbClr val="8488C4"/>
                </a:gs>
                <a:gs pos="53000">
                  <a:srgbClr val="D4DEFF"/>
                </a:gs>
                <a:gs pos="83000">
                  <a:srgbClr val="D4DEFF"/>
                </a:gs>
                <a:gs pos="100000">
                  <a:srgbClr val="96AB94"/>
                </a:gs>
              </a:gsLst>
              <a:lin ang="13500000" scaled="1"/>
              <a:tileRect/>
            </a:gradFill>
            <a:ln w="12700" cap="flat" cmpd="sng" algn="ctr">
              <a:noFill/>
              <a:prstDash val="solid"/>
              <a:round/>
              <a:headEnd type="none" w="sm" len="sm"/>
              <a:tailEnd type="none" w="sm" len="sm"/>
            </a:ln>
            <a:effectLst/>
          </p:spPr>
          <p:txBody>
            <a:bodyPr/>
            <a:lstStyle/>
            <a:p>
              <a:pPr fontAlgn="auto">
                <a:spcBef>
                  <a:spcPts val="0"/>
                </a:spcBef>
                <a:spcAft>
                  <a:spcPts val="0"/>
                </a:spcAft>
                <a:defRPr/>
              </a:pPr>
              <a:endParaRPr lang="en-US" dirty="0">
                <a:solidFill>
                  <a:srgbClr val="000000"/>
                </a:solidFill>
                <a:latin typeface="Arial"/>
              </a:endParaRPr>
            </a:p>
          </p:txBody>
        </p:sp>
        <p:sp>
          <p:nvSpPr>
            <p:cNvPr id="23" name="Rectangle 22"/>
            <p:cNvSpPr/>
            <p:nvPr/>
          </p:nvSpPr>
          <p:spPr>
            <a:xfrm>
              <a:off x="415925" y="3306763"/>
              <a:ext cx="1574800" cy="600075"/>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US" sz="1100" kern="0" dirty="0">
                  <a:solidFill>
                    <a:srgbClr val="000000"/>
                  </a:solidFill>
                  <a:latin typeface="Arial"/>
                  <a:cs typeface="Arial"/>
                </a:rPr>
                <a:t>MDS under extraction parachutes</a:t>
              </a:r>
            </a:p>
            <a:p>
              <a:pPr algn="ctr" fontAlgn="auto">
                <a:spcBef>
                  <a:spcPts val="0"/>
                </a:spcBef>
                <a:spcAft>
                  <a:spcPts val="0"/>
                </a:spcAft>
                <a:defRPr/>
              </a:pPr>
              <a:r>
                <a:rPr lang="en-US" sz="1100" kern="0" dirty="0">
                  <a:solidFill>
                    <a:srgbClr val="000000"/>
                  </a:solidFill>
                  <a:latin typeface="Arial"/>
                  <a:cs typeface="Arial"/>
                </a:rPr>
                <a:t>(post separation)</a:t>
              </a:r>
              <a:endParaRPr lang="en-US" sz="1100" dirty="0">
                <a:solidFill>
                  <a:srgbClr val="000000"/>
                </a:solidFill>
                <a:latin typeface="Arial"/>
              </a:endParaRPr>
            </a:p>
          </p:txBody>
        </p:sp>
        <p:sp>
          <p:nvSpPr>
            <p:cNvPr id="24" name="Rectangle 23"/>
            <p:cNvSpPr/>
            <p:nvPr/>
          </p:nvSpPr>
          <p:spPr>
            <a:xfrm>
              <a:off x="3032125" y="3636963"/>
              <a:ext cx="939800" cy="600075"/>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US" sz="1100" kern="0" dirty="0">
                  <a:solidFill>
                    <a:srgbClr val="000000"/>
                  </a:solidFill>
                  <a:latin typeface="Arial"/>
                  <a:cs typeface="Arial"/>
                </a:rPr>
                <a:t>Stabilization</a:t>
              </a:r>
            </a:p>
            <a:p>
              <a:pPr algn="ctr" fontAlgn="auto">
                <a:spcBef>
                  <a:spcPts val="0"/>
                </a:spcBef>
                <a:spcAft>
                  <a:spcPts val="0"/>
                </a:spcAft>
                <a:defRPr/>
              </a:pPr>
              <a:r>
                <a:rPr lang="en-US" sz="1100" kern="0" dirty="0">
                  <a:solidFill>
                    <a:srgbClr val="000000"/>
                  </a:solidFill>
                  <a:latin typeface="Arial"/>
                  <a:cs typeface="Arial"/>
                </a:rPr>
                <a:t>Parachutes deployed</a:t>
              </a:r>
              <a:endParaRPr lang="en-US" sz="1100" dirty="0">
                <a:solidFill>
                  <a:srgbClr val="000000"/>
                </a:solidFill>
                <a:latin typeface="Arial"/>
              </a:endParaRPr>
            </a:p>
          </p:txBody>
        </p:sp>
        <p:sp>
          <p:nvSpPr>
            <p:cNvPr id="25" name="Rectangle 24"/>
            <p:cNvSpPr/>
            <p:nvPr/>
          </p:nvSpPr>
          <p:spPr>
            <a:xfrm>
              <a:off x="5168900" y="2435225"/>
              <a:ext cx="838200" cy="600075"/>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US" sz="1100" kern="0" dirty="0">
                  <a:solidFill>
                    <a:srgbClr val="000000"/>
                  </a:solidFill>
                  <a:latin typeface="Arial"/>
                  <a:cs typeface="Arial"/>
                </a:rPr>
                <a:t>Recovery chutes deployed</a:t>
              </a:r>
              <a:endParaRPr lang="en-US" sz="1100" dirty="0">
                <a:solidFill>
                  <a:srgbClr val="000000"/>
                </a:solidFill>
                <a:latin typeface="Arial"/>
              </a:endParaRPr>
            </a:p>
          </p:txBody>
        </p:sp>
        <p:sp>
          <p:nvSpPr>
            <p:cNvPr id="26" name="Rectangle 25"/>
            <p:cNvSpPr/>
            <p:nvPr/>
          </p:nvSpPr>
          <p:spPr>
            <a:xfrm>
              <a:off x="7019925" y="2387600"/>
              <a:ext cx="1219200" cy="430213"/>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US" sz="1100" kern="0" dirty="0">
                  <a:solidFill>
                    <a:srgbClr val="000000"/>
                  </a:solidFill>
                  <a:latin typeface="Arial"/>
                  <a:cs typeface="Arial"/>
                </a:rPr>
                <a:t>Recovery chutes 1</a:t>
              </a:r>
              <a:r>
                <a:rPr lang="en-US" sz="1100" kern="0" baseline="30000" dirty="0">
                  <a:solidFill>
                    <a:srgbClr val="000000"/>
                  </a:solidFill>
                  <a:latin typeface="Arial"/>
                  <a:cs typeface="Arial"/>
                </a:rPr>
                <a:t>st</a:t>
              </a:r>
              <a:r>
                <a:rPr lang="en-US" sz="1100" kern="0" dirty="0">
                  <a:solidFill>
                    <a:srgbClr val="000000"/>
                  </a:solidFill>
                  <a:latin typeface="Arial"/>
                  <a:cs typeface="Arial"/>
                </a:rPr>
                <a:t> Stage</a:t>
              </a:r>
              <a:endParaRPr lang="en-US" sz="1100" dirty="0">
                <a:solidFill>
                  <a:srgbClr val="000000"/>
                </a:solidFill>
                <a:latin typeface="Arial"/>
              </a:endParaRPr>
            </a:p>
          </p:txBody>
        </p:sp>
        <p:sp>
          <p:nvSpPr>
            <p:cNvPr id="27" name="Rectangle 26"/>
            <p:cNvSpPr/>
            <p:nvPr/>
          </p:nvSpPr>
          <p:spPr>
            <a:xfrm>
              <a:off x="6934200" y="4789488"/>
              <a:ext cx="1219200" cy="431800"/>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US" sz="1100" kern="0" dirty="0">
                  <a:solidFill>
                    <a:srgbClr val="000000"/>
                  </a:solidFill>
                  <a:latin typeface="Arial"/>
                  <a:cs typeface="Arial"/>
                </a:rPr>
                <a:t>Recovery chutes 2</a:t>
              </a:r>
              <a:r>
                <a:rPr lang="en-US" sz="1100" kern="0" baseline="30000" dirty="0">
                  <a:solidFill>
                    <a:srgbClr val="000000"/>
                  </a:solidFill>
                  <a:latin typeface="Arial"/>
                  <a:cs typeface="Arial"/>
                </a:rPr>
                <a:t>nd</a:t>
              </a:r>
              <a:r>
                <a:rPr lang="en-US" sz="1100" kern="0" dirty="0">
                  <a:solidFill>
                    <a:srgbClr val="000000"/>
                  </a:solidFill>
                  <a:latin typeface="Arial"/>
                  <a:cs typeface="Arial"/>
                </a:rPr>
                <a:t> Stage</a:t>
              </a:r>
              <a:endParaRPr lang="en-US" sz="1100" dirty="0">
                <a:solidFill>
                  <a:srgbClr val="000000"/>
                </a:solidFill>
                <a:latin typeface="Arial"/>
              </a:endParaRPr>
            </a:p>
          </p:txBody>
        </p:sp>
        <p:sp>
          <p:nvSpPr>
            <p:cNvPr id="28" name="Rectangle 27"/>
            <p:cNvSpPr/>
            <p:nvPr/>
          </p:nvSpPr>
          <p:spPr>
            <a:xfrm>
              <a:off x="3952875" y="5054600"/>
              <a:ext cx="1219200" cy="600075"/>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US" sz="1100" kern="0" dirty="0">
                  <a:solidFill>
                    <a:srgbClr val="000000"/>
                  </a:solidFill>
                  <a:latin typeface="Arial"/>
                  <a:cs typeface="Arial"/>
                </a:rPr>
                <a:t>Recovery chutes disreef to Full Open</a:t>
              </a:r>
              <a:endParaRPr lang="en-US" sz="1100" dirty="0">
                <a:solidFill>
                  <a:srgbClr val="000000"/>
                </a:solidFill>
                <a:latin typeface="Arial"/>
              </a:endParaRPr>
            </a:p>
          </p:txBody>
        </p:sp>
        <p:sp>
          <p:nvSpPr>
            <p:cNvPr id="29" name="Rectangle 28"/>
            <p:cNvSpPr/>
            <p:nvPr/>
          </p:nvSpPr>
          <p:spPr>
            <a:xfrm>
              <a:off x="337932" y="6096000"/>
              <a:ext cx="914400" cy="430212"/>
            </a:xfrm>
            <a:prstGeom prst="rect">
              <a:avLst/>
            </a:prstGeom>
            <a:solidFill>
              <a:schemeClr val="bg1"/>
            </a:solidFill>
            <a:ln>
              <a:solidFill>
                <a:schemeClr val="tx1"/>
              </a:solidFill>
            </a:ln>
          </p:spPr>
          <p:txBody>
            <a:bodyPr>
              <a:spAutoFit/>
            </a:bodyPr>
            <a:lstStyle/>
            <a:p>
              <a:pPr algn="ctr" fontAlgn="auto">
                <a:spcBef>
                  <a:spcPts val="0"/>
                </a:spcBef>
                <a:spcAft>
                  <a:spcPts val="0"/>
                </a:spcAft>
                <a:defRPr/>
              </a:pPr>
              <a:r>
                <a:rPr lang="en-US" sz="1100" kern="0" dirty="0">
                  <a:solidFill>
                    <a:srgbClr val="000000"/>
                  </a:solidFill>
                  <a:latin typeface="Arial"/>
                  <a:cs typeface="Arial"/>
                </a:rPr>
                <a:t>MDS touchdown</a:t>
              </a:r>
              <a:endParaRPr lang="en-US" sz="1100" dirty="0">
                <a:solidFill>
                  <a:srgbClr val="000000"/>
                </a:solidFill>
                <a:latin typeface="Arial"/>
              </a:endParaRPr>
            </a:p>
          </p:txBody>
        </p:sp>
        <p:sp>
          <p:nvSpPr>
            <p:cNvPr id="30" name="Rectangle 29"/>
            <p:cNvSpPr/>
            <p:nvPr/>
          </p:nvSpPr>
          <p:spPr>
            <a:xfrm>
              <a:off x="4232275" y="820738"/>
              <a:ext cx="811213" cy="261937"/>
            </a:xfrm>
            <a:prstGeom prst="rect">
              <a:avLst/>
            </a:prstGeom>
            <a:solidFill>
              <a:schemeClr val="bg1"/>
            </a:solidFill>
            <a:ln>
              <a:solidFill>
                <a:schemeClr val="tx1"/>
              </a:solidFill>
            </a:ln>
          </p:spPr>
          <p:txBody>
            <a:bodyPr wrap="none">
              <a:spAutoFit/>
            </a:bodyPr>
            <a:lstStyle/>
            <a:p>
              <a:pPr algn="ctr" fontAlgn="auto">
                <a:spcBef>
                  <a:spcPts val="0"/>
                </a:spcBef>
                <a:spcAft>
                  <a:spcPts val="0"/>
                </a:spcAft>
                <a:defRPr/>
              </a:pPr>
              <a:r>
                <a:rPr lang="en-US" sz="1100" kern="0" dirty="0">
                  <a:solidFill>
                    <a:srgbClr val="000000"/>
                  </a:solidFill>
                  <a:latin typeface="Arial"/>
                  <a:cs typeface="Arial"/>
                </a:rPr>
                <a:t>Extraction</a:t>
              </a:r>
              <a:endParaRPr lang="en-US" sz="1100" dirty="0">
                <a:solidFill>
                  <a:srgbClr val="000000"/>
                </a:solidFill>
                <a:latin typeface="Arial"/>
              </a:endParaRPr>
            </a:p>
          </p:txBody>
        </p:sp>
        <p:sp>
          <p:nvSpPr>
            <p:cNvPr id="31" name="Rectangle 30"/>
            <p:cNvSpPr/>
            <p:nvPr/>
          </p:nvSpPr>
          <p:spPr>
            <a:xfrm>
              <a:off x="1866900" y="1741488"/>
              <a:ext cx="868363" cy="260350"/>
            </a:xfrm>
            <a:prstGeom prst="rect">
              <a:avLst/>
            </a:prstGeom>
            <a:solidFill>
              <a:schemeClr val="bg1"/>
            </a:solidFill>
            <a:ln>
              <a:solidFill>
                <a:schemeClr val="tx1"/>
              </a:solidFill>
            </a:ln>
          </p:spPr>
          <p:txBody>
            <a:bodyPr wrap="none">
              <a:spAutoFit/>
            </a:bodyPr>
            <a:lstStyle/>
            <a:p>
              <a:pPr algn="ctr" fontAlgn="auto">
                <a:spcBef>
                  <a:spcPts val="0"/>
                </a:spcBef>
                <a:spcAft>
                  <a:spcPts val="0"/>
                </a:spcAft>
                <a:defRPr/>
              </a:pPr>
              <a:r>
                <a:rPr lang="en-US" sz="1100" kern="0" dirty="0">
                  <a:solidFill>
                    <a:srgbClr val="000000"/>
                  </a:solidFill>
                  <a:latin typeface="Arial"/>
                  <a:cs typeface="Arial"/>
                </a:rPr>
                <a:t>Separation</a:t>
              </a:r>
              <a:endParaRPr lang="en-US" sz="1100" dirty="0">
                <a:solidFill>
                  <a:srgbClr val="000000"/>
                </a:solidFill>
                <a:latin typeface="Arial"/>
              </a:endParaRPr>
            </a:p>
          </p:txBody>
        </p:sp>
      </p:grpSp>
      <p:sp>
        <p:nvSpPr>
          <p:cNvPr id="33" name="Date Placeholder 3"/>
          <p:cNvSpPr>
            <a:spLocks noGrp="1"/>
          </p:cNvSpPr>
          <p:nvPr>
            <p:ph type="dt" sz="half" idx="4294967295"/>
          </p:nvPr>
        </p:nvSpPr>
        <p:spPr>
          <a:xfrm>
            <a:off x="388938" y="6553200"/>
            <a:ext cx="1058862" cy="304800"/>
          </a:xfrm>
          <a:prstGeom prst="rect">
            <a:avLst/>
          </a:prstGeom>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34" name="Slide Number Placeholder 5"/>
          <p:cNvSpPr>
            <a:spLocks noGrp="1"/>
          </p:cNvSpPr>
          <p:nvPr>
            <p:ph type="sldNum" sz="quarter" idx="4"/>
          </p:nvPr>
        </p:nvSpPr>
        <p:spPr>
          <a:xfrm>
            <a:off x="7924800" y="6553200"/>
            <a:ext cx="1219200" cy="304800"/>
          </a:xfrm>
        </p:spPr>
        <p:txBody>
          <a:bodyPr/>
          <a:lstStyle/>
          <a:p>
            <a:pPr>
              <a:defRPr/>
            </a:pPr>
            <a:fld id="{CE5F36B3-FCD6-48EF-9F45-F45BEF7D85B6}" type="slidenum">
              <a:rPr lang="en-US" smtClean="0">
                <a:solidFill>
                  <a:srgbClr val="000000"/>
                </a:solidFill>
              </a:rPr>
              <a:pPr>
                <a:defRPr/>
              </a:pPr>
              <a:t>55</a:t>
            </a:fld>
            <a:endParaRPr lang="en-US">
              <a:solidFill>
                <a:srgbClr val="000000"/>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bwMode="auto">
          <a:xfrm>
            <a:off x="581212" y="1411941"/>
            <a:ext cx="7047753" cy="3429000"/>
          </a:xfrm>
          <a:custGeom>
            <a:avLst/>
            <a:gdLst>
              <a:gd name="connsiteX0" fmla="*/ 7047753 w 7047753"/>
              <a:gd name="connsiteY0" fmla="*/ 94130 h 3429000"/>
              <a:gd name="connsiteX1" fmla="*/ 3721847 w 7047753"/>
              <a:gd name="connsiteY1" fmla="*/ 40341 h 3429000"/>
              <a:gd name="connsiteX2" fmla="*/ 378012 w 7047753"/>
              <a:gd name="connsiteY2" fmla="*/ 336177 h 3429000"/>
              <a:gd name="connsiteX3" fmla="*/ 1453776 w 7047753"/>
              <a:gd name="connsiteY3" fmla="*/ 1627094 h 3429000"/>
              <a:gd name="connsiteX4" fmla="*/ 6330576 w 7047753"/>
              <a:gd name="connsiteY4" fmla="*/ 342900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7753" h="3429000">
                <a:moveTo>
                  <a:pt x="7047753" y="94130"/>
                </a:moveTo>
                <a:cubicBezTo>
                  <a:pt x="5940611" y="47065"/>
                  <a:pt x="4833470" y="0"/>
                  <a:pt x="3721847" y="40341"/>
                </a:cubicBezTo>
                <a:cubicBezTo>
                  <a:pt x="2610224" y="80682"/>
                  <a:pt x="756024" y="71718"/>
                  <a:pt x="378012" y="336177"/>
                </a:cubicBezTo>
                <a:cubicBezTo>
                  <a:pt x="0" y="600636"/>
                  <a:pt x="461682" y="1111624"/>
                  <a:pt x="1453776" y="1627094"/>
                </a:cubicBezTo>
                <a:cubicBezTo>
                  <a:pt x="2445870" y="2142564"/>
                  <a:pt x="4388223" y="2785782"/>
                  <a:pt x="6330576" y="3429000"/>
                </a:cubicBezTo>
              </a:path>
            </a:pathLst>
          </a:custGeom>
          <a:noFill/>
          <a:ln w="101600" cap="flat" cmpd="sng" algn="ctr">
            <a:solidFill>
              <a:schemeClr val="bg1">
                <a:lumMod val="7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2" name="Title 1"/>
          <p:cNvSpPr>
            <a:spLocks noGrp="1"/>
          </p:cNvSpPr>
          <p:nvPr>
            <p:ph type="title"/>
          </p:nvPr>
        </p:nvSpPr>
        <p:spPr/>
        <p:txBody>
          <a:bodyPr/>
          <a:lstStyle/>
          <a:p>
            <a:r>
              <a:rPr lang="en-US" dirty="0" smtClean="0"/>
              <a:t>CPSS</a:t>
            </a:r>
            <a:r>
              <a:rPr lang="en-US" sz="2000" dirty="0" smtClean="0"/>
              <a:t> </a:t>
            </a:r>
            <a:r>
              <a:rPr lang="en-US" dirty="0" smtClean="0"/>
              <a:t>Test Sequence</a:t>
            </a:r>
            <a:endParaRPr lang="en-US" dirty="0"/>
          </a:p>
        </p:txBody>
      </p:sp>
      <p:sp>
        <p:nvSpPr>
          <p:cNvPr id="3" name="Date Placeholder 2"/>
          <p:cNvSpPr>
            <a:spLocks noGrp="1"/>
          </p:cNvSpPr>
          <p:nvPr>
            <p:ph type="dt" sz="half" idx="10"/>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4" name="Slide Number Placeholder 3"/>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56</a:t>
            </a:fld>
            <a:endParaRPr lang="en-US">
              <a:solidFill>
                <a:srgbClr val="000000"/>
              </a:solidFill>
            </a:endParaRPr>
          </a:p>
        </p:txBody>
      </p:sp>
      <p:pic>
        <p:nvPicPr>
          <p:cNvPr id="6" name="Picture 4" descr="C:\CPAS\CDT-3-7\Pictures\C-12 cropped\ED12-0394-017.JPG"/>
          <p:cNvPicPr>
            <a:picLocks noChangeAspect="1" noChangeArrowheads="1"/>
          </p:cNvPicPr>
          <p:nvPr/>
        </p:nvPicPr>
        <p:blipFill>
          <a:blip r:embed="rId2" cstate="print"/>
          <a:srcRect/>
          <a:stretch>
            <a:fillRect/>
          </a:stretch>
        </p:blipFill>
        <p:spPr bwMode="auto">
          <a:xfrm>
            <a:off x="5245374" y="701464"/>
            <a:ext cx="3898626" cy="1698835"/>
          </a:xfrm>
          <a:prstGeom prst="rect">
            <a:avLst/>
          </a:prstGeom>
          <a:noFill/>
        </p:spPr>
      </p:pic>
      <p:pic>
        <p:nvPicPr>
          <p:cNvPr id="7" name="Picture 5" descr="C:\CPAS\CDT-3-7\Pictures\C-12 cropped\ED12-0394-028.JPG"/>
          <p:cNvPicPr>
            <a:picLocks noChangeAspect="1" noChangeArrowheads="1"/>
          </p:cNvPicPr>
          <p:nvPr/>
        </p:nvPicPr>
        <p:blipFill>
          <a:blip r:embed="rId3" cstate="print"/>
          <a:srcRect/>
          <a:stretch>
            <a:fillRect/>
          </a:stretch>
        </p:blipFill>
        <p:spPr bwMode="auto">
          <a:xfrm>
            <a:off x="3515099" y="926261"/>
            <a:ext cx="1339850" cy="918702"/>
          </a:xfrm>
          <a:prstGeom prst="rect">
            <a:avLst/>
          </a:prstGeom>
          <a:noFill/>
        </p:spPr>
      </p:pic>
      <p:sp>
        <p:nvSpPr>
          <p:cNvPr id="8" name="Text Box 14"/>
          <p:cNvSpPr txBox="1">
            <a:spLocks noChangeArrowheads="1"/>
          </p:cNvSpPr>
          <p:nvPr/>
        </p:nvSpPr>
        <p:spPr bwMode="auto">
          <a:xfrm>
            <a:off x="5334000" y="619349"/>
            <a:ext cx="2019300" cy="646331"/>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a:solidFill>
                  <a:srgbClr val="000000"/>
                </a:solidFill>
              </a:rPr>
              <a:t>Extraction from </a:t>
            </a:r>
            <a:r>
              <a:rPr lang="en-US" sz="1200" b="1" dirty="0" smtClean="0">
                <a:solidFill>
                  <a:srgbClr val="000000"/>
                </a:solidFill>
              </a:rPr>
              <a:t>C-17 at </a:t>
            </a:r>
            <a:r>
              <a:rPr lang="en-US" sz="1200" b="1" dirty="0">
                <a:solidFill>
                  <a:srgbClr val="000000"/>
                </a:solidFill>
              </a:rPr>
              <a:t>25,000 ft </a:t>
            </a:r>
            <a:r>
              <a:rPr lang="en-US" sz="1200" b="1" dirty="0" smtClean="0">
                <a:solidFill>
                  <a:srgbClr val="000000"/>
                </a:solidFill>
              </a:rPr>
              <a:t>with </a:t>
            </a:r>
            <a:r>
              <a:rPr lang="en-US" sz="1200" b="1" dirty="0">
                <a:solidFill>
                  <a:srgbClr val="000000"/>
                </a:solidFill>
              </a:rPr>
              <a:t>two 28 ft Extraction Parachutes</a:t>
            </a:r>
            <a:endParaRPr lang="en-US" sz="1000" b="1" dirty="0">
              <a:solidFill>
                <a:srgbClr val="000000"/>
              </a:solidFill>
            </a:endParaRPr>
          </a:p>
        </p:txBody>
      </p:sp>
      <p:sp>
        <p:nvSpPr>
          <p:cNvPr id="9" name="Text Box 14"/>
          <p:cNvSpPr txBox="1">
            <a:spLocks noChangeArrowheads="1"/>
          </p:cNvSpPr>
          <p:nvPr/>
        </p:nvSpPr>
        <p:spPr bwMode="auto">
          <a:xfrm>
            <a:off x="1371600" y="781274"/>
            <a:ext cx="2019300" cy="461665"/>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Smart Separation 2.235 s after Ramp Clear</a:t>
            </a:r>
            <a:endParaRPr lang="en-US" sz="1000" b="1" dirty="0">
              <a:solidFill>
                <a:srgbClr val="000000"/>
              </a:solidFill>
            </a:endParaRPr>
          </a:p>
        </p:txBody>
      </p:sp>
      <p:pic>
        <p:nvPicPr>
          <p:cNvPr id="4098" name="Picture 2" descr="C:\CPAS\CDT-3-7\Videos\Caps\extchute.jpg"/>
          <p:cNvPicPr>
            <a:picLocks noChangeAspect="1" noChangeArrowheads="1"/>
          </p:cNvPicPr>
          <p:nvPr/>
        </p:nvPicPr>
        <p:blipFill>
          <a:blip r:embed="rId4" cstate="print"/>
          <a:srcRect/>
          <a:stretch>
            <a:fillRect/>
          </a:stretch>
        </p:blipFill>
        <p:spPr bwMode="auto">
          <a:xfrm>
            <a:off x="601711" y="1376800"/>
            <a:ext cx="759043" cy="2513883"/>
          </a:xfrm>
          <a:prstGeom prst="rect">
            <a:avLst/>
          </a:prstGeom>
          <a:noFill/>
        </p:spPr>
      </p:pic>
      <p:pic>
        <p:nvPicPr>
          <p:cNvPr id="4100" name="Picture 4"/>
          <p:cNvPicPr>
            <a:picLocks noChangeAspect="1" noChangeArrowheads="1"/>
          </p:cNvPicPr>
          <p:nvPr/>
        </p:nvPicPr>
        <p:blipFill>
          <a:blip r:embed="rId5" cstate="print"/>
          <a:srcRect/>
          <a:stretch>
            <a:fillRect/>
          </a:stretch>
        </p:blipFill>
        <p:spPr bwMode="auto">
          <a:xfrm>
            <a:off x="1606364" y="1927224"/>
            <a:ext cx="1162050" cy="3611563"/>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a:stretch>
            <a:fillRect/>
          </a:stretch>
        </p:blipFill>
        <p:spPr bwMode="auto">
          <a:xfrm>
            <a:off x="3003084" y="2195325"/>
            <a:ext cx="963775" cy="4286157"/>
          </a:xfrm>
          <a:prstGeom prst="rect">
            <a:avLst/>
          </a:prstGeom>
          <a:noFill/>
          <a:ln w="9525">
            <a:no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6170956" y="2581834"/>
            <a:ext cx="2632383" cy="3899649"/>
          </a:xfrm>
          <a:prstGeom prst="rect">
            <a:avLst/>
          </a:prstGeom>
          <a:noFill/>
          <a:ln w="9525">
            <a:noFill/>
            <a:miter lim="800000"/>
            <a:headEnd/>
            <a:tailEnd/>
          </a:ln>
        </p:spPr>
      </p:pic>
      <p:pic>
        <p:nvPicPr>
          <p:cNvPr id="4105" name="Picture 9"/>
          <p:cNvPicPr>
            <a:picLocks noChangeAspect="1" noChangeArrowheads="1"/>
          </p:cNvPicPr>
          <p:nvPr/>
        </p:nvPicPr>
        <p:blipFill>
          <a:blip r:embed="rId8" cstate="print"/>
          <a:srcRect/>
          <a:stretch>
            <a:fillRect/>
          </a:stretch>
        </p:blipFill>
        <p:spPr bwMode="auto">
          <a:xfrm>
            <a:off x="4318747" y="2447365"/>
            <a:ext cx="1609762" cy="4025152"/>
          </a:xfrm>
          <a:prstGeom prst="rect">
            <a:avLst/>
          </a:prstGeom>
          <a:noFill/>
          <a:ln w="9525">
            <a:noFill/>
            <a:miter lim="800000"/>
            <a:headEnd/>
            <a:tailEnd/>
          </a:ln>
        </p:spPr>
      </p:pic>
      <p:sp>
        <p:nvSpPr>
          <p:cNvPr id="18" name="Text Box 14"/>
          <p:cNvSpPr txBox="1">
            <a:spLocks noChangeArrowheads="1"/>
          </p:cNvSpPr>
          <p:nvPr/>
        </p:nvSpPr>
        <p:spPr bwMode="auto">
          <a:xfrm>
            <a:off x="537882" y="4062357"/>
            <a:ext cx="1488141" cy="646331"/>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Reposition to backstop 75.1 s after Ramp Clear</a:t>
            </a:r>
            <a:endParaRPr lang="en-US" sz="1000" b="1" dirty="0">
              <a:solidFill>
                <a:srgbClr val="000000"/>
              </a:solidFill>
            </a:endParaRPr>
          </a:p>
        </p:txBody>
      </p:sp>
      <p:sp>
        <p:nvSpPr>
          <p:cNvPr id="19" name="Text Box 14"/>
          <p:cNvSpPr txBox="1">
            <a:spLocks noChangeArrowheads="1"/>
          </p:cNvSpPr>
          <p:nvPr/>
        </p:nvSpPr>
        <p:spPr bwMode="auto">
          <a:xfrm>
            <a:off x="1864660" y="5604286"/>
            <a:ext cx="1595716" cy="830997"/>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Extraction chute cutaway, recovery chute deploy 128 s after Ramp Clear</a:t>
            </a:r>
            <a:endParaRPr lang="en-US" sz="1000" b="1" dirty="0">
              <a:solidFill>
                <a:srgbClr val="000000"/>
              </a:solidFill>
            </a:endParaRPr>
          </a:p>
        </p:txBody>
      </p:sp>
      <p:sp>
        <p:nvSpPr>
          <p:cNvPr id="20" name="Text Box 14"/>
          <p:cNvSpPr txBox="1">
            <a:spLocks noChangeArrowheads="1"/>
          </p:cNvSpPr>
          <p:nvPr/>
        </p:nvSpPr>
        <p:spPr bwMode="auto">
          <a:xfrm>
            <a:off x="7664822" y="5604287"/>
            <a:ext cx="1443318" cy="646331"/>
          </a:xfrm>
          <a:prstGeom prst="rect">
            <a:avLst/>
          </a:prstGeom>
          <a:solidFill>
            <a:schemeClr val="bg1"/>
          </a:solidFill>
          <a:ln w="9525">
            <a:solidFill>
              <a:schemeClr val="tx1"/>
            </a:solidFill>
            <a:miter lim="800000"/>
            <a:headEnd/>
            <a:tailEnd/>
          </a:ln>
          <a:effectLst/>
        </p:spPr>
        <p:txBody>
          <a:bodyPr wrap="square">
            <a:spAutoFit/>
          </a:bodyPr>
          <a:lstStyle/>
          <a:p>
            <a:pPr algn="ctr" fontAlgn="base">
              <a:spcBef>
                <a:spcPct val="50000"/>
              </a:spcBef>
              <a:spcAft>
                <a:spcPct val="0"/>
              </a:spcAft>
            </a:pPr>
            <a:r>
              <a:rPr lang="en-US" sz="1200" b="1" dirty="0" smtClean="0">
                <a:solidFill>
                  <a:srgbClr val="000000"/>
                </a:solidFill>
              </a:rPr>
              <a:t>CPSS touchdown 330 s after Ramp Clear</a:t>
            </a:r>
            <a:endParaRPr lang="en-US" sz="1000" b="1" dirty="0">
              <a:solidFill>
                <a:srgbClr val="000000"/>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Trajectory Simulations</a:t>
            </a:r>
            <a:endParaRPr lang="en-US" dirty="0"/>
          </a:p>
        </p:txBody>
      </p:sp>
      <p:sp>
        <p:nvSpPr>
          <p:cNvPr id="3" name="Content Placeholder 2"/>
          <p:cNvSpPr>
            <a:spLocks noGrp="1"/>
          </p:cNvSpPr>
          <p:nvPr>
            <p:ph idx="1"/>
          </p:nvPr>
        </p:nvSpPr>
        <p:spPr>
          <a:xfrm>
            <a:off x="392113" y="723900"/>
            <a:ext cx="5399087" cy="5753100"/>
          </a:xfrm>
        </p:spPr>
        <p:txBody>
          <a:bodyPr/>
          <a:lstStyle/>
          <a:p>
            <a:r>
              <a:rPr lang="en-US" sz="2000" dirty="0" smtClean="0"/>
              <a:t>CAPSIM &amp; </a:t>
            </a:r>
            <a:r>
              <a:rPr lang="en-US" sz="2000" dirty="0" err="1" smtClean="0"/>
              <a:t>PalletSIM</a:t>
            </a:r>
            <a:endParaRPr lang="en-US" sz="2000" dirty="0" smtClean="0"/>
          </a:p>
          <a:p>
            <a:pPr lvl="1"/>
            <a:r>
              <a:rPr lang="en-US" sz="1600" dirty="0" smtClean="0"/>
              <a:t>Used to independently model two-vehicle systems post separation</a:t>
            </a:r>
          </a:p>
          <a:p>
            <a:pPr lvl="1"/>
            <a:r>
              <a:rPr lang="en-US" sz="1600" dirty="0" smtClean="0"/>
              <a:t>Not used in EDU test phase</a:t>
            </a:r>
          </a:p>
          <a:p>
            <a:r>
              <a:rPr lang="en-US" sz="2000" dirty="0" smtClean="0"/>
              <a:t>DSS</a:t>
            </a:r>
          </a:p>
          <a:p>
            <a:pPr lvl="1"/>
            <a:r>
              <a:rPr lang="en-US" sz="1600" dirty="0" smtClean="0"/>
              <a:t>High fidelity 6-DOF trajectory simulation</a:t>
            </a:r>
          </a:p>
          <a:p>
            <a:pPr lvl="1"/>
            <a:r>
              <a:rPr lang="en-US" sz="1600" dirty="0" smtClean="0"/>
              <a:t>Does not have multi-body capability</a:t>
            </a:r>
          </a:p>
          <a:p>
            <a:pPr lvl="1"/>
            <a:r>
              <a:rPr lang="en-US" sz="1600" dirty="0" smtClean="0"/>
              <a:t>Uses a composite model approach to simulation parachute clusters</a:t>
            </a:r>
          </a:p>
          <a:p>
            <a:r>
              <a:rPr lang="en-US" sz="2000" dirty="0" smtClean="0"/>
              <a:t>ADAMS</a:t>
            </a:r>
          </a:p>
          <a:p>
            <a:pPr lvl="1"/>
            <a:r>
              <a:rPr lang="en-US" sz="1600" dirty="0" smtClean="0"/>
              <a:t>Commercial multi-body simulation</a:t>
            </a:r>
          </a:p>
          <a:p>
            <a:pPr lvl="1"/>
            <a:r>
              <a:rPr lang="en-US" sz="1600" dirty="0" smtClean="0"/>
              <a:t>Models contact forces between bodies</a:t>
            </a:r>
          </a:p>
          <a:p>
            <a:pPr lvl="1"/>
            <a:r>
              <a:rPr lang="en-US" sz="1600" dirty="0" smtClean="0"/>
              <a:t>Used for EDU extraction and separation phases</a:t>
            </a:r>
          </a:p>
          <a:p>
            <a:r>
              <a:rPr lang="en-US" sz="2000" dirty="0" smtClean="0"/>
              <a:t>Flight Analysis and Simulation Tool (FAST)</a:t>
            </a:r>
          </a:p>
          <a:p>
            <a:pPr lvl="1"/>
            <a:r>
              <a:rPr lang="en-US" sz="1600" dirty="0" smtClean="0"/>
              <a:t>6-DOF multi-body trajectory simulator</a:t>
            </a:r>
          </a:p>
          <a:p>
            <a:pPr lvl="1"/>
            <a:r>
              <a:rPr lang="pt-BR" sz="1600" dirty="0" smtClean="0"/>
              <a:t>Utilizes Lockheed Martin developed hi-fi parachute model</a:t>
            </a:r>
          </a:p>
          <a:p>
            <a:pPr lvl="1"/>
            <a:r>
              <a:rPr lang="en-US" sz="1600" dirty="0" smtClean="0"/>
              <a:t>Currently  being phased in as primary tool for preflight predictions</a:t>
            </a: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57</a:t>
            </a:fld>
            <a:endParaRPr lang="en-US"/>
          </a:p>
        </p:txBody>
      </p:sp>
      <p:pic>
        <p:nvPicPr>
          <p:cNvPr id="8" name="Picture 7"/>
          <p:cNvPicPr>
            <a:picLocks noChangeAspect="1"/>
          </p:cNvPicPr>
          <p:nvPr/>
        </p:nvPicPr>
        <p:blipFill>
          <a:blip r:embed="rId2" cstate="print"/>
          <a:srcRect t="18328" r="19266" b="6055"/>
          <a:stretch>
            <a:fillRect/>
          </a:stretch>
        </p:blipFill>
        <p:spPr bwMode="auto">
          <a:xfrm>
            <a:off x="5834742" y="718458"/>
            <a:ext cx="3276600" cy="2662306"/>
          </a:xfrm>
          <a:prstGeom prst="rect">
            <a:avLst/>
          </a:prstGeom>
          <a:noFill/>
          <a:ln w="9525">
            <a:noFill/>
            <a:miter lim="800000"/>
            <a:headEnd/>
            <a:tailEnd/>
          </a:ln>
        </p:spPr>
      </p:pic>
      <p:sp>
        <p:nvSpPr>
          <p:cNvPr id="9" name="TextBox 8"/>
          <p:cNvSpPr txBox="1"/>
          <p:nvPr/>
        </p:nvSpPr>
        <p:spPr>
          <a:xfrm>
            <a:off x="6128656" y="3319046"/>
            <a:ext cx="2743200" cy="338554"/>
          </a:xfrm>
          <a:prstGeom prst="rect">
            <a:avLst/>
          </a:prstGeom>
          <a:noFill/>
        </p:spPr>
        <p:txBody>
          <a:bodyPr wrap="square" rtlCol="0">
            <a:spAutoFit/>
          </a:bodyPr>
          <a:lstStyle/>
          <a:p>
            <a:pPr algn="ctr"/>
            <a:r>
              <a:rPr lang="en-US" sz="1600" dirty="0" smtClean="0">
                <a:solidFill>
                  <a:schemeClr val="tx1"/>
                </a:solidFill>
              </a:rPr>
              <a:t>CAPSIM GUI</a:t>
            </a:r>
            <a:endParaRPr lang="en-US" sz="1600" dirty="0">
              <a:solidFill>
                <a:schemeClr val="tx1"/>
              </a:solidFill>
            </a:endParaRPr>
          </a:p>
        </p:txBody>
      </p:sp>
      <p:sp>
        <p:nvSpPr>
          <p:cNvPr id="10" name="TextBox 9"/>
          <p:cNvSpPr txBox="1"/>
          <p:nvPr/>
        </p:nvSpPr>
        <p:spPr>
          <a:xfrm>
            <a:off x="6096000" y="5943600"/>
            <a:ext cx="2743200" cy="338554"/>
          </a:xfrm>
          <a:prstGeom prst="rect">
            <a:avLst/>
          </a:prstGeom>
          <a:noFill/>
        </p:spPr>
        <p:txBody>
          <a:bodyPr wrap="square" rtlCol="0">
            <a:spAutoFit/>
          </a:bodyPr>
          <a:lstStyle/>
          <a:p>
            <a:pPr algn="ctr"/>
            <a:r>
              <a:rPr lang="en-US" sz="1600" dirty="0" smtClean="0">
                <a:solidFill>
                  <a:schemeClr val="tx1"/>
                </a:solidFill>
              </a:rPr>
              <a:t>ADAMS Overlay</a:t>
            </a:r>
            <a:endParaRPr lang="en-US" sz="1600" dirty="0">
              <a:solidFill>
                <a:schemeClr val="tx1"/>
              </a:solidFill>
            </a:endParaRPr>
          </a:p>
        </p:txBody>
      </p:sp>
      <p:pic>
        <p:nvPicPr>
          <p:cNvPr id="110593" name="Picture 1"/>
          <p:cNvPicPr>
            <a:picLocks noChangeAspect="1" noChangeArrowheads="1"/>
          </p:cNvPicPr>
          <p:nvPr/>
        </p:nvPicPr>
        <p:blipFill>
          <a:blip r:embed="rId3" cstate="print"/>
          <a:srcRect l="11892" t="19810" r="73243" b="56571"/>
          <a:stretch>
            <a:fillRect/>
          </a:stretch>
        </p:blipFill>
        <p:spPr bwMode="auto">
          <a:xfrm>
            <a:off x="5764161" y="4038600"/>
            <a:ext cx="3379838" cy="1905000"/>
          </a:xfrm>
          <a:prstGeom prst="rect">
            <a:avLst/>
          </a:prstGeom>
          <a:noFill/>
          <a:ln w="9525">
            <a:noFill/>
            <a:miter lim="800000"/>
            <a:headEnd/>
            <a:tailEnd/>
          </a:ln>
        </p:spPr>
      </p:pic>
    </p:spTree>
    <p:extLst>
      <p:ext uri="{BB962C8B-B14F-4D97-AF65-F5344CB8AC3E}">
        <p14:creationId xmlns="" xmlns:p14="http://schemas.microsoft.com/office/powerpoint/2010/main" val="23951073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Trajectory Simulations</a:t>
            </a:r>
            <a:endParaRPr lang="en-US" dirty="0"/>
          </a:p>
        </p:txBody>
      </p:sp>
      <p:sp>
        <p:nvSpPr>
          <p:cNvPr id="3" name="Content Placeholder 2"/>
          <p:cNvSpPr>
            <a:spLocks noGrp="1"/>
          </p:cNvSpPr>
          <p:nvPr>
            <p:ph idx="1"/>
          </p:nvPr>
        </p:nvSpPr>
        <p:spPr>
          <a:xfrm>
            <a:off x="392113" y="685800"/>
            <a:ext cx="8675687" cy="5753100"/>
          </a:xfrm>
        </p:spPr>
        <p:txBody>
          <a:bodyPr/>
          <a:lstStyle/>
          <a:p>
            <a:r>
              <a:rPr lang="en-US" sz="2000" dirty="0" smtClean="0"/>
              <a:t>Decelerator Simulation System Application (DSSA)</a:t>
            </a:r>
          </a:p>
          <a:p>
            <a:pPr lvl="1"/>
            <a:r>
              <a:rPr lang="en-US" sz="1800" dirty="0" smtClean="0"/>
              <a:t>Provides end-to-end 6-DOF simulations of Type V LVAD tests</a:t>
            </a:r>
          </a:p>
          <a:p>
            <a:pPr lvl="1"/>
            <a:r>
              <a:rPr lang="en-US" sz="1800" dirty="0" smtClean="0"/>
              <a:t>Includes an aircraft extraction model</a:t>
            </a:r>
          </a:p>
          <a:p>
            <a:pPr lvl="1"/>
            <a:r>
              <a:rPr lang="en-US" sz="1800" dirty="0" smtClean="0"/>
              <a:t>Uses DSS parachute model</a:t>
            </a:r>
          </a:p>
          <a:p>
            <a:r>
              <a:rPr lang="en-US" sz="2000" dirty="0" smtClean="0"/>
              <a:t>DTV-Sim</a:t>
            </a:r>
          </a:p>
          <a:p>
            <a:pPr lvl="1"/>
            <a:r>
              <a:rPr lang="en-US" sz="1800" dirty="0" smtClean="0"/>
              <a:t>2-DOF simulation without an aircraft extraction model</a:t>
            </a:r>
          </a:p>
          <a:p>
            <a:pPr lvl="1"/>
            <a:r>
              <a:rPr lang="en-US" sz="1800" dirty="0" smtClean="0"/>
              <a:t>Provides a point mass trajectory of any vehicle type</a:t>
            </a:r>
          </a:p>
          <a:p>
            <a:pPr lvl="1"/>
            <a:r>
              <a:rPr lang="en-US" sz="1800" dirty="0" smtClean="0"/>
              <a:t>Uses DSS parachute model</a:t>
            </a:r>
            <a:endParaRPr lang="en-US" sz="1800"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58</a:t>
            </a:fld>
            <a:endParaRPr lang="en-US"/>
          </a:p>
        </p:txBody>
      </p:sp>
      <p:pic>
        <p:nvPicPr>
          <p:cNvPr id="7" name="Picture 6"/>
          <p:cNvPicPr>
            <a:picLocks noChangeAspect="1"/>
          </p:cNvPicPr>
          <p:nvPr/>
        </p:nvPicPr>
        <p:blipFill>
          <a:blip r:embed="rId2" cstate="print"/>
          <a:srcRect t="20732" r="48366" b="28349"/>
          <a:stretch>
            <a:fillRect/>
          </a:stretch>
        </p:blipFill>
        <p:spPr bwMode="auto">
          <a:xfrm>
            <a:off x="402772" y="3429000"/>
            <a:ext cx="4583595" cy="2823746"/>
          </a:xfrm>
          <a:prstGeom prst="rect">
            <a:avLst/>
          </a:prstGeom>
          <a:noFill/>
          <a:ln w="9525">
            <a:noFill/>
            <a:miter lim="800000"/>
            <a:headEnd/>
            <a:tailEnd/>
          </a:ln>
        </p:spPr>
      </p:pic>
      <p:pic>
        <p:nvPicPr>
          <p:cNvPr id="8" name="Picture 7"/>
          <p:cNvPicPr>
            <a:picLocks noChangeAspect="1"/>
          </p:cNvPicPr>
          <p:nvPr/>
        </p:nvPicPr>
        <p:blipFill>
          <a:blip r:embed="rId3" cstate="print"/>
          <a:srcRect l="21956" t="15634" r="35747" b="45989"/>
          <a:stretch>
            <a:fillRect/>
          </a:stretch>
        </p:blipFill>
        <p:spPr bwMode="auto">
          <a:xfrm>
            <a:off x="5035118" y="3657600"/>
            <a:ext cx="4076224" cy="2308584"/>
          </a:xfrm>
          <a:prstGeom prst="rect">
            <a:avLst/>
          </a:prstGeom>
          <a:noFill/>
          <a:ln w="9525">
            <a:noFill/>
            <a:miter lim="800000"/>
            <a:headEnd/>
            <a:tailEnd/>
          </a:ln>
        </p:spPr>
      </p:pic>
      <p:sp>
        <p:nvSpPr>
          <p:cNvPr id="9" name="TextBox 8"/>
          <p:cNvSpPr txBox="1"/>
          <p:nvPr/>
        </p:nvSpPr>
        <p:spPr>
          <a:xfrm>
            <a:off x="1219200" y="6176546"/>
            <a:ext cx="2743200" cy="338554"/>
          </a:xfrm>
          <a:prstGeom prst="rect">
            <a:avLst/>
          </a:prstGeom>
          <a:noFill/>
        </p:spPr>
        <p:txBody>
          <a:bodyPr wrap="square" rtlCol="0">
            <a:spAutoFit/>
          </a:bodyPr>
          <a:lstStyle/>
          <a:p>
            <a:pPr algn="ctr"/>
            <a:r>
              <a:rPr lang="en-US" sz="1600" dirty="0" smtClean="0">
                <a:solidFill>
                  <a:schemeClr val="tx1"/>
                </a:solidFill>
              </a:rPr>
              <a:t>DSSA GUI</a:t>
            </a:r>
            <a:endParaRPr lang="en-US" sz="1600" dirty="0">
              <a:solidFill>
                <a:schemeClr val="tx1"/>
              </a:solidFill>
            </a:endParaRPr>
          </a:p>
        </p:txBody>
      </p:sp>
      <p:sp>
        <p:nvSpPr>
          <p:cNvPr id="10" name="TextBox 9"/>
          <p:cNvSpPr txBox="1"/>
          <p:nvPr/>
        </p:nvSpPr>
        <p:spPr>
          <a:xfrm>
            <a:off x="5747656" y="5909846"/>
            <a:ext cx="2743200" cy="338554"/>
          </a:xfrm>
          <a:prstGeom prst="rect">
            <a:avLst/>
          </a:prstGeom>
          <a:noFill/>
        </p:spPr>
        <p:txBody>
          <a:bodyPr wrap="square" rtlCol="0">
            <a:spAutoFit/>
          </a:bodyPr>
          <a:lstStyle/>
          <a:p>
            <a:pPr algn="ctr"/>
            <a:r>
              <a:rPr lang="en-US" sz="1600" dirty="0" smtClean="0">
                <a:solidFill>
                  <a:schemeClr val="tx1"/>
                </a:solidFill>
              </a:rPr>
              <a:t>DTV-Sim GUI</a:t>
            </a:r>
            <a:endParaRPr lang="en-US" sz="1600" dirty="0">
              <a:solidFill>
                <a:schemeClr val="tx1"/>
              </a:solidFill>
            </a:endParaRPr>
          </a:p>
        </p:txBody>
      </p:sp>
    </p:spTree>
    <p:extLst>
      <p:ext uri="{BB962C8B-B14F-4D97-AF65-F5344CB8AC3E}">
        <p14:creationId xmlns="" xmlns:p14="http://schemas.microsoft.com/office/powerpoint/2010/main" val="17188780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59</a:t>
            </a:fld>
            <a:endParaRPr lang="en-US"/>
          </a:p>
        </p:txBody>
      </p:sp>
      <p:pic>
        <p:nvPicPr>
          <p:cNvPr id="1037" name="Picture 13"/>
          <p:cNvPicPr>
            <a:picLocks noChangeAspect="1" noChangeArrowheads="1"/>
          </p:cNvPicPr>
          <p:nvPr/>
        </p:nvPicPr>
        <p:blipFill>
          <a:blip r:embed="rId3" cstate="print">
            <a:clrChange>
              <a:clrFrom>
                <a:srgbClr val="FFFFFF"/>
              </a:clrFrom>
              <a:clrTo>
                <a:srgbClr val="FFFFFF">
                  <a:alpha val="0"/>
                </a:srgbClr>
              </a:clrTo>
            </a:clrChange>
          </a:blip>
          <a:srcRect l="18703" t="15960" r="28928" b="24190"/>
          <a:stretch>
            <a:fillRect/>
          </a:stretch>
        </p:blipFill>
        <p:spPr bwMode="auto">
          <a:xfrm>
            <a:off x="268356" y="2634343"/>
            <a:ext cx="5486400" cy="3918857"/>
          </a:xfrm>
          <a:prstGeom prst="rect">
            <a:avLst/>
          </a:prstGeom>
          <a:noFill/>
          <a:ln w="9525">
            <a:noFill/>
            <a:miter lim="800000"/>
            <a:headEnd/>
            <a:tailEnd/>
          </a:ln>
        </p:spPr>
      </p:pic>
      <p:pic>
        <p:nvPicPr>
          <p:cNvPr id="7" name="Picture 6"/>
          <p:cNvPicPr/>
          <p:nvPr/>
        </p:nvPicPr>
        <p:blipFill>
          <a:blip r:embed="rId4" cstate="print"/>
          <a:srcRect/>
          <a:stretch>
            <a:fillRect/>
          </a:stretch>
        </p:blipFill>
        <p:spPr bwMode="auto">
          <a:xfrm>
            <a:off x="5638800" y="2971800"/>
            <a:ext cx="3505200" cy="2909708"/>
          </a:xfrm>
          <a:prstGeom prst="rect">
            <a:avLst/>
          </a:prstGeom>
          <a:noFill/>
          <a:ln w="9525">
            <a:noFill/>
            <a:miter lim="800000"/>
            <a:headEnd/>
            <a:tailEnd/>
          </a:ln>
          <a:effectLst/>
        </p:spPr>
      </p:pic>
      <p:graphicFrame>
        <p:nvGraphicFramePr>
          <p:cNvPr id="9" name="Content Placeholder 3"/>
          <p:cNvGraphicFramePr>
            <a:graphicFrameLocks/>
          </p:cNvGraphicFramePr>
          <p:nvPr>
            <p:extLst>
              <p:ext uri="{D42A27DB-BD31-4B8C-83A1-F6EECF244321}">
                <p14:modId xmlns="" xmlns:p14="http://schemas.microsoft.com/office/powerpoint/2010/main" val="1358694397"/>
              </p:ext>
            </p:extLst>
          </p:nvPr>
        </p:nvGraphicFramePr>
        <p:xfrm>
          <a:off x="2200275" y="762000"/>
          <a:ext cx="4962525" cy="1828800"/>
        </p:xfrm>
        <a:graphic>
          <a:graphicData uri="http://schemas.openxmlformats.org/drawingml/2006/table">
            <a:tbl>
              <a:tblPr firstRow="1" bandRow="1">
                <a:tableStyleId>{93296810-A885-4BE3-A3E7-6D5BEEA58F35}</a:tableStyleId>
              </a:tblPr>
              <a:tblGrid>
                <a:gridCol w="923925"/>
                <a:gridCol w="4038600"/>
              </a:tblGrid>
              <a:tr h="0">
                <a:tc>
                  <a:txBody>
                    <a:bodyPr/>
                    <a:lstStyle/>
                    <a:p>
                      <a:pPr algn="ctr"/>
                      <a:r>
                        <a:rPr lang="en-US" sz="1400" dirty="0" smtClean="0"/>
                        <a:t>Factor</a:t>
                      </a:r>
                      <a:endParaRPr lang="en-US" sz="1400" dirty="0"/>
                    </a:p>
                  </a:txBody>
                  <a:tcPr/>
                </a:tc>
                <a:tc>
                  <a:txBody>
                    <a:bodyPr/>
                    <a:lstStyle/>
                    <a:p>
                      <a:pPr algn="l"/>
                      <a:r>
                        <a:rPr lang="en-US" sz="1400" dirty="0" smtClean="0"/>
                        <a:t>Definition</a:t>
                      </a:r>
                      <a:endParaRPr lang="en-US" sz="1400" dirty="0"/>
                    </a:p>
                  </a:txBody>
                  <a:tcPr/>
                </a:tc>
              </a:tr>
              <a:tr h="0">
                <a:tc>
                  <a:txBody>
                    <a:bodyPr/>
                    <a:lstStyle/>
                    <a:p>
                      <a:pPr algn="l"/>
                      <a:r>
                        <a:rPr lang="en-US" sz="1400" dirty="0" smtClean="0"/>
                        <a:t>C</a:t>
                      </a:r>
                      <a:r>
                        <a:rPr lang="en-US" sz="1400" baseline="-25000" dirty="0" smtClean="0"/>
                        <a:t>D</a:t>
                      </a:r>
                      <a:endParaRPr lang="en-US" sz="1400" b="0" dirty="0"/>
                    </a:p>
                  </a:txBody>
                  <a:tcPr/>
                </a:tc>
                <a:tc>
                  <a:txBody>
                    <a:bodyPr/>
                    <a:lstStyle/>
                    <a:p>
                      <a:pPr algn="l"/>
                      <a:r>
                        <a:rPr lang="en-US" sz="1400" dirty="0" smtClean="0"/>
                        <a:t>Drag coefficient (of full</a:t>
                      </a:r>
                      <a:r>
                        <a:rPr lang="en-US" sz="1400" baseline="0" dirty="0" smtClean="0"/>
                        <a:t> </a:t>
                      </a:r>
                      <a:r>
                        <a:rPr lang="en-US" sz="1400" dirty="0" smtClean="0"/>
                        <a:t>open parachute)</a:t>
                      </a:r>
                      <a:endParaRPr lang="en-US" sz="1400" dirty="0"/>
                    </a:p>
                  </a:txBody>
                  <a:tcPr/>
                </a:tc>
              </a:tr>
              <a:tr h="0">
                <a:tc>
                  <a:txBody>
                    <a:bodyPr/>
                    <a:lstStyle/>
                    <a:p>
                      <a:pPr algn="l"/>
                      <a:r>
                        <a:rPr lang="en-US" sz="1400" dirty="0" smtClean="0"/>
                        <a:t>n</a:t>
                      </a:r>
                      <a:endParaRPr lang="en-US" sz="1400" dirty="0"/>
                    </a:p>
                  </a:txBody>
                  <a:tcPr/>
                </a:tc>
                <a:tc>
                  <a:txBody>
                    <a:bodyPr/>
                    <a:lstStyle/>
                    <a:p>
                      <a:pPr algn="l"/>
                      <a:r>
                        <a:rPr lang="en-US" sz="1400" dirty="0" smtClean="0"/>
                        <a:t>Canopy fill constant</a:t>
                      </a:r>
                      <a:endParaRPr lang="en-US" sz="1400" dirty="0"/>
                    </a:p>
                  </a:txBody>
                  <a:tcPr/>
                </a:tc>
              </a:tr>
              <a:tr h="0">
                <a:tc>
                  <a:txBody>
                    <a:bodyPr/>
                    <a:lstStyle/>
                    <a:p>
                      <a:pPr algn="l"/>
                      <a:r>
                        <a:rPr lang="en-US" sz="1400" dirty="0" smtClean="0"/>
                        <a:t>expopen</a:t>
                      </a:r>
                      <a:endParaRPr lang="en-US" sz="1400" dirty="0"/>
                    </a:p>
                  </a:txBody>
                  <a:tcPr/>
                </a:tc>
                <a:tc>
                  <a:txBody>
                    <a:bodyPr/>
                    <a:lstStyle/>
                    <a:p>
                      <a:pPr algn="l"/>
                      <a:r>
                        <a:rPr lang="en-US" sz="1400" dirty="0" smtClean="0"/>
                        <a:t>Opening profile shape exponent</a:t>
                      </a:r>
                      <a:endParaRPr lang="en-US"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C</a:t>
                      </a:r>
                      <a:r>
                        <a:rPr lang="en-US" sz="1400" baseline="-25000" dirty="0" smtClean="0"/>
                        <a:t>k</a:t>
                      </a:r>
                      <a:endParaRPr lang="en-US" sz="1400" b="0" dirty="0"/>
                    </a:p>
                  </a:txBody>
                  <a:tcPr/>
                </a:tc>
                <a:tc>
                  <a:txBody>
                    <a:bodyPr/>
                    <a:lstStyle/>
                    <a:p>
                      <a:pPr algn="l"/>
                      <a:r>
                        <a:rPr lang="en-US" sz="1400" dirty="0" smtClean="0"/>
                        <a:t>Over-inflation</a:t>
                      </a:r>
                      <a:r>
                        <a:rPr lang="en-US" sz="1400" baseline="0" dirty="0" smtClean="0"/>
                        <a:t> factor</a:t>
                      </a:r>
                      <a:endParaRPr lang="en-US" sz="1400" dirty="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t</a:t>
                      </a:r>
                      <a:r>
                        <a:rPr lang="en-US" sz="1400" baseline="-25000" dirty="0" err="1" smtClean="0"/>
                        <a:t>k</a:t>
                      </a:r>
                      <a:endParaRPr lang="en-US" sz="1400" b="0" dirty="0" smtClean="0"/>
                    </a:p>
                  </a:txBody>
                  <a:tcPr/>
                </a:tc>
                <a:tc>
                  <a:txBody>
                    <a:bodyPr/>
                    <a:lstStyle/>
                    <a:p>
                      <a:pPr algn="l"/>
                      <a:r>
                        <a:rPr lang="en-US" sz="1400" dirty="0" smtClean="0"/>
                        <a:t>Time to ramp down after stage over-inflation</a:t>
                      </a:r>
                    </a:p>
                  </a:txBody>
                  <a:tcPr/>
                </a:tc>
              </a:tr>
            </a:tbl>
          </a:graphicData>
        </a:graphic>
      </p:graphicFrame>
      <p:sp>
        <p:nvSpPr>
          <p:cNvPr id="8" name="Title 7"/>
          <p:cNvSpPr>
            <a:spLocks noGrp="1"/>
          </p:cNvSpPr>
          <p:nvPr>
            <p:ph type="title"/>
          </p:nvPr>
        </p:nvSpPr>
        <p:spPr/>
        <p:txBody>
          <a:bodyPr/>
          <a:lstStyle/>
          <a:p>
            <a:r>
              <a:rPr lang="en-US" dirty="0" smtClean="0"/>
              <a:t>Parachute Parameters</a:t>
            </a:r>
            <a:endParaRPr lang="en-US" dirty="0"/>
          </a:p>
        </p:txBody>
      </p:sp>
    </p:spTree>
    <p:extLst>
      <p:ext uri="{BB962C8B-B14F-4D97-AF65-F5344CB8AC3E}">
        <p14:creationId xmlns="" xmlns:p14="http://schemas.microsoft.com/office/powerpoint/2010/main" val="3851651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Agenda</a:t>
            </a:r>
            <a:endParaRPr lang="en-US" dirty="0"/>
          </a:p>
        </p:txBody>
      </p:sp>
      <p:sp>
        <p:nvSpPr>
          <p:cNvPr id="8" name="Content Placeholder 7"/>
          <p:cNvSpPr>
            <a:spLocks noGrp="1"/>
          </p:cNvSpPr>
          <p:nvPr>
            <p:ph idx="1"/>
          </p:nvPr>
        </p:nvSpPr>
        <p:spPr/>
        <p:txBody>
          <a:bodyPr numCol="1"/>
          <a:lstStyle/>
          <a:p>
            <a:r>
              <a:rPr lang="en-US" dirty="0" smtClean="0"/>
              <a:t>Airdrop Testing</a:t>
            </a:r>
          </a:p>
          <a:p>
            <a:pPr lvl="1"/>
            <a:r>
              <a:rPr lang="en-US" sz="1800" dirty="0" smtClean="0"/>
              <a:t>Gen I &amp; II</a:t>
            </a:r>
          </a:p>
          <a:p>
            <a:pPr lvl="1"/>
            <a:r>
              <a:rPr lang="en-US" sz="1800" dirty="0" smtClean="0"/>
              <a:t>EDU</a:t>
            </a:r>
          </a:p>
          <a:p>
            <a:r>
              <a:rPr lang="en-US" dirty="0" smtClean="0"/>
              <a:t>Parachute </a:t>
            </a:r>
            <a:r>
              <a:rPr lang="en-US" dirty="0" smtClean="0"/>
              <a:t>Analysis</a:t>
            </a:r>
          </a:p>
          <a:p>
            <a:pPr lvl="1"/>
            <a:r>
              <a:rPr lang="en-US" sz="1800" dirty="0" smtClean="0"/>
              <a:t>Simulations</a:t>
            </a:r>
          </a:p>
          <a:p>
            <a:pPr lvl="1"/>
            <a:r>
              <a:rPr lang="en-US" sz="1800" dirty="0" smtClean="0"/>
              <a:t>Preflight Analysis</a:t>
            </a:r>
          </a:p>
          <a:p>
            <a:pPr lvl="1"/>
            <a:r>
              <a:rPr lang="en-US" sz="1800" dirty="0" smtClean="0"/>
              <a:t>Post-Flight Analysis</a:t>
            </a:r>
            <a:endParaRPr lang="en-US" sz="1800" dirty="0"/>
          </a:p>
          <a:p>
            <a:r>
              <a:rPr lang="en-US" dirty="0" smtClean="0"/>
              <a:t>Development </a:t>
            </a:r>
            <a:r>
              <a:rPr lang="en-US" dirty="0"/>
              <a:t>of a Parachute Model</a:t>
            </a:r>
          </a:p>
          <a:p>
            <a:r>
              <a:rPr lang="en-US" dirty="0" smtClean="0"/>
              <a:t>System Verification &amp; Validation</a:t>
            </a:r>
            <a:endParaRPr lang="en-US" dirty="0" smtClean="0"/>
          </a:p>
          <a:p>
            <a:r>
              <a:rPr lang="en-US" dirty="0" smtClean="0"/>
              <a:t>Future </a:t>
            </a:r>
            <a:r>
              <a:rPr lang="en-US" dirty="0" smtClean="0"/>
              <a:t>of CPAS</a:t>
            </a: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of Flight Simulations &amp; Lessons Learned</a:t>
            </a:r>
            <a:endParaRPr lang="en-US" dirty="0"/>
          </a:p>
        </p:txBody>
      </p:sp>
      <p:sp>
        <p:nvSpPr>
          <p:cNvPr id="3" name="Content Placeholder 2"/>
          <p:cNvSpPr>
            <a:spLocks noGrp="1"/>
          </p:cNvSpPr>
          <p:nvPr>
            <p:ph idx="1"/>
          </p:nvPr>
        </p:nvSpPr>
        <p:spPr/>
        <p:txBody>
          <a:bodyPr/>
          <a:lstStyle/>
          <a:p>
            <a:r>
              <a:rPr lang="en-US" dirty="0" smtClean="0"/>
              <a:t>Wind data</a:t>
            </a:r>
          </a:p>
          <a:p>
            <a:pPr lvl="1"/>
            <a:r>
              <a:rPr lang="en-US" dirty="0" smtClean="0"/>
              <a:t>Preflight predictions are done concerning wind contingency release altitudes</a:t>
            </a:r>
          </a:p>
          <a:p>
            <a:pPr lvl="1"/>
            <a:r>
              <a:rPr lang="en-US" dirty="0" smtClean="0"/>
              <a:t>Wind measurements gathered hourly from RAWIN balloons</a:t>
            </a:r>
          </a:p>
          <a:p>
            <a:pPr lvl="2"/>
            <a:r>
              <a:rPr lang="en-US" dirty="0" smtClean="0"/>
              <a:t>Balloon data is input into Sasquatch to determine the test article footprints</a:t>
            </a:r>
          </a:p>
          <a:p>
            <a:pPr lvl="1"/>
            <a:r>
              <a:rPr lang="en-US" dirty="0" smtClean="0"/>
              <a:t>Ground winds can cause parachute and test vehicle damage</a:t>
            </a:r>
          </a:p>
          <a:p>
            <a:pPr lvl="2"/>
            <a:r>
              <a:rPr lang="en-US" dirty="0" smtClean="0"/>
              <a:t>Tests are timed to occur immediately after sunrise when winds are at a minimum</a:t>
            </a:r>
          </a:p>
          <a:p>
            <a:r>
              <a:rPr lang="en-US" dirty="0" smtClean="0"/>
              <a:t>Release altitudes</a:t>
            </a:r>
          </a:p>
          <a:p>
            <a:pPr lvl="1"/>
            <a:r>
              <a:rPr lang="en-US" dirty="0" smtClean="0"/>
              <a:t>Gen I and II data showed higher than planned release altitudes</a:t>
            </a:r>
          </a:p>
          <a:p>
            <a:pPr lvl="1"/>
            <a:r>
              <a:rPr lang="en-US" dirty="0" smtClean="0"/>
              <a:t>Changes were made to provide the air crew with an indicated pressure altitude instead of the previously used geometric altitude</a:t>
            </a:r>
          </a:p>
          <a:p>
            <a:pPr lvl="1"/>
            <a:r>
              <a:rPr lang="en-US" dirty="0" smtClean="0"/>
              <a:t>Tests have shown that this procedure causes vehicles to be dropped at the planned altitude</a:t>
            </a: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60</a:t>
            </a:fld>
            <a:endParaRPr lang="en-US"/>
          </a:p>
        </p:txBody>
      </p:sp>
    </p:spTree>
    <p:extLst>
      <p:ext uri="{BB962C8B-B14F-4D97-AF65-F5344CB8AC3E}">
        <p14:creationId xmlns="" xmlns:p14="http://schemas.microsoft.com/office/powerpoint/2010/main" val="17893075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4648200" y="491781"/>
            <a:ext cx="4458274" cy="6227674"/>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494726" y="477926"/>
            <a:ext cx="4458274" cy="622767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Map of Soundings and PTV Flight</a:t>
            </a:r>
            <a:endParaRPr lang="en-US" dirty="0"/>
          </a:p>
        </p:txBody>
      </p:sp>
      <p:sp>
        <p:nvSpPr>
          <p:cNvPr id="4" name="Date Placeholder 3"/>
          <p:cNvSpPr>
            <a:spLocks noGrp="1"/>
          </p:cNvSpPr>
          <p:nvPr>
            <p:ph type="dt" sz="half" idx="10"/>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61</a:t>
            </a:fld>
            <a:endParaRPr lang="en-US"/>
          </a:p>
        </p:txBody>
      </p:sp>
      <p:sp>
        <p:nvSpPr>
          <p:cNvPr id="9" name="TextBox 8"/>
          <p:cNvSpPr txBox="1"/>
          <p:nvPr/>
        </p:nvSpPr>
        <p:spPr>
          <a:xfrm>
            <a:off x="1219200" y="3352800"/>
            <a:ext cx="1066800" cy="523220"/>
          </a:xfrm>
          <a:prstGeom prst="rect">
            <a:avLst/>
          </a:prstGeom>
          <a:noFill/>
        </p:spPr>
        <p:txBody>
          <a:bodyPr wrap="square" rtlCol="0">
            <a:spAutoFit/>
          </a:bodyPr>
          <a:lstStyle/>
          <a:p>
            <a:pPr algn="ctr"/>
            <a:r>
              <a:rPr lang="en-US" dirty="0" smtClean="0">
                <a:solidFill>
                  <a:srgbClr val="FF0000"/>
                </a:solidFill>
              </a:rPr>
              <a:t>Windpacks released</a:t>
            </a:r>
            <a:endParaRPr lang="en-US" dirty="0">
              <a:solidFill>
                <a:srgbClr val="FF0000"/>
              </a:solidFill>
            </a:endParaRPr>
          </a:p>
        </p:txBody>
      </p:sp>
      <p:cxnSp>
        <p:nvCxnSpPr>
          <p:cNvPr id="11" name="Straight Connector 10"/>
          <p:cNvCxnSpPr/>
          <p:nvPr/>
        </p:nvCxnSpPr>
        <p:spPr bwMode="auto">
          <a:xfrm flipH="1">
            <a:off x="1828800" y="3276600"/>
            <a:ext cx="152400" cy="15240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13" name="TextBox 12"/>
          <p:cNvSpPr txBox="1"/>
          <p:nvPr/>
        </p:nvSpPr>
        <p:spPr>
          <a:xfrm>
            <a:off x="1524000" y="1524000"/>
            <a:ext cx="1066800" cy="523220"/>
          </a:xfrm>
          <a:prstGeom prst="rect">
            <a:avLst/>
          </a:prstGeom>
          <a:noFill/>
        </p:spPr>
        <p:txBody>
          <a:bodyPr wrap="square" rtlCol="0">
            <a:spAutoFit/>
          </a:bodyPr>
          <a:lstStyle/>
          <a:p>
            <a:pPr algn="ctr"/>
            <a:r>
              <a:rPr lang="en-US" dirty="0" smtClean="0">
                <a:solidFill>
                  <a:srgbClr val="FF0000"/>
                </a:solidFill>
              </a:rPr>
              <a:t>Windpacks touchdown</a:t>
            </a:r>
            <a:endParaRPr lang="en-US" dirty="0">
              <a:solidFill>
                <a:srgbClr val="FF0000"/>
              </a:solidFill>
            </a:endParaRPr>
          </a:p>
        </p:txBody>
      </p:sp>
      <p:cxnSp>
        <p:nvCxnSpPr>
          <p:cNvPr id="14" name="Straight Connector 13"/>
          <p:cNvCxnSpPr/>
          <p:nvPr/>
        </p:nvCxnSpPr>
        <p:spPr bwMode="auto">
          <a:xfrm flipH="1" flipV="1">
            <a:off x="2251365" y="2008910"/>
            <a:ext cx="152400" cy="15240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17" name="TextBox 16"/>
          <p:cNvSpPr txBox="1"/>
          <p:nvPr/>
        </p:nvSpPr>
        <p:spPr>
          <a:xfrm>
            <a:off x="7169726" y="3370119"/>
            <a:ext cx="1066800" cy="523220"/>
          </a:xfrm>
          <a:prstGeom prst="rect">
            <a:avLst/>
          </a:prstGeom>
          <a:noFill/>
        </p:spPr>
        <p:txBody>
          <a:bodyPr wrap="square" rtlCol="0">
            <a:spAutoFit/>
          </a:bodyPr>
          <a:lstStyle/>
          <a:p>
            <a:pPr algn="ctr"/>
            <a:r>
              <a:rPr lang="en-US" dirty="0" smtClean="0">
                <a:solidFill>
                  <a:srgbClr val="FF0000"/>
                </a:solidFill>
              </a:rPr>
              <a:t>PTV</a:t>
            </a:r>
          </a:p>
          <a:p>
            <a:pPr algn="ctr"/>
            <a:r>
              <a:rPr lang="en-US" dirty="0" smtClean="0">
                <a:solidFill>
                  <a:srgbClr val="FF0000"/>
                </a:solidFill>
              </a:rPr>
              <a:t>released</a:t>
            </a:r>
            <a:endParaRPr lang="en-US" dirty="0">
              <a:solidFill>
                <a:srgbClr val="FF0000"/>
              </a:solidFill>
            </a:endParaRPr>
          </a:p>
        </p:txBody>
      </p:sp>
      <p:cxnSp>
        <p:nvCxnSpPr>
          <p:cNvPr id="18" name="Straight Connector 17"/>
          <p:cNvCxnSpPr/>
          <p:nvPr/>
        </p:nvCxnSpPr>
        <p:spPr bwMode="auto">
          <a:xfrm flipH="1" flipV="1">
            <a:off x="6982690" y="3151910"/>
            <a:ext cx="533400" cy="381000"/>
          </a:xfrm>
          <a:prstGeom prst="line">
            <a:avLst/>
          </a:prstGeom>
          <a:solidFill>
            <a:schemeClr val="accent1"/>
          </a:solidFill>
          <a:ln w="12700" cap="flat" cmpd="sng" algn="ctr">
            <a:solidFill>
              <a:srgbClr val="FF0000"/>
            </a:solidFill>
            <a:prstDash val="solid"/>
            <a:round/>
            <a:headEnd type="none" w="sm" len="sm"/>
            <a:tailEnd type="none" w="sm" len="sm"/>
          </a:ln>
          <a:effectLst/>
        </p:spPr>
      </p:cxnSp>
      <p:sp>
        <p:nvSpPr>
          <p:cNvPr id="22" name="TextBox 21"/>
          <p:cNvSpPr txBox="1"/>
          <p:nvPr/>
        </p:nvSpPr>
        <p:spPr>
          <a:xfrm>
            <a:off x="5105400" y="2874820"/>
            <a:ext cx="1447800" cy="523220"/>
          </a:xfrm>
          <a:prstGeom prst="rect">
            <a:avLst/>
          </a:prstGeom>
          <a:noFill/>
        </p:spPr>
        <p:txBody>
          <a:bodyPr wrap="square" rtlCol="0">
            <a:spAutoFit/>
          </a:bodyPr>
          <a:lstStyle/>
          <a:p>
            <a:pPr algn="ctr"/>
            <a:r>
              <a:rPr lang="en-US" dirty="0" smtClean="0">
                <a:solidFill>
                  <a:srgbClr val="00B0F0"/>
                </a:solidFill>
              </a:rPr>
              <a:t>Actual PTV</a:t>
            </a:r>
          </a:p>
          <a:p>
            <a:pPr algn="ctr"/>
            <a:r>
              <a:rPr lang="en-US" dirty="0" smtClean="0">
                <a:solidFill>
                  <a:srgbClr val="00B0F0"/>
                </a:solidFill>
              </a:rPr>
              <a:t>touchdown</a:t>
            </a:r>
            <a:endParaRPr lang="en-US" dirty="0">
              <a:solidFill>
                <a:srgbClr val="00B0F0"/>
              </a:solidFill>
            </a:endParaRPr>
          </a:p>
        </p:txBody>
      </p:sp>
      <p:cxnSp>
        <p:nvCxnSpPr>
          <p:cNvPr id="27" name="Straight Connector 26"/>
          <p:cNvCxnSpPr/>
          <p:nvPr/>
        </p:nvCxnSpPr>
        <p:spPr bwMode="auto">
          <a:xfrm flipV="1">
            <a:off x="6248400" y="2819400"/>
            <a:ext cx="533400" cy="304800"/>
          </a:xfrm>
          <a:prstGeom prst="line">
            <a:avLst/>
          </a:prstGeom>
          <a:solidFill>
            <a:schemeClr val="accent1"/>
          </a:solidFill>
          <a:ln w="12700" cap="flat" cmpd="sng" algn="ctr">
            <a:solidFill>
              <a:srgbClr val="00B0F0"/>
            </a:solidFill>
            <a:prstDash val="solid"/>
            <a:round/>
            <a:headEnd type="none" w="sm" len="sm"/>
            <a:tailEnd type="none" w="sm" len="sm"/>
          </a:ln>
          <a:effectLst/>
        </p:spPr>
      </p:cxnSp>
      <p:sp>
        <p:nvSpPr>
          <p:cNvPr id="24" name="TextBox 23"/>
          <p:cNvSpPr txBox="1"/>
          <p:nvPr/>
        </p:nvSpPr>
        <p:spPr>
          <a:xfrm>
            <a:off x="1905000" y="4267200"/>
            <a:ext cx="1066800" cy="738664"/>
          </a:xfrm>
          <a:prstGeom prst="rect">
            <a:avLst/>
          </a:prstGeom>
          <a:noFill/>
        </p:spPr>
        <p:txBody>
          <a:bodyPr wrap="square" rtlCol="0">
            <a:spAutoFit/>
          </a:bodyPr>
          <a:lstStyle/>
          <a:p>
            <a:pPr algn="ctr"/>
            <a:r>
              <a:rPr lang="en-US" dirty="0" smtClean="0">
                <a:solidFill>
                  <a:srgbClr val="FF0000"/>
                </a:solidFill>
              </a:rPr>
              <a:t>RAWIN release point</a:t>
            </a:r>
            <a:endParaRPr lang="en-US" dirty="0">
              <a:solidFill>
                <a:srgbClr val="FF0000"/>
              </a:solidFill>
            </a:endParaRPr>
          </a:p>
        </p:txBody>
      </p:sp>
      <p:cxnSp>
        <p:nvCxnSpPr>
          <p:cNvPr id="25" name="Straight Connector 24"/>
          <p:cNvCxnSpPr/>
          <p:nvPr/>
        </p:nvCxnSpPr>
        <p:spPr bwMode="auto">
          <a:xfrm flipH="1">
            <a:off x="2667000" y="3810000"/>
            <a:ext cx="228600" cy="457200"/>
          </a:xfrm>
          <a:prstGeom prst="line">
            <a:avLst/>
          </a:prstGeom>
          <a:solidFill>
            <a:schemeClr val="accent1"/>
          </a:solidFill>
          <a:ln w="12700" cap="flat" cmpd="sng" algn="ctr">
            <a:solidFill>
              <a:srgbClr val="FF0000"/>
            </a:solidFill>
            <a:prstDash val="solid"/>
            <a:round/>
            <a:headEnd type="none" w="sm" len="sm"/>
            <a:tailEnd type="none" w="sm" len="sm"/>
          </a:ln>
          <a:effec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Arrow Connector 92"/>
          <p:cNvCxnSpPr/>
          <p:nvPr/>
        </p:nvCxnSpPr>
        <p:spPr bwMode="auto">
          <a:xfrm flipV="1">
            <a:off x="2514600" y="5181600"/>
            <a:ext cx="0" cy="6096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90" name="Straight Arrow Connector 89"/>
          <p:cNvCxnSpPr/>
          <p:nvPr/>
        </p:nvCxnSpPr>
        <p:spPr bwMode="auto">
          <a:xfrm flipV="1">
            <a:off x="3505200" y="5105400"/>
            <a:ext cx="0" cy="6096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86" name="Straight Arrow Connector 85"/>
          <p:cNvCxnSpPr/>
          <p:nvPr/>
        </p:nvCxnSpPr>
        <p:spPr bwMode="auto">
          <a:xfrm flipH="1">
            <a:off x="4114800" y="5867400"/>
            <a:ext cx="457200"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82" name="Straight Arrow Connector 81"/>
          <p:cNvCxnSpPr/>
          <p:nvPr/>
        </p:nvCxnSpPr>
        <p:spPr bwMode="auto">
          <a:xfrm>
            <a:off x="6096000" y="4953000"/>
            <a:ext cx="0" cy="3810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80" name="Straight Arrow Connector 79"/>
          <p:cNvCxnSpPr/>
          <p:nvPr/>
        </p:nvCxnSpPr>
        <p:spPr bwMode="auto">
          <a:xfrm flipH="1">
            <a:off x="6553200" y="4953000"/>
            <a:ext cx="685800"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79" name="Straight Arrow Connector 78"/>
          <p:cNvCxnSpPr/>
          <p:nvPr/>
        </p:nvCxnSpPr>
        <p:spPr bwMode="auto">
          <a:xfrm>
            <a:off x="8077200" y="3276600"/>
            <a:ext cx="0" cy="6858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2" name="Title 1"/>
          <p:cNvSpPr>
            <a:spLocks noGrp="1"/>
          </p:cNvSpPr>
          <p:nvPr>
            <p:ph type="title"/>
          </p:nvPr>
        </p:nvSpPr>
        <p:spPr/>
        <p:txBody>
          <a:bodyPr/>
          <a:lstStyle/>
          <a:p>
            <a:r>
              <a:rPr lang="en-US" dirty="0" smtClean="0"/>
              <a:t>Parachute Reconstruction Process</a:t>
            </a:r>
            <a:endParaRPr lang="en-US" dirty="0"/>
          </a:p>
        </p:txBody>
      </p:sp>
      <p:sp>
        <p:nvSpPr>
          <p:cNvPr id="4" name="Date Placeholder 3"/>
          <p:cNvSpPr>
            <a:spLocks noGrp="1"/>
          </p:cNvSpPr>
          <p:nvPr>
            <p:ph type="dt" sz="half" idx="10"/>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62</a:t>
            </a:fld>
            <a:endParaRPr lang="en-US"/>
          </a:p>
        </p:txBody>
      </p:sp>
      <p:sp>
        <p:nvSpPr>
          <p:cNvPr id="8" name="TextBox 7"/>
          <p:cNvSpPr txBox="1"/>
          <p:nvPr/>
        </p:nvSpPr>
        <p:spPr>
          <a:xfrm>
            <a:off x="838200" y="947056"/>
            <a:ext cx="1905000" cy="1015663"/>
          </a:xfrm>
          <a:prstGeom prst="rect">
            <a:avLst/>
          </a:prstGeom>
          <a:gradFill>
            <a:gsLst>
              <a:gs pos="0">
                <a:srgbClr val="99CCFF"/>
              </a:gs>
              <a:gs pos="50000">
                <a:schemeClr val="bg1"/>
              </a:gs>
              <a:gs pos="100000">
                <a:srgbClr val="99CCFF"/>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r>
              <a:rPr lang="en-US" sz="1000" b="1" dirty="0" smtClean="0">
                <a:solidFill>
                  <a:schemeClr val="tx1"/>
                </a:solidFill>
              </a:rPr>
              <a:t>Parachute Data</a:t>
            </a:r>
          </a:p>
          <a:p>
            <a:pPr>
              <a:buFont typeface="Arial" pitchFamily="34" charset="0"/>
              <a:buChar char="•"/>
            </a:pPr>
            <a:r>
              <a:rPr lang="en-US" sz="1000" dirty="0" smtClean="0">
                <a:solidFill>
                  <a:schemeClr val="tx1"/>
                </a:solidFill>
              </a:rPr>
              <a:t> Riser and Resultant Loads</a:t>
            </a:r>
          </a:p>
          <a:p>
            <a:pPr algn="ctr"/>
            <a:r>
              <a:rPr lang="en-US" sz="1000" dirty="0" err="1" smtClean="0">
                <a:solidFill>
                  <a:schemeClr val="tx1"/>
                </a:solidFill>
              </a:rPr>
              <a:t>F</a:t>
            </a:r>
            <a:r>
              <a:rPr lang="en-US" sz="1000" baseline="-25000" dirty="0" err="1" smtClean="0">
                <a:solidFill>
                  <a:schemeClr val="tx1"/>
                </a:solidFill>
              </a:rPr>
              <a:t>i</a:t>
            </a:r>
            <a:endParaRPr lang="en-US" sz="1000" baseline="-25000" dirty="0" smtClean="0">
              <a:solidFill>
                <a:schemeClr val="tx1"/>
              </a:solidFill>
            </a:endParaRPr>
          </a:p>
          <a:p>
            <a:pPr>
              <a:buFont typeface="Arial" pitchFamily="34" charset="0"/>
              <a:buChar char="•"/>
            </a:pPr>
            <a:r>
              <a:rPr lang="en-US" sz="1000" dirty="0" smtClean="0">
                <a:solidFill>
                  <a:schemeClr val="tx1"/>
                </a:solidFill>
              </a:rPr>
              <a:t> Steady-State Drag Area</a:t>
            </a:r>
          </a:p>
          <a:p>
            <a:endParaRPr lang="en-US" sz="1000" dirty="0" smtClean="0">
              <a:solidFill>
                <a:schemeClr val="tx1"/>
              </a:solidFill>
            </a:endParaRPr>
          </a:p>
          <a:p>
            <a:pPr>
              <a:buFont typeface="Arial" pitchFamily="34" charset="0"/>
              <a:buChar char="•"/>
            </a:pPr>
            <a:endParaRPr lang="en-US" sz="1000" dirty="0" smtClean="0">
              <a:solidFill>
                <a:schemeClr val="tx1"/>
              </a:solidFill>
            </a:endParaRPr>
          </a:p>
        </p:txBody>
      </p:sp>
      <p:sp>
        <p:nvSpPr>
          <p:cNvPr id="10" name="TextBox 9"/>
          <p:cNvSpPr txBox="1"/>
          <p:nvPr/>
        </p:nvSpPr>
        <p:spPr>
          <a:xfrm>
            <a:off x="3102426" y="718458"/>
            <a:ext cx="2558142" cy="1477328"/>
          </a:xfrm>
          <a:prstGeom prst="rect">
            <a:avLst/>
          </a:prstGeom>
          <a:gradFill>
            <a:gsLst>
              <a:gs pos="0">
                <a:srgbClr val="99CCFF"/>
              </a:gs>
              <a:gs pos="50000">
                <a:schemeClr val="bg1"/>
              </a:gs>
              <a:gs pos="100000">
                <a:srgbClr val="99CCFF"/>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r>
              <a:rPr lang="en-US" sz="1000" b="1" dirty="0" smtClean="0">
                <a:solidFill>
                  <a:schemeClr val="tx1"/>
                </a:solidFill>
              </a:rPr>
              <a:t>Computed Parachute Performance</a:t>
            </a:r>
            <a:endParaRPr lang="en-US" sz="1000" dirty="0" smtClean="0">
              <a:solidFill>
                <a:schemeClr val="tx1"/>
              </a:solidFill>
            </a:endParaRPr>
          </a:p>
          <a:p>
            <a:pPr>
              <a:buFont typeface="Arial" pitchFamily="34" charset="0"/>
              <a:buChar char="•"/>
            </a:pPr>
            <a:r>
              <a:rPr lang="en-US" sz="1000" dirty="0" smtClean="0">
                <a:solidFill>
                  <a:schemeClr val="tx1"/>
                </a:solidFill>
              </a:rPr>
              <a:t> Steady-State Reefed Drag Area</a:t>
            </a:r>
          </a:p>
          <a:p>
            <a:pPr algn="ctr"/>
            <a:r>
              <a:rPr lang="en-US" sz="1000" dirty="0" smtClean="0">
                <a:solidFill>
                  <a:schemeClr val="tx1"/>
                </a:solidFill>
              </a:rPr>
              <a:t>(C</a:t>
            </a:r>
            <a:r>
              <a:rPr lang="en-US" sz="1000" baseline="-25000" dirty="0" smtClean="0">
                <a:solidFill>
                  <a:schemeClr val="tx1"/>
                </a:solidFill>
              </a:rPr>
              <a:t>D</a:t>
            </a:r>
            <a:r>
              <a:rPr lang="en-US" sz="1000" dirty="0" smtClean="0">
                <a:solidFill>
                  <a:schemeClr val="tx1"/>
                </a:solidFill>
              </a:rPr>
              <a:t>S)</a:t>
            </a:r>
            <a:r>
              <a:rPr lang="en-US" sz="1000" baseline="-25000" dirty="0" smtClean="0">
                <a:solidFill>
                  <a:schemeClr val="tx1"/>
                </a:solidFill>
              </a:rPr>
              <a:t>R</a:t>
            </a:r>
          </a:p>
          <a:p>
            <a:pPr>
              <a:buFont typeface="Arial" pitchFamily="34" charset="0"/>
              <a:buChar char="•"/>
            </a:pPr>
            <a:r>
              <a:rPr lang="en-US" sz="1000" dirty="0" smtClean="0">
                <a:solidFill>
                  <a:schemeClr val="tx1"/>
                </a:solidFill>
              </a:rPr>
              <a:t> Steady-State Full Open Drag Area</a:t>
            </a:r>
          </a:p>
          <a:p>
            <a:pPr algn="ctr"/>
            <a:r>
              <a:rPr lang="en-US" sz="1000" dirty="0" smtClean="0">
                <a:solidFill>
                  <a:schemeClr val="tx1"/>
                </a:solidFill>
              </a:rPr>
              <a:t>(C</a:t>
            </a:r>
            <a:r>
              <a:rPr lang="en-US" sz="1000" baseline="-25000" dirty="0" smtClean="0">
                <a:solidFill>
                  <a:schemeClr val="tx1"/>
                </a:solidFill>
              </a:rPr>
              <a:t>D</a:t>
            </a:r>
            <a:r>
              <a:rPr lang="en-US" sz="1000" dirty="0" smtClean="0">
                <a:solidFill>
                  <a:schemeClr val="tx1"/>
                </a:solidFill>
              </a:rPr>
              <a:t>S)</a:t>
            </a:r>
            <a:r>
              <a:rPr lang="en-US" sz="1000" baseline="-25000" dirty="0" smtClean="0">
                <a:solidFill>
                  <a:schemeClr val="tx1"/>
                </a:solidFill>
              </a:rPr>
              <a:t>o</a:t>
            </a:r>
          </a:p>
          <a:p>
            <a:pPr>
              <a:buFont typeface="Arial" pitchFamily="34" charset="0"/>
              <a:buChar char="•"/>
            </a:pPr>
            <a:r>
              <a:rPr lang="en-US" sz="1000" dirty="0" smtClean="0">
                <a:solidFill>
                  <a:schemeClr val="tx1"/>
                </a:solidFill>
              </a:rPr>
              <a:t> Reefing Ratios</a:t>
            </a:r>
          </a:p>
          <a:p>
            <a:pPr algn="ctr"/>
            <a:r>
              <a:rPr lang="en-US" sz="1000" i="1" dirty="0" smtClean="0">
                <a:solidFill>
                  <a:schemeClr val="tx1"/>
                </a:solidFill>
                <a:sym typeface="Symbol"/>
              </a:rPr>
              <a:t></a:t>
            </a:r>
            <a:r>
              <a:rPr lang="en-US" sz="1000" baseline="-25000" dirty="0" err="1" smtClean="0">
                <a:solidFill>
                  <a:schemeClr val="tx1"/>
                </a:solidFill>
                <a:sym typeface="Symbol"/>
              </a:rPr>
              <a:t>i</a:t>
            </a:r>
            <a:r>
              <a:rPr lang="en-US" sz="1000" dirty="0" smtClean="0">
                <a:solidFill>
                  <a:schemeClr val="tx1"/>
                </a:solidFill>
              </a:rPr>
              <a:t> = (C</a:t>
            </a:r>
            <a:r>
              <a:rPr lang="en-US" sz="1000" baseline="-25000" dirty="0" smtClean="0">
                <a:solidFill>
                  <a:schemeClr val="tx1"/>
                </a:solidFill>
              </a:rPr>
              <a:t>D</a:t>
            </a:r>
            <a:r>
              <a:rPr lang="en-US" sz="1000" dirty="0" smtClean="0">
                <a:solidFill>
                  <a:schemeClr val="tx1"/>
                </a:solidFill>
              </a:rPr>
              <a:t>S)</a:t>
            </a:r>
            <a:r>
              <a:rPr lang="en-US" sz="1000" baseline="-25000" dirty="0" smtClean="0">
                <a:solidFill>
                  <a:schemeClr val="tx1"/>
                </a:solidFill>
              </a:rPr>
              <a:t>R</a:t>
            </a:r>
            <a:r>
              <a:rPr lang="en-US" sz="1000" dirty="0" smtClean="0">
                <a:solidFill>
                  <a:schemeClr val="tx1"/>
                </a:solidFill>
              </a:rPr>
              <a:t> / (C</a:t>
            </a:r>
            <a:r>
              <a:rPr lang="en-US" sz="1000" baseline="-25000" dirty="0" smtClean="0">
                <a:solidFill>
                  <a:schemeClr val="tx1"/>
                </a:solidFill>
              </a:rPr>
              <a:t>D</a:t>
            </a:r>
            <a:r>
              <a:rPr lang="en-US" sz="1000" dirty="0" smtClean="0">
                <a:solidFill>
                  <a:schemeClr val="tx1"/>
                </a:solidFill>
              </a:rPr>
              <a:t>S)</a:t>
            </a:r>
            <a:r>
              <a:rPr lang="en-US" sz="1000" baseline="-25000" dirty="0" smtClean="0">
                <a:solidFill>
                  <a:schemeClr val="tx1"/>
                </a:solidFill>
              </a:rPr>
              <a:t>o</a:t>
            </a:r>
          </a:p>
          <a:p>
            <a:pPr>
              <a:buFont typeface="Arial" pitchFamily="34" charset="0"/>
              <a:buChar char="•"/>
            </a:pPr>
            <a:r>
              <a:rPr lang="en-US" sz="1000" dirty="0" smtClean="0">
                <a:solidFill>
                  <a:schemeClr val="tx1"/>
                </a:solidFill>
              </a:rPr>
              <a:t> Over-Inflation Factors (infinite mass only)</a:t>
            </a:r>
          </a:p>
          <a:p>
            <a:pPr algn="ctr"/>
            <a:r>
              <a:rPr lang="en-US" sz="1000" dirty="0" smtClean="0">
                <a:solidFill>
                  <a:schemeClr val="tx1"/>
                </a:solidFill>
              </a:rPr>
              <a:t>C</a:t>
            </a:r>
            <a:r>
              <a:rPr lang="en-US" sz="1000" baseline="-25000" dirty="0" smtClean="0">
                <a:solidFill>
                  <a:schemeClr val="tx1"/>
                </a:solidFill>
              </a:rPr>
              <a:t>k</a:t>
            </a:r>
            <a:r>
              <a:rPr lang="en-US" sz="1000" dirty="0" smtClean="0">
                <a:solidFill>
                  <a:schemeClr val="tx1"/>
                </a:solidFill>
              </a:rPr>
              <a:t> = (C</a:t>
            </a:r>
            <a:r>
              <a:rPr lang="en-US" sz="1000" baseline="-25000" dirty="0" smtClean="0">
                <a:solidFill>
                  <a:schemeClr val="tx1"/>
                </a:solidFill>
              </a:rPr>
              <a:t>D</a:t>
            </a:r>
            <a:r>
              <a:rPr lang="en-US" sz="1000" dirty="0" smtClean="0">
                <a:solidFill>
                  <a:schemeClr val="tx1"/>
                </a:solidFill>
              </a:rPr>
              <a:t>S)</a:t>
            </a:r>
            <a:r>
              <a:rPr lang="en-US" sz="1000" baseline="-25000" dirty="0" smtClean="0">
                <a:solidFill>
                  <a:schemeClr val="tx1"/>
                </a:solidFill>
              </a:rPr>
              <a:t>peak</a:t>
            </a:r>
            <a:r>
              <a:rPr lang="en-US" sz="1000" dirty="0" smtClean="0">
                <a:solidFill>
                  <a:schemeClr val="tx1"/>
                </a:solidFill>
              </a:rPr>
              <a:t> / (C</a:t>
            </a:r>
            <a:r>
              <a:rPr lang="en-US" sz="1000" baseline="-25000" dirty="0" smtClean="0">
                <a:solidFill>
                  <a:schemeClr val="tx1"/>
                </a:solidFill>
              </a:rPr>
              <a:t>D</a:t>
            </a:r>
            <a:r>
              <a:rPr lang="en-US" sz="1000" dirty="0" smtClean="0">
                <a:solidFill>
                  <a:schemeClr val="tx1"/>
                </a:solidFill>
              </a:rPr>
              <a:t>S)</a:t>
            </a:r>
            <a:r>
              <a:rPr lang="en-US" sz="1000" baseline="-25000" dirty="0" smtClean="0">
                <a:solidFill>
                  <a:schemeClr val="tx1"/>
                </a:solidFill>
              </a:rPr>
              <a:t>R</a:t>
            </a:r>
            <a:endParaRPr lang="en-US" sz="1000" dirty="0"/>
          </a:p>
        </p:txBody>
      </p:sp>
      <p:sp>
        <p:nvSpPr>
          <p:cNvPr id="12" name="TextBox 11"/>
          <p:cNvSpPr txBox="1"/>
          <p:nvPr/>
        </p:nvSpPr>
        <p:spPr>
          <a:xfrm>
            <a:off x="6553200" y="990600"/>
            <a:ext cx="1981200" cy="1323439"/>
          </a:xfrm>
          <a:prstGeom prst="rect">
            <a:avLst/>
          </a:prstGeom>
          <a:gradFill>
            <a:gsLst>
              <a:gs pos="0">
                <a:schemeClr val="bg1">
                  <a:lumMod val="85000"/>
                </a:schemeClr>
              </a:gs>
              <a:gs pos="50000">
                <a:schemeClr val="bg1"/>
              </a:gs>
              <a:gs pos="100000">
                <a:schemeClr val="bg1">
                  <a:lumMod val="85000"/>
                </a:schemeClr>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r>
              <a:rPr lang="en-US" sz="1000" b="1" dirty="0" smtClean="0">
                <a:solidFill>
                  <a:schemeClr val="tx1"/>
                </a:solidFill>
              </a:rPr>
              <a:t>Guess Inflation Parameters</a:t>
            </a:r>
          </a:p>
          <a:p>
            <a:pPr algn="ctr"/>
            <a:r>
              <a:rPr lang="en-US" sz="1000" b="1" dirty="0" smtClean="0">
                <a:solidFill>
                  <a:schemeClr val="tx1"/>
                </a:solidFill>
              </a:rPr>
              <a:t>(e.g. from Model Memo)</a:t>
            </a:r>
            <a:endParaRPr lang="en-US" sz="1000" dirty="0" smtClean="0">
              <a:solidFill>
                <a:schemeClr val="tx1"/>
              </a:solidFill>
            </a:endParaRPr>
          </a:p>
          <a:p>
            <a:pPr>
              <a:buFont typeface="Arial" pitchFamily="34" charset="0"/>
              <a:buChar char="•"/>
            </a:pPr>
            <a:r>
              <a:rPr lang="en-US" sz="1000" dirty="0" smtClean="0">
                <a:solidFill>
                  <a:schemeClr val="tx1"/>
                </a:solidFill>
              </a:rPr>
              <a:t> Canopy Fill Constant</a:t>
            </a:r>
          </a:p>
          <a:p>
            <a:pPr algn="ctr"/>
            <a:r>
              <a:rPr lang="en-US" sz="1000" dirty="0" smtClean="0">
                <a:solidFill>
                  <a:schemeClr val="tx1"/>
                </a:solidFill>
              </a:rPr>
              <a:t>n</a:t>
            </a:r>
            <a:endParaRPr lang="en-US" sz="1000" baseline="-25000" dirty="0" smtClean="0">
              <a:solidFill>
                <a:schemeClr val="tx1"/>
              </a:solidFill>
            </a:endParaRPr>
          </a:p>
          <a:p>
            <a:pPr>
              <a:buFont typeface="Arial" pitchFamily="34" charset="0"/>
              <a:buChar char="•"/>
            </a:pPr>
            <a:r>
              <a:rPr lang="en-US" sz="1000" dirty="0" smtClean="0">
                <a:solidFill>
                  <a:schemeClr val="tx1"/>
                </a:solidFill>
              </a:rPr>
              <a:t> Opening Profile Shape Exponent</a:t>
            </a:r>
          </a:p>
          <a:p>
            <a:pPr algn="ctr"/>
            <a:r>
              <a:rPr lang="en-US" sz="1000" dirty="0" smtClean="0">
                <a:solidFill>
                  <a:schemeClr val="tx1"/>
                </a:solidFill>
              </a:rPr>
              <a:t>expopen</a:t>
            </a:r>
            <a:endParaRPr lang="en-US" sz="1000" baseline="-25000" dirty="0" smtClean="0">
              <a:solidFill>
                <a:schemeClr val="tx1"/>
              </a:solidFill>
            </a:endParaRPr>
          </a:p>
          <a:p>
            <a:pPr>
              <a:buFont typeface="Arial" pitchFamily="34" charset="0"/>
              <a:buChar char="•"/>
            </a:pPr>
            <a:r>
              <a:rPr lang="en-US" sz="1000" dirty="0" smtClean="0">
                <a:solidFill>
                  <a:schemeClr val="tx1"/>
                </a:solidFill>
              </a:rPr>
              <a:t> Fall Time (infinite mass only)</a:t>
            </a:r>
          </a:p>
          <a:p>
            <a:pPr algn="ctr"/>
            <a:r>
              <a:rPr lang="en-US" sz="1000" dirty="0" err="1" smtClean="0">
                <a:solidFill>
                  <a:schemeClr val="tx1"/>
                </a:solidFill>
              </a:rPr>
              <a:t>t</a:t>
            </a:r>
            <a:r>
              <a:rPr lang="en-US" sz="1000" baseline="-25000" dirty="0" err="1" smtClean="0">
                <a:solidFill>
                  <a:schemeClr val="tx1"/>
                </a:solidFill>
              </a:rPr>
              <a:t>k</a:t>
            </a:r>
            <a:endParaRPr lang="en-US" sz="1000" baseline="-25000" dirty="0" smtClean="0">
              <a:solidFill>
                <a:schemeClr val="tx1"/>
              </a:solidFill>
            </a:endParaRPr>
          </a:p>
        </p:txBody>
      </p:sp>
      <p:sp>
        <p:nvSpPr>
          <p:cNvPr id="634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6934200" y="3962400"/>
            <a:ext cx="2057400" cy="1323439"/>
          </a:xfrm>
          <a:prstGeom prst="rect">
            <a:avLst/>
          </a:prstGeom>
          <a:gradFill>
            <a:gsLst>
              <a:gs pos="0">
                <a:schemeClr val="bg1">
                  <a:lumMod val="85000"/>
                </a:schemeClr>
              </a:gs>
              <a:gs pos="50000">
                <a:schemeClr val="bg1"/>
              </a:gs>
              <a:gs pos="100000">
                <a:schemeClr val="bg1">
                  <a:lumMod val="85000"/>
                </a:schemeClr>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r>
              <a:rPr lang="en-US" sz="1000" b="1" dirty="0" smtClean="0">
                <a:solidFill>
                  <a:schemeClr val="tx1"/>
                </a:solidFill>
              </a:rPr>
              <a:t>Output Optimized Constants  for Stage j</a:t>
            </a:r>
            <a:endParaRPr lang="en-US" sz="1000" dirty="0" smtClean="0">
              <a:solidFill>
                <a:schemeClr val="tx1"/>
              </a:solidFill>
            </a:endParaRPr>
          </a:p>
          <a:p>
            <a:pPr>
              <a:buFont typeface="Arial" pitchFamily="34" charset="0"/>
              <a:buChar char="•"/>
            </a:pPr>
            <a:r>
              <a:rPr lang="en-US" sz="1000" dirty="0" smtClean="0">
                <a:solidFill>
                  <a:schemeClr val="tx1"/>
                </a:solidFill>
              </a:rPr>
              <a:t> Canopy Fill Constant</a:t>
            </a:r>
          </a:p>
          <a:p>
            <a:pPr algn="ctr"/>
            <a:r>
              <a:rPr lang="en-US" sz="1000" dirty="0" smtClean="0">
                <a:solidFill>
                  <a:schemeClr val="tx1"/>
                </a:solidFill>
              </a:rPr>
              <a:t>n</a:t>
            </a:r>
            <a:endParaRPr lang="en-US" sz="1000" baseline="-25000" dirty="0" smtClean="0">
              <a:solidFill>
                <a:schemeClr val="tx1"/>
              </a:solidFill>
            </a:endParaRPr>
          </a:p>
          <a:p>
            <a:pPr>
              <a:buFont typeface="Arial" pitchFamily="34" charset="0"/>
              <a:buChar char="•"/>
            </a:pPr>
            <a:r>
              <a:rPr lang="en-US" sz="1000" dirty="0" smtClean="0">
                <a:solidFill>
                  <a:schemeClr val="tx1"/>
                </a:solidFill>
              </a:rPr>
              <a:t> Opening Profile Shape Exponent</a:t>
            </a:r>
          </a:p>
          <a:p>
            <a:pPr algn="ctr"/>
            <a:r>
              <a:rPr lang="en-US" sz="1000" dirty="0" smtClean="0">
                <a:solidFill>
                  <a:schemeClr val="tx1"/>
                </a:solidFill>
              </a:rPr>
              <a:t>expopen</a:t>
            </a:r>
            <a:endParaRPr lang="en-US" sz="1000" baseline="-25000" dirty="0" smtClean="0">
              <a:solidFill>
                <a:schemeClr val="tx1"/>
              </a:solidFill>
            </a:endParaRPr>
          </a:p>
          <a:p>
            <a:pPr>
              <a:buFont typeface="Arial" pitchFamily="34" charset="0"/>
              <a:buChar char="•"/>
            </a:pPr>
            <a:r>
              <a:rPr lang="en-US" sz="1000" dirty="0" smtClean="0">
                <a:solidFill>
                  <a:schemeClr val="tx1"/>
                </a:solidFill>
              </a:rPr>
              <a:t> Fall Time (infinite mass only)</a:t>
            </a:r>
          </a:p>
          <a:p>
            <a:pPr algn="ctr"/>
            <a:r>
              <a:rPr lang="en-US" sz="1000" dirty="0" err="1" smtClean="0">
                <a:solidFill>
                  <a:schemeClr val="tx1"/>
                </a:solidFill>
              </a:rPr>
              <a:t>t</a:t>
            </a:r>
            <a:r>
              <a:rPr lang="en-US" sz="1000" baseline="-25000" dirty="0" err="1" smtClean="0">
                <a:solidFill>
                  <a:schemeClr val="tx1"/>
                </a:solidFill>
              </a:rPr>
              <a:t>k</a:t>
            </a:r>
            <a:endParaRPr lang="en-US" sz="1000" baseline="-25000" dirty="0" smtClean="0">
              <a:solidFill>
                <a:schemeClr val="tx1"/>
              </a:solidFill>
            </a:endParaRPr>
          </a:p>
        </p:txBody>
      </p:sp>
      <p:sp>
        <p:nvSpPr>
          <p:cNvPr id="63494"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3" name="TextBox 22"/>
          <p:cNvSpPr txBox="1"/>
          <p:nvPr/>
        </p:nvSpPr>
        <p:spPr>
          <a:xfrm>
            <a:off x="762000" y="3701142"/>
            <a:ext cx="1447800" cy="400110"/>
          </a:xfrm>
          <a:prstGeom prst="rect">
            <a:avLst/>
          </a:prstGeom>
          <a:gradFill>
            <a:gsLst>
              <a:gs pos="0">
                <a:schemeClr val="bg1">
                  <a:lumMod val="85000"/>
                </a:schemeClr>
              </a:gs>
              <a:gs pos="50000">
                <a:schemeClr val="bg1"/>
              </a:gs>
              <a:gs pos="100000">
                <a:schemeClr val="bg1">
                  <a:lumMod val="85000"/>
                </a:schemeClr>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buFont typeface="Arial" pitchFamily="34" charset="0"/>
              <a:buChar char="•"/>
            </a:pPr>
            <a:r>
              <a:rPr lang="en-US" sz="1000" dirty="0" smtClean="0">
                <a:solidFill>
                  <a:schemeClr val="tx1"/>
                </a:solidFill>
              </a:rPr>
              <a:t> Stage Initial Airspeed</a:t>
            </a:r>
          </a:p>
          <a:p>
            <a:pPr algn="ctr"/>
            <a:r>
              <a:rPr lang="en-US" sz="1000" dirty="0" smtClean="0">
                <a:solidFill>
                  <a:schemeClr val="tx1"/>
                </a:solidFill>
              </a:rPr>
              <a:t>V</a:t>
            </a:r>
            <a:r>
              <a:rPr lang="en-US" sz="1000" baseline="-25000" dirty="0" smtClean="0">
                <a:solidFill>
                  <a:schemeClr val="tx1"/>
                </a:solidFill>
              </a:rPr>
              <a:t>i</a:t>
            </a:r>
          </a:p>
        </p:txBody>
      </p:sp>
      <p:sp>
        <p:nvSpPr>
          <p:cNvPr id="25" name="Folded Corner 24"/>
          <p:cNvSpPr/>
          <p:nvPr/>
        </p:nvSpPr>
        <p:spPr bwMode="auto">
          <a:xfrm>
            <a:off x="5562600" y="4800600"/>
            <a:ext cx="990600" cy="304800"/>
          </a:xfrm>
          <a:prstGeom prst="foldedCorner">
            <a:avLst>
              <a:gd name="adj" fmla="val 30953"/>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DSS Input File</a:t>
            </a:r>
          </a:p>
        </p:txBody>
      </p:sp>
      <p:sp>
        <p:nvSpPr>
          <p:cNvPr id="26" name="TextBox 25"/>
          <p:cNvSpPr txBox="1"/>
          <p:nvPr/>
        </p:nvSpPr>
        <p:spPr>
          <a:xfrm>
            <a:off x="2133600" y="5619690"/>
            <a:ext cx="1981200"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b="1" dirty="0" smtClean="0">
                <a:solidFill>
                  <a:schemeClr val="tx1"/>
                </a:solidFill>
                <a:latin typeface="Times New Roman" pitchFamily="18" charset="0"/>
                <a:cs typeface="Times New Roman" pitchFamily="18" charset="0"/>
              </a:rPr>
              <a:t>Stage Comparison</a:t>
            </a:r>
            <a:endParaRPr lang="en-US" sz="1000" dirty="0" smtClean="0">
              <a:solidFill>
                <a:schemeClr val="tx1"/>
              </a:solidFill>
              <a:latin typeface="Times New Roman" pitchFamily="18" charset="0"/>
              <a:cs typeface="Times New Roman" pitchFamily="18" charset="0"/>
            </a:endParaRPr>
          </a:p>
          <a:p>
            <a:pPr>
              <a:buFont typeface="Arial" pitchFamily="34" charset="0"/>
              <a:buChar char="•"/>
            </a:pPr>
            <a:r>
              <a:rPr lang="en-US" sz="1000" dirty="0" smtClean="0">
                <a:solidFill>
                  <a:schemeClr val="tx1"/>
                </a:solidFill>
                <a:latin typeface="Times New Roman" pitchFamily="18" charset="0"/>
                <a:cs typeface="Times New Roman" pitchFamily="18" charset="0"/>
              </a:rPr>
              <a:t> Do peak parachute loads match?</a:t>
            </a:r>
          </a:p>
          <a:p>
            <a:pPr>
              <a:buFont typeface="Arial" pitchFamily="34" charset="0"/>
              <a:buChar char="•"/>
            </a:pPr>
            <a:r>
              <a:rPr lang="en-US" sz="1000" dirty="0" smtClean="0">
                <a:solidFill>
                  <a:schemeClr val="tx1"/>
                </a:solidFill>
                <a:latin typeface="Times New Roman" pitchFamily="18" charset="0"/>
                <a:cs typeface="Times New Roman" pitchFamily="18" charset="0"/>
              </a:rPr>
              <a:t> Does Altitude match?</a:t>
            </a:r>
          </a:p>
          <a:p>
            <a:pPr>
              <a:buFont typeface="Arial" pitchFamily="34" charset="0"/>
              <a:buChar char="•"/>
            </a:pPr>
            <a:r>
              <a:rPr lang="en-US" sz="1000" dirty="0" smtClean="0">
                <a:solidFill>
                  <a:schemeClr val="tx1"/>
                </a:solidFill>
                <a:latin typeface="Times New Roman" pitchFamily="18" charset="0"/>
                <a:cs typeface="Times New Roman" pitchFamily="18" charset="0"/>
              </a:rPr>
              <a:t> Does dynamic pressure match?</a:t>
            </a:r>
          </a:p>
        </p:txBody>
      </p:sp>
      <p:sp>
        <p:nvSpPr>
          <p:cNvPr id="28" name="Cube 27"/>
          <p:cNvSpPr/>
          <p:nvPr/>
        </p:nvSpPr>
        <p:spPr bwMode="auto">
          <a:xfrm>
            <a:off x="4495800" y="5334000"/>
            <a:ext cx="2057400" cy="838200"/>
          </a:xfrm>
          <a:prstGeom prst="cube">
            <a:avLst>
              <a:gd name="adj" fmla="val 12501"/>
            </a:avLst>
          </a:prstGeom>
          <a:gradFill>
            <a:gsLst>
              <a:gs pos="0">
                <a:schemeClr val="accent2">
                  <a:lumMod val="40000"/>
                  <a:lumOff val="60000"/>
                </a:schemeClr>
              </a:gs>
              <a:gs pos="51000">
                <a:schemeClr val="bg1"/>
              </a:gs>
              <a:gs pos="100000">
                <a:schemeClr val="accent2">
                  <a:lumMod val="20000"/>
                  <a:lumOff val="80000"/>
                </a:schemeClr>
              </a:gs>
            </a:gsLst>
            <a:lin ang="5400000" scaled="0"/>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rPr>
              <a:t>DSS</a:t>
            </a:r>
            <a:r>
              <a:rPr kumimoji="0" lang="en-US" sz="1400" b="1" i="0" u="none" strike="noStrike" cap="none" normalizeH="0" dirty="0" smtClean="0">
                <a:ln>
                  <a:noFill/>
                </a:ln>
                <a:solidFill>
                  <a:schemeClr val="tx1"/>
                </a:solidFill>
                <a:effectLst/>
                <a:latin typeface="Times New Roman" pitchFamily="18" charset="0"/>
              </a:rPr>
              <a:t> 6-DOF Trajectory</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Times New Roman" pitchFamily="18" charset="0"/>
            </a:endParaRPr>
          </a:p>
        </p:txBody>
      </p:sp>
      <p:sp>
        <p:nvSpPr>
          <p:cNvPr id="33" name="Bent Arrow 32"/>
          <p:cNvSpPr/>
          <p:nvPr/>
        </p:nvSpPr>
        <p:spPr bwMode="auto">
          <a:xfrm rot="10800000">
            <a:off x="6172200" y="3657600"/>
            <a:ext cx="457200" cy="609600"/>
          </a:xfrm>
          <a:prstGeom prst="bentArrow">
            <a:avLst>
              <a:gd name="adj1" fmla="val 14286"/>
              <a:gd name="adj2" fmla="val 25000"/>
              <a:gd name="adj3" fmla="val 25000"/>
              <a:gd name="adj4" fmla="val 43750"/>
            </a:avLst>
          </a:prstGeom>
          <a:solidFill>
            <a:schemeClr val="bg1">
              <a:lumMod val="5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30" name="Cube 29"/>
          <p:cNvSpPr/>
          <p:nvPr/>
        </p:nvSpPr>
        <p:spPr bwMode="auto">
          <a:xfrm>
            <a:off x="6215744" y="3048000"/>
            <a:ext cx="2286000" cy="685800"/>
          </a:xfrm>
          <a:prstGeom prst="cube">
            <a:avLst>
              <a:gd name="adj" fmla="val 3572"/>
            </a:avLst>
          </a:prstGeom>
          <a:gradFill>
            <a:gsLst>
              <a:gs pos="0">
                <a:srgbClr val="FF9999"/>
              </a:gs>
              <a:gs pos="50000">
                <a:schemeClr val="bg1"/>
              </a:gs>
              <a:gs pos="100000">
                <a:srgbClr val="FF9999"/>
              </a:gs>
            </a:gsLst>
            <a:lin ang="5400000" scaled="0"/>
          </a:gra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Times New Roman" pitchFamily="18" charset="0"/>
              </a:rPr>
              <a:t>Drag Area Optimization Process</a:t>
            </a:r>
          </a:p>
          <a:p>
            <a:pPr marL="0" marR="0" indent="0" defTabSz="914400" rtl="0" eaLnBrk="0" fontAlgn="base" latinLnBrk="0" hangingPunct="0">
              <a:lnSpc>
                <a:spcPct val="100000"/>
              </a:lnSpc>
              <a:spcBef>
                <a:spcPct val="0"/>
              </a:spcBef>
              <a:spcAft>
                <a:spcPct val="0"/>
              </a:spcAft>
              <a:buClrTx/>
              <a:buSzTx/>
              <a:buFont typeface="Arial" pitchFamily="34" charset="0"/>
              <a:buChar char="•"/>
              <a:tabLst/>
            </a:pPr>
            <a:r>
              <a:rPr lang="en-US" sz="1000" dirty="0" smtClean="0">
                <a:solidFill>
                  <a:schemeClr val="tx1"/>
                </a:solidFill>
              </a:rPr>
              <a:t> ‘</a:t>
            </a:r>
            <a:r>
              <a:rPr lang="en-US" sz="1000" dirty="0" err="1" smtClean="0">
                <a:solidFill>
                  <a:schemeClr val="tx1"/>
                </a:solidFill>
              </a:rPr>
              <a:t>fminsearch</a:t>
            </a:r>
            <a:r>
              <a:rPr lang="en-US" sz="1000" dirty="0" smtClean="0">
                <a:solidFill>
                  <a:schemeClr val="tx1"/>
                </a:solidFill>
              </a:rPr>
              <a:t>’ function</a:t>
            </a:r>
          </a:p>
          <a:p>
            <a:pPr marL="0" marR="0" indent="0" defTabSz="914400" rtl="0" eaLnBrk="0" fontAlgn="base" latinLnBrk="0" hangingPunct="0">
              <a:lnSpc>
                <a:spcPct val="100000"/>
              </a:lnSpc>
              <a:spcBef>
                <a:spcPct val="0"/>
              </a:spcBef>
              <a:spcAft>
                <a:spcPct val="0"/>
              </a:spcAft>
              <a:buClrTx/>
              <a:buSzTx/>
              <a:buFont typeface="Arial" pitchFamily="34" charset="0"/>
              <a:buChar char="•"/>
              <a:tabLst/>
            </a:pPr>
            <a:r>
              <a:rPr lang="en-US" sz="1000" dirty="0" smtClean="0">
                <a:solidFill>
                  <a:schemeClr val="tx1"/>
                </a:solidFill>
              </a:rPr>
              <a:t> Minimize error between computed and test (C</a:t>
            </a:r>
            <a:r>
              <a:rPr lang="en-US" sz="1000" baseline="-25000" dirty="0" smtClean="0">
                <a:solidFill>
                  <a:schemeClr val="tx1"/>
                </a:solidFill>
              </a:rPr>
              <a:t>D</a:t>
            </a:r>
            <a:r>
              <a:rPr lang="en-US" sz="1000" dirty="0" smtClean="0">
                <a:solidFill>
                  <a:schemeClr val="tx1"/>
                </a:solidFill>
              </a:rPr>
              <a:t>S)(t)</a:t>
            </a:r>
            <a:endParaRPr kumimoji="0" lang="en-US" sz="1000" i="0" u="none" strike="noStrike" cap="none" normalizeH="0" baseline="0" dirty="0" smtClean="0">
              <a:ln>
                <a:noFill/>
              </a:ln>
              <a:solidFill>
                <a:schemeClr val="tx1"/>
              </a:solidFill>
              <a:effectLst/>
              <a:latin typeface="Times New Roman" pitchFamily="18" charset="0"/>
            </a:endParaRPr>
          </a:p>
        </p:txBody>
      </p:sp>
      <p:sp>
        <p:nvSpPr>
          <p:cNvPr id="32" name="Bent Arrow 31"/>
          <p:cNvSpPr/>
          <p:nvPr/>
        </p:nvSpPr>
        <p:spPr bwMode="auto">
          <a:xfrm rot="5400000">
            <a:off x="6057900" y="2520042"/>
            <a:ext cx="304800" cy="838200"/>
          </a:xfrm>
          <a:prstGeom prst="bentArrow">
            <a:avLst>
              <a:gd name="adj1" fmla="val 14286"/>
              <a:gd name="adj2" fmla="val 25000"/>
              <a:gd name="adj3" fmla="val 25000"/>
              <a:gd name="adj4" fmla="val 43750"/>
            </a:avLst>
          </a:prstGeom>
          <a:solidFill>
            <a:schemeClr val="bg1">
              <a:lumMod val="5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8F200"/>
              </a:solidFill>
              <a:effectLst/>
              <a:latin typeface="Times New Roman" pitchFamily="18" charset="0"/>
            </a:endParaRPr>
          </a:p>
        </p:txBody>
      </p:sp>
      <p:sp>
        <p:nvSpPr>
          <p:cNvPr id="14" name="TextBox 13"/>
          <p:cNvSpPr txBox="1"/>
          <p:nvPr/>
        </p:nvSpPr>
        <p:spPr>
          <a:xfrm>
            <a:off x="2590800" y="2404408"/>
            <a:ext cx="3581400" cy="1938992"/>
          </a:xfrm>
          <a:prstGeom prst="rect">
            <a:avLst/>
          </a:prstGeom>
          <a:gradFill>
            <a:gsLst>
              <a:gs pos="0">
                <a:srgbClr val="FF9999"/>
              </a:gs>
              <a:gs pos="50000">
                <a:schemeClr val="bg1"/>
              </a:gs>
              <a:gs pos="100000">
                <a:srgbClr val="FF9999"/>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r>
              <a:rPr lang="en-US" sz="1000" b="1" dirty="0" smtClean="0">
                <a:solidFill>
                  <a:schemeClr val="tx1"/>
                </a:solidFill>
              </a:rPr>
              <a:t>Drag Area Simulations for Stage j in MATLAB</a:t>
            </a:r>
          </a:p>
          <a:p>
            <a:pPr>
              <a:buFont typeface="Arial" pitchFamily="34" charset="0"/>
              <a:buChar char="•"/>
            </a:pPr>
            <a:r>
              <a:rPr lang="en-US" sz="1000" dirty="0" smtClean="0">
                <a:solidFill>
                  <a:schemeClr val="tx1"/>
                </a:solidFill>
              </a:rPr>
              <a:t> Canopy fill time</a:t>
            </a:r>
            <a:endParaRPr lang="en-US" sz="1000" b="1" dirty="0" smtClean="0">
              <a:solidFill>
                <a:schemeClr val="tx1"/>
              </a:solidFill>
            </a:endParaRPr>
          </a:p>
          <a:p>
            <a:pPr algn="ctr"/>
            <a:endParaRPr lang="en-US" sz="1000" b="1" dirty="0" smtClean="0">
              <a:solidFill>
                <a:schemeClr val="tx1"/>
              </a:solidFill>
            </a:endParaRPr>
          </a:p>
          <a:p>
            <a:pPr algn="ctr"/>
            <a:endParaRPr lang="en-US" sz="1000" b="1" dirty="0" smtClean="0">
              <a:solidFill>
                <a:schemeClr val="tx1"/>
              </a:solidFill>
            </a:endParaRPr>
          </a:p>
          <a:p>
            <a:pPr algn="ctr"/>
            <a:endParaRPr lang="en-US" sz="1000" b="1" dirty="0" smtClean="0">
              <a:solidFill>
                <a:schemeClr val="tx1"/>
              </a:solidFill>
            </a:endParaRPr>
          </a:p>
          <a:p>
            <a:pPr>
              <a:buFont typeface="Arial" pitchFamily="34" charset="0"/>
              <a:buChar char="•"/>
            </a:pPr>
            <a:r>
              <a:rPr lang="en-US" sz="1000" dirty="0" smtClean="0">
                <a:solidFill>
                  <a:schemeClr val="tx1"/>
                </a:solidFill>
              </a:rPr>
              <a:t> Parachute Drag Area Growth</a:t>
            </a:r>
          </a:p>
          <a:p>
            <a:pPr>
              <a:buFont typeface="Arial" pitchFamily="34" charset="0"/>
              <a:buChar char="•"/>
            </a:pPr>
            <a:endParaRPr lang="en-US" sz="1000" dirty="0" smtClean="0">
              <a:solidFill>
                <a:schemeClr val="tx1"/>
              </a:solidFill>
            </a:endParaRPr>
          </a:p>
          <a:p>
            <a:pPr>
              <a:buFont typeface="Arial" pitchFamily="34" charset="0"/>
              <a:buChar char="•"/>
            </a:pPr>
            <a:endParaRPr lang="en-US" sz="1000" dirty="0" smtClean="0">
              <a:solidFill>
                <a:schemeClr val="tx1"/>
              </a:solidFill>
            </a:endParaRPr>
          </a:p>
          <a:p>
            <a:pPr algn="ctr"/>
            <a:endParaRPr lang="en-US" sz="1000" dirty="0" smtClean="0">
              <a:solidFill>
                <a:schemeClr val="tx1"/>
              </a:solidFill>
            </a:endParaRPr>
          </a:p>
          <a:p>
            <a:pPr>
              <a:buFont typeface="Arial" pitchFamily="34" charset="0"/>
              <a:buChar char="•"/>
            </a:pPr>
            <a:r>
              <a:rPr lang="en-US" sz="1000" dirty="0" smtClean="0">
                <a:solidFill>
                  <a:schemeClr val="tx1"/>
                </a:solidFill>
              </a:rPr>
              <a:t> Drag Area Ramp Down Curve (infinite mass only)</a:t>
            </a:r>
          </a:p>
          <a:p>
            <a:pPr>
              <a:buFont typeface="Arial" pitchFamily="34" charset="0"/>
              <a:buChar char="•"/>
            </a:pPr>
            <a:endParaRPr lang="en-US" sz="1000" dirty="0" smtClean="0">
              <a:solidFill>
                <a:schemeClr val="tx1"/>
              </a:solidFill>
            </a:endParaRPr>
          </a:p>
          <a:p>
            <a:pPr>
              <a:buFont typeface="Arial" pitchFamily="34" charset="0"/>
              <a:buChar char="•"/>
            </a:pPr>
            <a:endParaRPr lang="en-US" sz="1000" dirty="0" smtClean="0">
              <a:solidFill>
                <a:schemeClr val="tx1"/>
              </a:solidFill>
            </a:endParaRPr>
          </a:p>
        </p:txBody>
      </p:sp>
      <p:graphicFrame>
        <p:nvGraphicFramePr>
          <p:cNvPr id="63491" name="Object 3"/>
          <p:cNvGraphicFramePr>
            <a:graphicFrameLocks noChangeAspect="1"/>
          </p:cNvGraphicFramePr>
          <p:nvPr/>
        </p:nvGraphicFramePr>
        <p:xfrm>
          <a:off x="2743200" y="3351464"/>
          <a:ext cx="3333750" cy="476250"/>
        </p:xfrm>
        <a:graphic>
          <a:graphicData uri="http://schemas.openxmlformats.org/presentationml/2006/ole">
            <p:oleObj spid="_x0000_s189442" name="Equation" r:id="rId3" imgW="3289300" imgH="508000" progId="Equation.3">
              <p:embed/>
            </p:oleObj>
          </a:graphicData>
        </a:graphic>
      </p:graphicFrame>
      <p:graphicFrame>
        <p:nvGraphicFramePr>
          <p:cNvPr id="63493" name="Object 5"/>
          <p:cNvGraphicFramePr>
            <a:graphicFrameLocks noChangeAspect="1"/>
          </p:cNvGraphicFramePr>
          <p:nvPr/>
        </p:nvGraphicFramePr>
        <p:xfrm>
          <a:off x="3352800" y="4004608"/>
          <a:ext cx="2019300" cy="276225"/>
        </p:xfrm>
        <a:graphic>
          <a:graphicData uri="http://schemas.openxmlformats.org/presentationml/2006/ole">
            <p:oleObj spid="_x0000_s189443" name="Equation" r:id="rId4" imgW="2032000" imgH="279400" progId="Equation.3">
              <p:embed/>
            </p:oleObj>
          </a:graphicData>
        </a:graphic>
      </p:graphicFrame>
      <p:graphicFrame>
        <p:nvGraphicFramePr>
          <p:cNvPr id="63495" name="Object 7"/>
          <p:cNvGraphicFramePr>
            <a:graphicFrameLocks noChangeAspect="1"/>
          </p:cNvGraphicFramePr>
          <p:nvPr/>
        </p:nvGraphicFramePr>
        <p:xfrm>
          <a:off x="3505200" y="2709208"/>
          <a:ext cx="1390650" cy="476250"/>
        </p:xfrm>
        <a:graphic>
          <a:graphicData uri="http://schemas.openxmlformats.org/presentationml/2006/ole">
            <p:oleObj spid="_x0000_s189444" name="Equation" r:id="rId5" imgW="1397000" imgH="482600" progId="Equation.3">
              <p:embed/>
            </p:oleObj>
          </a:graphicData>
        </a:graphic>
      </p:graphicFrame>
      <p:sp>
        <p:nvSpPr>
          <p:cNvPr id="34" name="TextBox 33"/>
          <p:cNvSpPr txBox="1"/>
          <p:nvPr/>
        </p:nvSpPr>
        <p:spPr>
          <a:xfrm>
            <a:off x="533400" y="6000690"/>
            <a:ext cx="1371600" cy="400110"/>
          </a:xfrm>
          <a:prstGeom prst="rect">
            <a:avLst/>
          </a:prstGeom>
          <a:gradFill>
            <a:gsLst>
              <a:gs pos="0">
                <a:srgbClr val="92D050"/>
              </a:gs>
              <a:gs pos="50000">
                <a:schemeClr val="bg1"/>
              </a:gs>
              <a:gs pos="100000">
                <a:srgbClr val="92D050"/>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r>
              <a:rPr lang="en-US" sz="1000" b="1" dirty="0" smtClean="0">
                <a:solidFill>
                  <a:schemeClr val="tx1"/>
                </a:solidFill>
              </a:rPr>
              <a:t>Reconstruction Complete</a:t>
            </a:r>
            <a:endParaRPr lang="en-US" sz="1000" baseline="-25000" dirty="0" smtClean="0">
              <a:solidFill>
                <a:schemeClr val="tx1"/>
              </a:solidFill>
            </a:endParaRPr>
          </a:p>
        </p:txBody>
      </p:sp>
      <p:sp>
        <p:nvSpPr>
          <p:cNvPr id="40" name="TextBox 39"/>
          <p:cNvSpPr txBox="1"/>
          <p:nvPr/>
        </p:nvSpPr>
        <p:spPr>
          <a:xfrm>
            <a:off x="2460170" y="5320137"/>
            <a:ext cx="609600" cy="307777"/>
          </a:xfrm>
          <a:prstGeom prst="rect">
            <a:avLst/>
          </a:prstGeom>
          <a:noFill/>
        </p:spPr>
        <p:txBody>
          <a:bodyPr wrap="square" rtlCol="0">
            <a:spAutoFit/>
          </a:bodyPr>
          <a:lstStyle/>
          <a:p>
            <a:r>
              <a:rPr lang="en-US" b="1" dirty="0" smtClean="0">
                <a:solidFill>
                  <a:schemeClr val="tx1"/>
                </a:solidFill>
              </a:rPr>
              <a:t>YES</a:t>
            </a:r>
            <a:endParaRPr lang="en-US" b="1" dirty="0">
              <a:solidFill>
                <a:schemeClr val="tx1"/>
              </a:solidFill>
            </a:endParaRPr>
          </a:p>
        </p:txBody>
      </p:sp>
      <p:sp>
        <p:nvSpPr>
          <p:cNvPr id="41" name="TextBox 40"/>
          <p:cNvSpPr txBox="1"/>
          <p:nvPr/>
        </p:nvSpPr>
        <p:spPr>
          <a:xfrm>
            <a:off x="3505200" y="5314890"/>
            <a:ext cx="609600" cy="307777"/>
          </a:xfrm>
          <a:prstGeom prst="rect">
            <a:avLst/>
          </a:prstGeom>
          <a:noFill/>
        </p:spPr>
        <p:txBody>
          <a:bodyPr wrap="square" rtlCol="0">
            <a:spAutoFit/>
          </a:bodyPr>
          <a:lstStyle/>
          <a:p>
            <a:r>
              <a:rPr lang="en-US" b="1" dirty="0" smtClean="0">
                <a:solidFill>
                  <a:schemeClr val="tx1"/>
                </a:solidFill>
              </a:rPr>
              <a:t>NO</a:t>
            </a:r>
            <a:endParaRPr lang="en-US" b="1" dirty="0">
              <a:solidFill>
                <a:schemeClr val="tx1"/>
              </a:solidFill>
            </a:endParaRPr>
          </a:p>
        </p:txBody>
      </p:sp>
      <p:cxnSp>
        <p:nvCxnSpPr>
          <p:cNvPr id="43" name="Straight Arrow Connector 42"/>
          <p:cNvCxnSpPr>
            <a:stCxn id="8" idx="3"/>
            <a:endCxn id="10" idx="1"/>
          </p:cNvCxnSpPr>
          <p:nvPr/>
        </p:nvCxnSpPr>
        <p:spPr bwMode="auto">
          <a:xfrm>
            <a:off x="2743200" y="1454888"/>
            <a:ext cx="359226" cy="2234"/>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45" name="Straight Arrow Connector 44"/>
          <p:cNvCxnSpPr>
            <a:stCxn id="10" idx="2"/>
            <a:endCxn id="14" idx="0"/>
          </p:cNvCxnSpPr>
          <p:nvPr/>
        </p:nvCxnSpPr>
        <p:spPr bwMode="auto">
          <a:xfrm>
            <a:off x="4381497" y="2195786"/>
            <a:ext cx="3" cy="208622"/>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57" name="Straight Arrow Connector 56"/>
          <p:cNvCxnSpPr/>
          <p:nvPr/>
        </p:nvCxnSpPr>
        <p:spPr bwMode="auto">
          <a:xfrm>
            <a:off x="1752600" y="3243944"/>
            <a:ext cx="0" cy="4572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11" name="TextBox 10"/>
          <p:cNvSpPr txBox="1"/>
          <p:nvPr/>
        </p:nvSpPr>
        <p:spPr>
          <a:xfrm>
            <a:off x="609600" y="2046514"/>
            <a:ext cx="1752600" cy="1477328"/>
          </a:xfrm>
          <a:prstGeom prst="rect">
            <a:avLst/>
          </a:prstGeom>
          <a:gradFill>
            <a:gsLst>
              <a:gs pos="0">
                <a:srgbClr val="99CCFF"/>
              </a:gs>
              <a:gs pos="50000">
                <a:schemeClr val="bg1"/>
              </a:gs>
              <a:gs pos="100000">
                <a:srgbClr val="99CCFF"/>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p:spPr>
        <p:txBody>
          <a:bodyPr wrap="square" rtlCol="0">
            <a:spAutoFit/>
          </a:bodyPr>
          <a:lstStyle/>
          <a:p>
            <a:pPr algn="ctr"/>
            <a:r>
              <a:rPr lang="en-US" sz="1000" b="1" dirty="0" smtClean="0">
                <a:solidFill>
                  <a:schemeClr val="tx1"/>
                </a:solidFill>
              </a:rPr>
              <a:t>Initial Conditions from BET</a:t>
            </a:r>
          </a:p>
          <a:p>
            <a:pPr>
              <a:buFont typeface="Arial" pitchFamily="34" charset="0"/>
              <a:buChar char="•"/>
            </a:pPr>
            <a:r>
              <a:rPr lang="en-US" sz="1000" dirty="0" smtClean="0">
                <a:solidFill>
                  <a:schemeClr val="tx1"/>
                </a:solidFill>
              </a:rPr>
              <a:t> Altitude</a:t>
            </a:r>
          </a:p>
          <a:p>
            <a:pPr algn="ctr"/>
            <a:r>
              <a:rPr lang="en-US" sz="1000" dirty="0" smtClean="0">
                <a:solidFill>
                  <a:schemeClr val="tx1"/>
                </a:solidFill>
              </a:rPr>
              <a:t>H</a:t>
            </a:r>
            <a:endParaRPr lang="en-US" sz="1000" baseline="-25000" dirty="0" smtClean="0">
              <a:solidFill>
                <a:schemeClr val="tx1"/>
              </a:solidFill>
            </a:endParaRPr>
          </a:p>
          <a:p>
            <a:pPr>
              <a:buFont typeface="Arial" pitchFamily="34" charset="0"/>
              <a:buChar char="•"/>
            </a:pPr>
            <a:r>
              <a:rPr lang="en-US" sz="1000" dirty="0" smtClean="0">
                <a:solidFill>
                  <a:schemeClr val="tx1"/>
                </a:solidFill>
              </a:rPr>
              <a:t> Velocity &amp; Airspeed</a:t>
            </a:r>
          </a:p>
          <a:p>
            <a:pPr algn="ctr"/>
            <a:r>
              <a:rPr lang="en-US" sz="1000" dirty="0" err="1" smtClean="0">
                <a:solidFill>
                  <a:schemeClr val="tx1"/>
                </a:solidFill>
              </a:rPr>
              <a:t>V</a:t>
            </a:r>
            <a:r>
              <a:rPr lang="en-US" sz="1000" baseline="-25000" dirty="0" err="1" smtClean="0">
                <a:solidFill>
                  <a:schemeClr val="tx1"/>
                </a:solidFill>
              </a:rPr>
              <a:t>East</a:t>
            </a:r>
            <a:r>
              <a:rPr lang="en-US" sz="1000" dirty="0" smtClean="0">
                <a:solidFill>
                  <a:schemeClr val="tx1"/>
                </a:solidFill>
              </a:rPr>
              <a:t>, </a:t>
            </a:r>
            <a:r>
              <a:rPr lang="en-US" sz="1000" dirty="0" err="1" smtClean="0">
                <a:solidFill>
                  <a:schemeClr val="tx1"/>
                </a:solidFill>
              </a:rPr>
              <a:t>V</a:t>
            </a:r>
            <a:r>
              <a:rPr lang="en-US" sz="1000" baseline="-25000" dirty="0" err="1" smtClean="0">
                <a:solidFill>
                  <a:schemeClr val="tx1"/>
                </a:solidFill>
              </a:rPr>
              <a:t>North</a:t>
            </a:r>
            <a:r>
              <a:rPr lang="en-US" sz="1000" dirty="0" smtClean="0">
                <a:solidFill>
                  <a:schemeClr val="tx1"/>
                </a:solidFill>
              </a:rPr>
              <a:t>, </a:t>
            </a:r>
            <a:r>
              <a:rPr lang="en-US" sz="1000" dirty="0" err="1" smtClean="0">
                <a:solidFill>
                  <a:schemeClr val="tx1"/>
                </a:solidFill>
              </a:rPr>
              <a:t>V</a:t>
            </a:r>
            <a:r>
              <a:rPr lang="en-US" sz="1000" baseline="-25000" dirty="0" err="1" smtClean="0">
                <a:solidFill>
                  <a:schemeClr val="tx1"/>
                </a:solidFill>
              </a:rPr>
              <a:t>z</a:t>
            </a:r>
            <a:r>
              <a:rPr lang="en-US" sz="1000" dirty="0" smtClean="0">
                <a:solidFill>
                  <a:schemeClr val="tx1"/>
                </a:solidFill>
              </a:rPr>
              <a:t>, </a:t>
            </a:r>
            <a:r>
              <a:rPr lang="en-US" sz="1000" dirty="0" err="1" smtClean="0">
                <a:solidFill>
                  <a:schemeClr val="tx1"/>
                </a:solidFill>
              </a:rPr>
              <a:t>V</a:t>
            </a:r>
            <a:r>
              <a:rPr lang="en-US" sz="1000" baseline="-25000" dirty="0" err="1" smtClean="0">
                <a:solidFill>
                  <a:schemeClr val="tx1"/>
                </a:solidFill>
              </a:rPr>
              <a:t>air</a:t>
            </a:r>
            <a:endParaRPr lang="en-US" sz="1000" baseline="-25000" dirty="0" smtClean="0">
              <a:solidFill>
                <a:schemeClr val="tx1"/>
              </a:solidFill>
            </a:endParaRPr>
          </a:p>
          <a:p>
            <a:pPr>
              <a:buFont typeface="Arial" pitchFamily="34" charset="0"/>
              <a:buChar char="•"/>
            </a:pPr>
            <a:r>
              <a:rPr lang="en-US" sz="1000" dirty="0" smtClean="0">
                <a:solidFill>
                  <a:schemeClr val="tx1"/>
                </a:solidFill>
              </a:rPr>
              <a:t> Attitudes</a:t>
            </a:r>
          </a:p>
          <a:p>
            <a:pPr algn="ctr"/>
            <a:r>
              <a:rPr lang="en-US" sz="1000" i="1" dirty="0" smtClean="0">
                <a:solidFill>
                  <a:schemeClr val="tx1"/>
                </a:solidFill>
                <a:sym typeface="Symbol"/>
              </a:rPr>
              <a:t></a:t>
            </a:r>
            <a:r>
              <a:rPr lang="en-US" sz="1000" dirty="0" smtClean="0">
                <a:solidFill>
                  <a:schemeClr val="tx1"/>
                </a:solidFill>
                <a:sym typeface="Symbol"/>
              </a:rPr>
              <a:t>, </a:t>
            </a:r>
            <a:r>
              <a:rPr lang="en-US" sz="1000" i="1" dirty="0" smtClean="0">
                <a:solidFill>
                  <a:schemeClr val="tx1"/>
                </a:solidFill>
                <a:sym typeface="Symbol"/>
              </a:rPr>
              <a:t></a:t>
            </a:r>
            <a:r>
              <a:rPr lang="en-US" sz="1000" dirty="0" smtClean="0">
                <a:solidFill>
                  <a:schemeClr val="tx1"/>
                </a:solidFill>
                <a:sym typeface="Symbol"/>
              </a:rPr>
              <a:t>, </a:t>
            </a:r>
            <a:r>
              <a:rPr lang="en-US" sz="1000" i="1" dirty="0" smtClean="0">
                <a:solidFill>
                  <a:schemeClr val="tx1"/>
                </a:solidFill>
                <a:sym typeface="Symbol"/>
              </a:rPr>
              <a:t></a:t>
            </a:r>
            <a:endParaRPr lang="en-US" sz="1000" i="1" dirty="0" smtClean="0">
              <a:solidFill>
                <a:schemeClr val="tx1"/>
              </a:solidFill>
            </a:endParaRPr>
          </a:p>
          <a:p>
            <a:pPr>
              <a:buFont typeface="Arial" pitchFamily="34" charset="0"/>
              <a:buChar char="•"/>
            </a:pPr>
            <a:r>
              <a:rPr lang="en-US" sz="1000" dirty="0" smtClean="0">
                <a:solidFill>
                  <a:schemeClr val="tx1"/>
                </a:solidFill>
              </a:rPr>
              <a:t> Body Rates</a:t>
            </a:r>
          </a:p>
          <a:p>
            <a:pPr algn="ctr"/>
            <a:r>
              <a:rPr lang="en-US" sz="1000" dirty="0" smtClean="0">
                <a:solidFill>
                  <a:schemeClr val="tx1"/>
                </a:solidFill>
              </a:rPr>
              <a:t>P, Q, R</a:t>
            </a:r>
            <a:endParaRPr lang="en-US" sz="1000" dirty="0"/>
          </a:p>
        </p:txBody>
      </p:sp>
      <p:cxnSp>
        <p:nvCxnSpPr>
          <p:cNvPr id="58" name="Straight Arrow Connector 57"/>
          <p:cNvCxnSpPr/>
          <p:nvPr/>
        </p:nvCxnSpPr>
        <p:spPr bwMode="auto">
          <a:xfrm>
            <a:off x="2209800" y="3886200"/>
            <a:ext cx="381000"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64" name="Straight Arrow Connector 63"/>
          <p:cNvCxnSpPr/>
          <p:nvPr/>
        </p:nvCxnSpPr>
        <p:spPr bwMode="auto">
          <a:xfrm flipV="1">
            <a:off x="2057396" y="4691742"/>
            <a:ext cx="0" cy="22860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65" name="TextBox 64"/>
          <p:cNvSpPr txBox="1"/>
          <p:nvPr/>
        </p:nvSpPr>
        <p:spPr>
          <a:xfrm>
            <a:off x="2079170" y="4648200"/>
            <a:ext cx="609600" cy="307777"/>
          </a:xfrm>
          <a:prstGeom prst="rect">
            <a:avLst/>
          </a:prstGeom>
          <a:noFill/>
        </p:spPr>
        <p:txBody>
          <a:bodyPr wrap="square" rtlCol="0">
            <a:spAutoFit/>
          </a:bodyPr>
          <a:lstStyle/>
          <a:p>
            <a:r>
              <a:rPr lang="en-US" b="1" dirty="0" smtClean="0">
                <a:solidFill>
                  <a:schemeClr val="tx1"/>
                </a:solidFill>
              </a:rPr>
              <a:t>NO</a:t>
            </a:r>
            <a:endParaRPr lang="en-US" b="1" dirty="0">
              <a:solidFill>
                <a:schemeClr val="tx1"/>
              </a:solidFill>
            </a:endParaRPr>
          </a:p>
        </p:txBody>
      </p:sp>
      <p:sp>
        <p:nvSpPr>
          <p:cNvPr id="66" name="TextBox 65"/>
          <p:cNvSpPr txBox="1"/>
          <p:nvPr/>
        </p:nvSpPr>
        <p:spPr>
          <a:xfrm>
            <a:off x="1197428" y="5181600"/>
            <a:ext cx="609600" cy="307777"/>
          </a:xfrm>
          <a:prstGeom prst="rect">
            <a:avLst/>
          </a:prstGeom>
          <a:noFill/>
        </p:spPr>
        <p:txBody>
          <a:bodyPr wrap="square" rtlCol="0">
            <a:spAutoFit/>
          </a:bodyPr>
          <a:lstStyle/>
          <a:p>
            <a:r>
              <a:rPr lang="en-US" b="1" dirty="0" smtClean="0">
                <a:solidFill>
                  <a:schemeClr val="tx1"/>
                </a:solidFill>
              </a:rPr>
              <a:t>YES</a:t>
            </a:r>
            <a:endParaRPr lang="en-US" b="1" dirty="0">
              <a:solidFill>
                <a:schemeClr val="tx1"/>
              </a:solidFill>
            </a:endParaRPr>
          </a:p>
        </p:txBody>
      </p:sp>
      <p:cxnSp>
        <p:nvCxnSpPr>
          <p:cNvPr id="67" name="Straight Arrow Connector 66"/>
          <p:cNvCxnSpPr>
            <a:endCxn id="34" idx="0"/>
          </p:cNvCxnSpPr>
          <p:nvPr/>
        </p:nvCxnSpPr>
        <p:spPr bwMode="auto">
          <a:xfrm>
            <a:off x="1219200" y="5181600"/>
            <a:ext cx="0" cy="819090"/>
          </a:xfrm>
          <a:prstGeom prst="straightConnector1">
            <a:avLst/>
          </a:prstGeom>
          <a:solidFill>
            <a:schemeClr val="accent1"/>
          </a:solidFill>
          <a:ln w="28575" cap="flat" cmpd="sng" algn="ctr">
            <a:solidFill>
              <a:schemeClr val="tx1"/>
            </a:solidFill>
            <a:prstDash val="solid"/>
            <a:round/>
            <a:headEnd type="none" w="sm" len="sm"/>
            <a:tailEnd type="arrow"/>
          </a:ln>
          <a:effectLst/>
        </p:spPr>
      </p:cxnSp>
      <p:cxnSp>
        <p:nvCxnSpPr>
          <p:cNvPr id="73" name="Shape 72"/>
          <p:cNvCxnSpPr>
            <a:stCxn id="12" idx="1"/>
          </p:cNvCxnSpPr>
          <p:nvPr/>
        </p:nvCxnSpPr>
        <p:spPr bwMode="auto">
          <a:xfrm rot="10800000" flipV="1">
            <a:off x="5867400" y="1652320"/>
            <a:ext cx="685800" cy="733960"/>
          </a:xfrm>
          <a:prstGeom prst="bentConnector2">
            <a:avLst/>
          </a:prstGeom>
          <a:solidFill>
            <a:schemeClr val="accent1"/>
          </a:solidFill>
          <a:ln w="28575" cap="flat" cmpd="sng" algn="ctr">
            <a:solidFill>
              <a:schemeClr val="tx1"/>
            </a:solidFill>
            <a:prstDash val="solid"/>
            <a:round/>
            <a:headEnd type="none" w="sm" len="sm"/>
            <a:tailEnd type="arrow"/>
          </a:ln>
          <a:effectLst/>
        </p:spPr>
      </p:cxnSp>
      <p:cxnSp>
        <p:nvCxnSpPr>
          <p:cNvPr id="84" name="Straight Arrow Connector 83"/>
          <p:cNvCxnSpPr/>
          <p:nvPr/>
        </p:nvCxnSpPr>
        <p:spPr bwMode="auto">
          <a:xfrm>
            <a:off x="5029200" y="4953000"/>
            <a:ext cx="533400" cy="0"/>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39" name="TextBox 38"/>
          <p:cNvSpPr txBox="1"/>
          <p:nvPr/>
        </p:nvSpPr>
        <p:spPr>
          <a:xfrm>
            <a:off x="1066800" y="4929120"/>
            <a:ext cx="1600200"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smtClean="0">
                <a:latin typeface="Times New Roman" pitchFamily="18" charset="0"/>
                <a:cs typeface="Times New Roman" pitchFamily="18" charset="0"/>
              </a:rPr>
              <a:t>Stages Completed?</a:t>
            </a:r>
            <a:endParaRPr lang="en-US" sz="1000" dirty="0">
              <a:latin typeface="Times New Roman" pitchFamily="18" charset="0"/>
              <a:cs typeface="Times New Roman" pitchFamily="18" charset="0"/>
            </a:endParaRPr>
          </a:p>
        </p:txBody>
      </p:sp>
      <p:cxnSp>
        <p:nvCxnSpPr>
          <p:cNvPr id="100" name="Straight Arrow Connector 99"/>
          <p:cNvCxnSpPr/>
          <p:nvPr/>
        </p:nvCxnSpPr>
        <p:spPr bwMode="auto">
          <a:xfrm flipV="1">
            <a:off x="1828800" y="4093028"/>
            <a:ext cx="0" cy="478972"/>
          </a:xfrm>
          <a:prstGeom prst="straightConnector1">
            <a:avLst/>
          </a:prstGeom>
          <a:solidFill>
            <a:schemeClr val="accent1"/>
          </a:solidFill>
          <a:ln w="28575" cap="flat" cmpd="sng" algn="ctr">
            <a:solidFill>
              <a:schemeClr val="tx1"/>
            </a:solidFill>
            <a:prstDash val="solid"/>
            <a:round/>
            <a:headEnd type="none" w="sm" len="sm"/>
            <a:tailEnd type="arrow"/>
          </a:ln>
          <a:effectLst/>
        </p:spPr>
      </p:cxnSp>
      <p:sp>
        <p:nvSpPr>
          <p:cNvPr id="36" name="TextBox 35"/>
          <p:cNvSpPr txBox="1"/>
          <p:nvPr/>
        </p:nvSpPr>
        <p:spPr>
          <a:xfrm>
            <a:off x="990600" y="4419600"/>
            <a:ext cx="1676400" cy="24622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000" dirty="0" smtClean="0">
                <a:latin typeface="Times New Roman" pitchFamily="18" charset="0"/>
                <a:cs typeface="Times New Roman" pitchFamily="18" charset="0"/>
              </a:rPr>
              <a:t>Continue to next stage</a:t>
            </a:r>
            <a:endParaRPr lang="en-US" sz="1000" dirty="0">
              <a:latin typeface="Times New Roman" pitchFamily="18" charset="0"/>
              <a:cs typeface="Times New Roman" pitchFamily="18" charset="0"/>
            </a:endParaRPr>
          </a:p>
        </p:txBody>
      </p:sp>
      <p:sp>
        <p:nvSpPr>
          <p:cNvPr id="35" name="TextBox 34"/>
          <p:cNvSpPr txBox="1"/>
          <p:nvPr/>
        </p:nvSpPr>
        <p:spPr>
          <a:xfrm>
            <a:off x="3200400" y="4648200"/>
            <a:ext cx="213360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b="1" dirty="0" smtClean="0">
                <a:latin typeface="Times New Roman" pitchFamily="18" charset="0"/>
                <a:cs typeface="Times New Roman" pitchFamily="18" charset="0"/>
              </a:rPr>
              <a:t>Modify fill constants using engineering judgment</a:t>
            </a:r>
            <a:endParaRPr lang="en-US" sz="1200" b="1" dirty="0">
              <a:latin typeface="Times New Roman" pitchFamily="18" charset="0"/>
              <a:cs typeface="Times New Roman" pitchFamily="18" charset="0"/>
            </a:endParaRPr>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7894" name="Object 6"/>
          <p:cNvGraphicFramePr>
            <a:graphicFrameLocks noChangeAspect="1"/>
          </p:cNvGraphicFramePr>
          <p:nvPr/>
        </p:nvGraphicFramePr>
        <p:xfrm>
          <a:off x="1029512" y="1600200"/>
          <a:ext cx="1285875" cy="381000"/>
        </p:xfrm>
        <a:graphic>
          <a:graphicData uri="http://schemas.openxmlformats.org/presentationml/2006/ole">
            <p:oleObj spid="_x0000_s189445" name="Equation" r:id="rId6" imgW="1282700" imgH="393700" progId="Equation.3">
              <p:embed/>
            </p:oleObj>
          </a:graphicData>
        </a:graphic>
      </p:graphicFrame>
    </p:spTree>
    <p:extLst>
      <p:ext uri="{BB962C8B-B14F-4D97-AF65-F5344CB8AC3E}">
        <p14:creationId xmlns="" xmlns:p14="http://schemas.microsoft.com/office/powerpoint/2010/main" val="39677061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CPAS Flight Performance Requirements</a:t>
            </a:r>
            <a:endParaRPr lang="en-US" dirty="0"/>
          </a:p>
        </p:txBody>
      </p:sp>
      <p:sp>
        <p:nvSpPr>
          <p:cNvPr id="3" name="Content Placeholder 2"/>
          <p:cNvSpPr>
            <a:spLocks noGrp="1"/>
          </p:cNvSpPr>
          <p:nvPr>
            <p:ph idx="1"/>
          </p:nvPr>
        </p:nvSpPr>
        <p:spPr>
          <a:xfrm>
            <a:off x="392113" y="723900"/>
            <a:ext cx="3798887" cy="5753100"/>
          </a:xfrm>
        </p:spPr>
        <p:txBody>
          <a:bodyPr/>
          <a:lstStyle/>
          <a:p>
            <a:r>
              <a:rPr lang="en-US" dirty="0" smtClean="0"/>
              <a:t>Probability of meeting requirements</a:t>
            </a:r>
          </a:p>
          <a:p>
            <a:pPr lvl="1"/>
            <a:r>
              <a:rPr lang="en-US" dirty="0" smtClean="0"/>
              <a:t>Loads </a:t>
            </a:r>
          </a:p>
          <a:p>
            <a:pPr lvl="2"/>
            <a:r>
              <a:rPr lang="en-US" dirty="0" smtClean="0"/>
              <a:t>Probability per table  with 50% confidence</a:t>
            </a:r>
          </a:p>
          <a:p>
            <a:pPr lvl="1"/>
            <a:r>
              <a:rPr lang="en-US" dirty="0" smtClean="0"/>
              <a:t>ROD </a:t>
            </a:r>
            <a:r>
              <a:rPr lang="en-US" sz="1600" dirty="0" smtClean="0"/>
              <a:t>(planned for Rev C)</a:t>
            </a:r>
            <a:endParaRPr lang="en-US" dirty="0" smtClean="0"/>
          </a:p>
          <a:p>
            <a:pPr lvl="2"/>
            <a:r>
              <a:rPr lang="en-US" dirty="0" smtClean="0"/>
              <a:t>99.87% probability of meeting the requirement with 90% confidence</a:t>
            </a:r>
          </a:p>
          <a:p>
            <a:pPr lvl="1"/>
            <a:r>
              <a:rPr lang="en-US" dirty="0" smtClean="0"/>
              <a:t>Torque </a:t>
            </a:r>
            <a:r>
              <a:rPr lang="en-US" sz="1600" dirty="0" smtClean="0"/>
              <a:t>(planned for Rev C)</a:t>
            </a:r>
            <a:endParaRPr lang="en-US" dirty="0" smtClean="0"/>
          </a:p>
          <a:p>
            <a:pPr lvl="2"/>
            <a:r>
              <a:rPr lang="en-US" dirty="0" smtClean="0"/>
              <a:t>99.87% probability of meeting the requirement with 90% confidence</a:t>
            </a:r>
          </a:p>
          <a:p>
            <a:r>
              <a:rPr lang="en-US" dirty="0" smtClean="0"/>
              <a:t>Necessitates the use of statistical assessments</a:t>
            </a:r>
          </a:p>
          <a:p>
            <a:pPr lvl="1"/>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63</a:t>
            </a:fld>
            <a:endParaRPr lang="en-US"/>
          </a:p>
        </p:txBody>
      </p:sp>
      <p:pic>
        <p:nvPicPr>
          <p:cNvPr id="7" name="Picture 6"/>
          <p:cNvPicPr>
            <a:picLocks noChangeAspect="1"/>
          </p:cNvPicPr>
          <p:nvPr/>
        </p:nvPicPr>
        <p:blipFill>
          <a:blip r:embed="rId2" cstate="print"/>
          <a:srcRect r="671"/>
          <a:stretch>
            <a:fillRect/>
          </a:stretch>
        </p:blipFill>
        <p:spPr bwMode="auto">
          <a:xfrm>
            <a:off x="4153535" y="1143000"/>
            <a:ext cx="4990465" cy="5010841"/>
          </a:xfrm>
          <a:prstGeom prst="rect">
            <a:avLst/>
          </a:prstGeom>
          <a:noFill/>
          <a:ln w="9525">
            <a:noFill/>
            <a:miter lim="800000"/>
            <a:headEnd/>
            <a:tailEnd/>
          </a:ln>
        </p:spPr>
      </p:pic>
    </p:spTree>
    <p:extLst>
      <p:ext uri="{BB962C8B-B14F-4D97-AF65-F5344CB8AC3E}">
        <p14:creationId xmlns="" xmlns:p14="http://schemas.microsoft.com/office/powerpoint/2010/main" val="22711904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Uniform Dispersions</a:t>
            </a:r>
            <a:endParaRPr lang="en-US" dirty="0"/>
          </a:p>
        </p:txBody>
      </p:sp>
      <p:sp>
        <p:nvSpPr>
          <p:cNvPr id="3" name="Content Placeholder 2"/>
          <p:cNvSpPr>
            <a:spLocks noGrp="1"/>
          </p:cNvSpPr>
          <p:nvPr>
            <p:ph idx="1"/>
          </p:nvPr>
        </p:nvSpPr>
        <p:spPr/>
        <p:txBody>
          <a:bodyPr/>
          <a:lstStyle/>
          <a:p>
            <a:r>
              <a:rPr lang="en-US" dirty="0" smtClean="0"/>
              <a:t>Previous Model Memos included uniform dispersions</a:t>
            </a:r>
          </a:p>
          <a:p>
            <a:pPr lvl="1"/>
            <a:r>
              <a:rPr lang="en-US" dirty="0" smtClean="0"/>
              <a:t>Design  dispersions – maximum and minimum seen in test</a:t>
            </a:r>
          </a:p>
          <a:p>
            <a:pPr lvl="1"/>
            <a:r>
              <a:rPr lang="en-US" dirty="0" smtClean="0"/>
              <a:t>Flight test dispersions – engineer factor around design dispersions</a:t>
            </a:r>
          </a:p>
          <a:p>
            <a:pPr lvl="2"/>
            <a:r>
              <a:rPr lang="en-US" dirty="0" smtClean="0"/>
              <a:t>5% for C</a:t>
            </a:r>
            <a:r>
              <a:rPr lang="en-US" baseline="-25000" dirty="0" smtClean="0"/>
              <a:t>D</a:t>
            </a:r>
            <a:r>
              <a:rPr lang="en-US" dirty="0" smtClean="0"/>
              <a:t>S</a:t>
            </a:r>
          </a:p>
          <a:p>
            <a:pPr lvl="2"/>
            <a:r>
              <a:rPr lang="en-US" dirty="0" smtClean="0"/>
              <a:t>10% for other parameters</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pPr>
                <a:defRPr/>
              </a:pPr>
              <a:t>64</a:t>
            </a:fld>
            <a:endParaRPr lang="en-US"/>
          </a:p>
        </p:txBody>
      </p:sp>
      <p:pic>
        <p:nvPicPr>
          <p:cNvPr id="7" name="Picture 6"/>
          <p:cNvPicPr>
            <a:picLocks noChangeAspect="1"/>
          </p:cNvPicPr>
          <p:nvPr/>
        </p:nvPicPr>
        <p:blipFill>
          <a:blip r:embed="rId2" cstate="print"/>
          <a:srcRect/>
          <a:stretch>
            <a:fillRect/>
          </a:stretch>
        </p:blipFill>
        <p:spPr bwMode="auto">
          <a:xfrm>
            <a:off x="990600" y="2919884"/>
            <a:ext cx="7745730" cy="3404716"/>
          </a:xfrm>
          <a:prstGeom prst="rect">
            <a:avLst/>
          </a:prstGeom>
          <a:noFill/>
        </p:spPr>
      </p:pic>
    </p:spTree>
    <p:extLst>
      <p:ext uri="{BB962C8B-B14F-4D97-AF65-F5344CB8AC3E}">
        <p14:creationId xmlns="" xmlns:p14="http://schemas.microsoft.com/office/powerpoint/2010/main" val="254187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Updates to Statistical Dispersions</a:t>
            </a:r>
            <a:endParaRPr lang="en-US" dirty="0"/>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65</a:t>
            </a:fld>
            <a:endParaRPr lang="en-US"/>
          </a:p>
        </p:txBody>
      </p:sp>
      <p:pic>
        <p:nvPicPr>
          <p:cNvPr id="6" name="Picture 5"/>
          <p:cNvPicPr>
            <a:picLocks noChangeAspect="1"/>
          </p:cNvPicPr>
          <p:nvPr/>
        </p:nvPicPr>
        <p:blipFill>
          <a:blip r:embed="rId2" cstate="print"/>
          <a:srcRect l="8021" t="7086" r="2406" b="4679"/>
          <a:stretch>
            <a:fillRect/>
          </a:stretch>
        </p:blipFill>
        <p:spPr bwMode="auto">
          <a:xfrm>
            <a:off x="1447800" y="838200"/>
            <a:ext cx="5724206" cy="5638800"/>
          </a:xfrm>
          <a:prstGeom prst="rect">
            <a:avLst/>
          </a:prstGeom>
          <a:noFill/>
          <a:ln w="9525">
            <a:noFill/>
            <a:miter lim="800000"/>
            <a:headEnd/>
            <a:tailEnd/>
          </a:ln>
          <a:effectLst/>
        </p:spPr>
      </p:pic>
    </p:spTree>
    <p:extLst>
      <p:ext uri="{BB962C8B-B14F-4D97-AF65-F5344CB8AC3E}">
        <p14:creationId xmlns="" xmlns:p14="http://schemas.microsoft.com/office/powerpoint/2010/main" val="879101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Airdrop testing</a:t>
            </a:r>
            <a:endParaRPr lang="en-US" dirty="0"/>
          </a:p>
        </p:txBody>
      </p:sp>
      <p:sp>
        <p:nvSpPr>
          <p:cNvPr id="3" name="Text Placeholder 2"/>
          <p:cNvSpPr>
            <a:spLocks noGrp="1"/>
          </p:cNvSpPr>
          <p:nvPr>
            <p:ph type="body" idx="1"/>
          </p:nvPr>
        </p:nvSpPr>
        <p:spPr/>
        <p:txBody>
          <a:bodyPr/>
          <a:lstStyle/>
          <a:p>
            <a:r>
              <a:rPr lang="en-US" dirty="0" smtClean="0">
                <a:solidFill>
                  <a:schemeClr val="bg1">
                    <a:lumMod val="75000"/>
                  </a:schemeClr>
                </a:solidFill>
              </a:rPr>
              <a:t>Gen I &amp; II</a:t>
            </a:r>
          </a:p>
          <a:p>
            <a:r>
              <a:rPr lang="en-US" dirty="0" smtClean="0">
                <a:solidFill>
                  <a:schemeClr val="bg1">
                    <a:lumMod val="75000"/>
                  </a:schemeClr>
                </a:solidFill>
              </a:rPr>
              <a:t>EDU</a:t>
            </a:r>
            <a:endParaRPr lang="en-US" dirty="0">
              <a:solidFill>
                <a:schemeClr val="bg1">
                  <a:lumMod val="75000"/>
                </a:schemeClr>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pPr>
                <a:defRPr/>
              </a:pPr>
              <a:t>2/21/2013</a:t>
            </a:fld>
            <a:endParaRPr lang="en-US" dirty="0"/>
          </a:p>
        </p:txBody>
      </p:sp>
      <p:sp>
        <p:nvSpPr>
          <p:cNvPr id="5" name="Slide Number Placeholder 4"/>
          <p:cNvSpPr>
            <a:spLocks noGrp="1"/>
          </p:cNvSpPr>
          <p:nvPr>
            <p:ph type="sldNum" sz="quarter" idx="4"/>
          </p:nvPr>
        </p:nvSpPr>
        <p:spPr/>
        <p:txBody>
          <a:bodyPr/>
          <a:lstStyle/>
          <a:p>
            <a:pPr>
              <a:defRPr/>
            </a:pPr>
            <a:fld id="{CE5F36B3-FCD6-48EF-9F45-F45BEF7D85B6}" type="slidenum">
              <a:rPr lang="en-US" smtClean="0"/>
              <a:pPr>
                <a:defRPr/>
              </a:pPr>
              <a:t>7</a:t>
            </a:fld>
            <a:endParaRPr lang="en-US"/>
          </a:p>
        </p:txBody>
      </p:sp>
    </p:spTree>
    <p:extLst>
      <p:ext uri="{BB962C8B-B14F-4D97-AF65-F5344CB8AC3E}">
        <p14:creationId xmlns="" xmlns:p14="http://schemas.microsoft.com/office/powerpoint/2010/main" val="3229054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CPAS Parachutes</a:t>
            </a:r>
            <a:endParaRPr lang="en-US" sz="2000" dirty="0"/>
          </a:p>
        </p:txBody>
      </p:sp>
      <p:sp>
        <p:nvSpPr>
          <p:cNvPr id="3" name="Content Placeholder 2"/>
          <p:cNvSpPr>
            <a:spLocks noGrp="1"/>
          </p:cNvSpPr>
          <p:nvPr>
            <p:ph idx="1"/>
          </p:nvPr>
        </p:nvSpPr>
        <p:spPr>
          <a:xfrm>
            <a:off x="392113" y="723900"/>
            <a:ext cx="6770687" cy="5753100"/>
          </a:xfrm>
        </p:spPr>
        <p:txBody>
          <a:bodyPr/>
          <a:lstStyle/>
          <a:p>
            <a:r>
              <a:rPr lang="en-US" sz="2000" dirty="0" smtClean="0"/>
              <a:t>Extraction Chutes (~28 ft)</a:t>
            </a:r>
          </a:p>
          <a:p>
            <a:pPr lvl="1"/>
            <a:r>
              <a:rPr lang="en-US" sz="1800" dirty="0" smtClean="0"/>
              <a:t>Pulls the vehicle out of the aircraft. Used for testing only.</a:t>
            </a:r>
          </a:p>
          <a:p>
            <a:r>
              <a:rPr lang="en-US" sz="2000" dirty="0" smtClean="0"/>
              <a:t>Programmer Parachutes</a:t>
            </a:r>
          </a:p>
          <a:p>
            <a:pPr lvl="1"/>
            <a:r>
              <a:rPr lang="en-US" sz="1800" dirty="0" smtClean="0"/>
              <a:t>Used to create the proper test conditions for the Drogue, Pilot, or Main chutes. Used for testing only.</a:t>
            </a:r>
          </a:p>
          <a:p>
            <a:pPr lvl="1"/>
            <a:r>
              <a:rPr lang="en-US" sz="1800" dirty="0" smtClean="0"/>
              <a:t>Can sometimes be an identical chute as the Drogues, but the use is different.</a:t>
            </a:r>
          </a:p>
          <a:p>
            <a:r>
              <a:rPr lang="en-US" sz="2000" dirty="0" smtClean="0"/>
              <a:t>Forward Bay Cover Parachutes (FBCPs) (~7 ft)</a:t>
            </a:r>
          </a:p>
          <a:p>
            <a:pPr lvl="1"/>
            <a:r>
              <a:rPr lang="en-US" sz="1800" dirty="0" smtClean="0"/>
              <a:t>Pulls off Forward Bay Cover (FBC) from vehicle</a:t>
            </a:r>
          </a:p>
          <a:p>
            <a:r>
              <a:rPr lang="en-US" sz="2000" dirty="0" smtClean="0"/>
              <a:t>Drogue Parachutes (~23 ft)</a:t>
            </a:r>
          </a:p>
          <a:p>
            <a:pPr lvl="1"/>
            <a:r>
              <a:rPr lang="en-US" sz="1800" dirty="0" smtClean="0"/>
              <a:t>Stabilizes the vehicle for Main deployment.</a:t>
            </a:r>
          </a:p>
          <a:p>
            <a:r>
              <a:rPr lang="en-US" sz="2000" dirty="0" smtClean="0"/>
              <a:t>Pilot Parachutes (~10 ft)</a:t>
            </a:r>
          </a:p>
          <a:p>
            <a:pPr lvl="1"/>
            <a:r>
              <a:rPr lang="en-US" sz="1800" dirty="0" smtClean="0"/>
              <a:t>Pulls out the Main chutes.</a:t>
            </a:r>
          </a:p>
          <a:p>
            <a:r>
              <a:rPr lang="en-US" sz="2000" dirty="0" smtClean="0"/>
              <a:t>Main Parachutes (~116 ft)</a:t>
            </a:r>
          </a:p>
          <a:p>
            <a:pPr lvl="1"/>
            <a:r>
              <a:rPr lang="en-US" sz="1800" dirty="0" smtClean="0"/>
              <a:t>Slow the vehicle to </a:t>
            </a:r>
            <a:r>
              <a:rPr lang="en-US" sz="1800" dirty="0" smtClean="0"/>
              <a:t>landing.</a:t>
            </a:r>
            <a:endParaRPr lang="en-US" sz="1800" dirty="0"/>
          </a:p>
        </p:txBody>
      </p:sp>
      <p:sp>
        <p:nvSpPr>
          <p:cNvPr id="4" name="Slide Number Placeholder 3"/>
          <p:cNvSpPr>
            <a:spLocks noGrp="1"/>
          </p:cNvSpPr>
          <p:nvPr>
            <p:ph type="sldNum" sz="quarter" idx="4"/>
          </p:nvPr>
        </p:nvSpPr>
        <p:spPr/>
        <p:txBody>
          <a:bodyPr/>
          <a:lstStyle/>
          <a:p>
            <a:pPr>
              <a:defRPr/>
            </a:pPr>
            <a:fld id="{C37C9ED9-A6A2-4C16-831B-3A343D1527F5}" type="slidenum">
              <a:rPr lang="en-US" smtClean="0"/>
              <a:pPr>
                <a:defRPr/>
              </a:pPr>
              <a:t>8</a:t>
            </a:fld>
            <a:endParaRPr lang="en-US" dirty="0"/>
          </a:p>
        </p:txBody>
      </p:sp>
      <p:pic>
        <p:nvPicPr>
          <p:cNvPr id="97" name="Picture 8"/>
          <p:cNvPicPr>
            <a:picLocks noChangeAspect="1" noChangeArrowheads="1"/>
          </p:cNvPicPr>
          <p:nvPr/>
        </p:nvPicPr>
        <p:blipFill>
          <a:blip r:embed="rId2" cstate="print"/>
          <a:srcRect l="10539" r="7593"/>
          <a:stretch>
            <a:fillRect/>
          </a:stretch>
        </p:blipFill>
        <p:spPr bwMode="auto">
          <a:xfrm rot="3849052">
            <a:off x="4543364" y="4371736"/>
            <a:ext cx="590720" cy="763141"/>
          </a:xfrm>
          <a:prstGeom prst="rect">
            <a:avLst/>
          </a:prstGeom>
          <a:noFill/>
          <a:ln w="9525">
            <a:noFill/>
            <a:miter lim="800000"/>
            <a:headEnd/>
            <a:tailEnd/>
          </a:ln>
        </p:spPr>
      </p:pic>
      <p:grpSp>
        <p:nvGrpSpPr>
          <p:cNvPr id="111" name="Group 110"/>
          <p:cNvGrpSpPr/>
          <p:nvPr/>
        </p:nvGrpSpPr>
        <p:grpSpPr>
          <a:xfrm>
            <a:off x="7016982" y="847079"/>
            <a:ext cx="1734996" cy="946109"/>
            <a:chOff x="7016982" y="847079"/>
            <a:chExt cx="1734996" cy="946109"/>
          </a:xfrm>
        </p:grpSpPr>
        <p:grpSp>
          <p:nvGrpSpPr>
            <p:cNvPr id="5" name="Group 344"/>
            <p:cNvGrpSpPr>
              <a:grpSpLocks/>
            </p:cNvGrpSpPr>
            <p:nvPr/>
          </p:nvGrpSpPr>
          <p:grpSpPr bwMode="auto">
            <a:xfrm rot="21115266">
              <a:off x="7016982" y="847079"/>
              <a:ext cx="1606823" cy="694401"/>
              <a:chOff x="4455553" y="1069286"/>
              <a:chExt cx="1312358" cy="464840"/>
            </a:xfrm>
          </p:grpSpPr>
          <p:grpSp>
            <p:nvGrpSpPr>
              <p:cNvPr id="6" name="Group 135"/>
              <p:cNvGrpSpPr>
                <a:grpSpLocks/>
              </p:cNvGrpSpPr>
              <p:nvPr/>
            </p:nvGrpSpPr>
            <p:grpSpPr bwMode="auto">
              <a:xfrm rot="4848274">
                <a:off x="4897606" y="663950"/>
                <a:ext cx="464840" cy="1275791"/>
                <a:chOff x="2866699" y="1241271"/>
                <a:chExt cx="2858151" cy="5214315"/>
              </a:xfrm>
            </p:grpSpPr>
            <p:pic>
              <p:nvPicPr>
                <p:cNvPr id="8" name="Picture 7" descr="Cartoon Drogue_yellow.PNG"/>
                <p:cNvPicPr>
                  <a:picLocks noChangeAspect="1"/>
                </p:cNvPicPr>
                <p:nvPr/>
              </p:nvPicPr>
              <p:blipFill>
                <a:blip r:embed="rId3" cstate="print">
                  <a:duotone>
                    <a:prstClr val="black"/>
                    <a:srgbClr val="1F4D24">
                      <a:tint val="45000"/>
                      <a:satMod val="400000"/>
                    </a:srgbClr>
                  </a:duotone>
                </a:blip>
                <a:stretch>
                  <a:fillRect/>
                </a:stretch>
              </p:blipFill>
              <p:spPr>
                <a:xfrm>
                  <a:off x="2866699" y="1241271"/>
                  <a:ext cx="2858151" cy="1346507"/>
                </a:xfrm>
                <a:prstGeom prst="rect">
                  <a:avLst/>
                </a:prstGeom>
              </p:spPr>
            </p:pic>
            <p:grpSp>
              <p:nvGrpSpPr>
                <p:cNvPr id="9" name="Group 54"/>
                <p:cNvGrpSpPr>
                  <a:grpSpLocks/>
                </p:cNvGrpSpPr>
                <p:nvPr/>
              </p:nvGrpSpPr>
              <p:grpSpPr bwMode="auto">
                <a:xfrm>
                  <a:off x="2890771" y="2551755"/>
                  <a:ext cx="2754137" cy="3903831"/>
                  <a:chOff x="2679440" y="3435545"/>
                  <a:chExt cx="964134" cy="2077567"/>
                </a:xfrm>
              </p:grpSpPr>
              <p:grpSp>
                <p:nvGrpSpPr>
                  <p:cNvPr id="10" name="Group 62"/>
                  <p:cNvGrpSpPr>
                    <a:grpSpLocks/>
                  </p:cNvGrpSpPr>
                  <p:nvPr/>
                </p:nvGrpSpPr>
                <p:grpSpPr bwMode="auto">
                  <a:xfrm>
                    <a:off x="2679440" y="3435545"/>
                    <a:ext cx="964134" cy="1189526"/>
                    <a:chOff x="2727505" y="2184040"/>
                    <a:chExt cx="2593130" cy="3022065"/>
                  </a:xfrm>
                </p:grpSpPr>
                <p:cxnSp>
                  <p:nvCxnSpPr>
                    <p:cNvPr id="12" name="Straight Connector 11"/>
                    <p:cNvCxnSpPr/>
                    <p:nvPr/>
                  </p:nvCxnSpPr>
                  <p:spPr bwMode="auto">
                    <a:xfrm rot="16200000" flipH="1">
                      <a:off x="2547392" y="3695385"/>
                      <a:ext cx="2981524" cy="1837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13" name="Straight Connector 12"/>
                    <p:cNvCxnSpPr/>
                    <p:nvPr/>
                  </p:nvCxnSpPr>
                  <p:spPr bwMode="auto">
                    <a:xfrm rot="16200000" flipH="1">
                      <a:off x="2387964" y="3540422"/>
                      <a:ext cx="2972758" cy="33984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14" name="Straight Connector 13"/>
                    <p:cNvCxnSpPr/>
                    <p:nvPr/>
                  </p:nvCxnSpPr>
                  <p:spPr bwMode="auto">
                    <a:xfrm rot="16200000" flipH="1">
                      <a:off x="2225770" y="3382091"/>
                      <a:ext cx="2981524" cy="65214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15" name="Straight Connector 14"/>
                    <p:cNvCxnSpPr/>
                    <p:nvPr/>
                  </p:nvCxnSpPr>
                  <p:spPr bwMode="auto">
                    <a:xfrm rot="16200000" flipH="1">
                      <a:off x="2083178" y="3236279"/>
                      <a:ext cx="2990291" cy="92770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16" name="Straight Connector 15"/>
                    <p:cNvCxnSpPr/>
                    <p:nvPr/>
                  </p:nvCxnSpPr>
                  <p:spPr bwMode="auto">
                    <a:xfrm rot="16200000" flipH="1">
                      <a:off x="2001407" y="3152491"/>
                      <a:ext cx="2972752" cy="112059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17" name="Straight Connector 16"/>
                    <p:cNvCxnSpPr/>
                    <p:nvPr/>
                  </p:nvCxnSpPr>
                  <p:spPr bwMode="auto">
                    <a:xfrm rot="16200000" flipH="1">
                      <a:off x="1875943" y="3035602"/>
                      <a:ext cx="3016601" cy="131347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18" name="Straight Connector 17"/>
                    <p:cNvCxnSpPr/>
                    <p:nvPr/>
                  </p:nvCxnSpPr>
                  <p:spPr bwMode="auto">
                    <a:xfrm rot="5400000">
                      <a:off x="2704340" y="3532859"/>
                      <a:ext cx="2981524" cy="30310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19" name="Straight Connector 18"/>
                    <p:cNvCxnSpPr/>
                    <p:nvPr/>
                  </p:nvCxnSpPr>
                  <p:spPr bwMode="auto">
                    <a:xfrm rot="5400000">
                      <a:off x="2859651" y="3399661"/>
                      <a:ext cx="2963986" cy="597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20" name="Straight Connector 19"/>
                    <p:cNvCxnSpPr/>
                    <p:nvPr/>
                  </p:nvCxnSpPr>
                  <p:spPr bwMode="auto">
                    <a:xfrm rot="5400000">
                      <a:off x="2988060" y="3282028"/>
                      <a:ext cx="2963986" cy="8542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21" name="Straight Connector 20"/>
                    <p:cNvCxnSpPr/>
                    <p:nvPr/>
                  </p:nvCxnSpPr>
                  <p:spPr bwMode="auto">
                    <a:xfrm rot="5400000">
                      <a:off x="3108868" y="3163525"/>
                      <a:ext cx="2963986" cy="109303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22" name="Straight Connector 21"/>
                    <p:cNvCxnSpPr/>
                    <p:nvPr/>
                  </p:nvCxnSpPr>
                  <p:spPr bwMode="auto">
                    <a:xfrm rot="5400000">
                      <a:off x="3195890" y="3081360"/>
                      <a:ext cx="2972752" cy="1276738"/>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cxnSp>
                <p:nvCxnSpPr>
                  <p:cNvPr id="11" name="Straight Connector 10"/>
                  <p:cNvCxnSpPr/>
                  <p:nvPr/>
                </p:nvCxnSpPr>
                <p:spPr bwMode="auto">
                  <a:xfrm rot="16200000" flipH="1">
                    <a:off x="2585421" y="4926348"/>
                    <a:ext cx="1170115" cy="341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sp>
            <p:nvSpPr>
              <p:cNvPr id="7" name="Freeform 261"/>
              <p:cNvSpPr>
                <a:spLocks/>
              </p:cNvSpPr>
              <p:nvPr/>
            </p:nvSpPr>
            <p:spPr bwMode="auto">
              <a:xfrm rot="5400000">
                <a:off x="4410031" y="1371834"/>
                <a:ext cx="175583" cy="84539"/>
              </a:xfrm>
              <a:custGeom>
                <a:avLst/>
                <a:gdLst>
                  <a:gd name="T0" fmla="*/ 0 w 372533"/>
                  <a:gd name="T1" fmla="*/ 84539 h 173951"/>
                  <a:gd name="T2" fmla="*/ 56593 w 372533"/>
                  <a:gd name="T3" fmla="*/ 21696 h 173951"/>
                  <a:gd name="T4" fmla="*/ 134952 w 372533"/>
                  <a:gd name="T5" fmla="*/ 62095 h 173951"/>
                  <a:gd name="T6" fmla="*/ 169779 w 372533"/>
                  <a:gd name="T7" fmla="*/ 8229 h 173951"/>
                  <a:gd name="T8" fmla="*/ 169779 w 372533"/>
                  <a:gd name="T9" fmla="*/ 12718 h 1739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2533" h="173951">
                    <a:moveTo>
                      <a:pt x="0" y="173951"/>
                    </a:moveTo>
                    <a:cubicBezTo>
                      <a:pt x="36175" y="113145"/>
                      <a:pt x="72351" y="52339"/>
                      <a:pt x="120072" y="44642"/>
                    </a:cubicBezTo>
                    <a:cubicBezTo>
                      <a:pt x="167793" y="36945"/>
                      <a:pt x="246303" y="132387"/>
                      <a:pt x="286327" y="127769"/>
                    </a:cubicBezTo>
                    <a:cubicBezTo>
                      <a:pt x="326351" y="123151"/>
                      <a:pt x="347903" y="33866"/>
                      <a:pt x="360218" y="16933"/>
                    </a:cubicBezTo>
                    <a:cubicBezTo>
                      <a:pt x="372533" y="0"/>
                      <a:pt x="366375" y="13084"/>
                      <a:pt x="360218" y="26169"/>
                    </a:cubicBezTo>
                  </a:path>
                </a:pathLst>
              </a:custGeom>
              <a:noFill/>
              <a:ln w="12700" cap="flat" cmpd="sng" algn="ctr">
                <a:solidFill>
                  <a:schemeClr val="tx1"/>
                </a:solidFill>
                <a:prstDash val="solid"/>
                <a:round/>
                <a:headEnd type="none" w="sm" len="sm"/>
                <a:tailEnd type="none" w="sm" len="sm"/>
              </a:ln>
            </p:spPr>
            <p:txBody>
              <a:bodyPr/>
              <a:lstStyle/>
              <a:p>
                <a:endParaRPr lang="en-US"/>
              </a:p>
            </p:txBody>
          </p:sp>
        </p:grpSp>
        <p:sp>
          <p:nvSpPr>
            <p:cNvPr id="98" name="TextBox 97"/>
            <p:cNvSpPr txBox="1"/>
            <p:nvPr/>
          </p:nvSpPr>
          <p:spPr>
            <a:xfrm>
              <a:off x="7200970" y="1485411"/>
              <a:ext cx="1551008" cy="307777"/>
            </a:xfrm>
            <a:prstGeom prst="rect">
              <a:avLst/>
            </a:prstGeom>
            <a:noFill/>
          </p:spPr>
          <p:txBody>
            <a:bodyPr wrap="square" rtlCol="0">
              <a:spAutoFit/>
            </a:bodyPr>
            <a:lstStyle/>
            <a:p>
              <a:pPr algn="ctr"/>
              <a:r>
                <a:rPr lang="en-US" sz="1400" dirty="0" smtClean="0">
                  <a:solidFill>
                    <a:schemeClr val="tx1"/>
                  </a:solidFill>
                </a:rPr>
                <a:t>Extraction Chute</a:t>
              </a:r>
              <a:endParaRPr lang="en-US" sz="1400" dirty="0">
                <a:solidFill>
                  <a:schemeClr val="tx1"/>
                </a:solidFill>
              </a:endParaRPr>
            </a:p>
          </p:txBody>
        </p:sp>
      </p:grpSp>
      <p:grpSp>
        <p:nvGrpSpPr>
          <p:cNvPr id="110" name="Group 109"/>
          <p:cNvGrpSpPr/>
          <p:nvPr/>
        </p:nvGrpSpPr>
        <p:grpSpPr>
          <a:xfrm>
            <a:off x="7162800" y="1958460"/>
            <a:ext cx="1796004" cy="860940"/>
            <a:chOff x="7271796" y="1885237"/>
            <a:chExt cx="1796004" cy="860940"/>
          </a:xfrm>
        </p:grpSpPr>
        <p:grpSp>
          <p:nvGrpSpPr>
            <p:cNvPr id="28" name="Group 262"/>
            <p:cNvGrpSpPr>
              <a:grpSpLocks/>
            </p:cNvGrpSpPr>
            <p:nvPr/>
          </p:nvGrpSpPr>
          <p:grpSpPr bwMode="auto">
            <a:xfrm rot="4749471">
              <a:off x="7929846" y="1494750"/>
              <a:ext cx="695253" cy="1476227"/>
              <a:chOff x="2866699" y="1241271"/>
              <a:chExt cx="2858151" cy="5201689"/>
            </a:xfrm>
          </p:grpSpPr>
          <p:pic>
            <p:nvPicPr>
              <p:cNvPr id="82" name="Picture 81" descr="Cartoon Drogue_yellow.PNG"/>
              <p:cNvPicPr>
                <a:picLocks noChangeAspect="1"/>
              </p:cNvPicPr>
              <p:nvPr/>
            </p:nvPicPr>
            <p:blipFill>
              <a:blip r:embed="rId3" cstate="print">
                <a:duotone>
                  <a:prstClr val="black"/>
                  <a:srgbClr val="FF0000">
                    <a:tint val="45000"/>
                    <a:satMod val="400000"/>
                  </a:srgbClr>
                </a:duotone>
              </a:blip>
              <a:stretch>
                <a:fillRect/>
              </a:stretch>
            </p:blipFill>
            <p:spPr>
              <a:xfrm>
                <a:off x="2866699" y="1241271"/>
                <a:ext cx="2858151" cy="1346507"/>
              </a:xfrm>
              <a:prstGeom prst="rect">
                <a:avLst/>
              </a:prstGeom>
            </p:spPr>
          </p:pic>
          <p:grpSp>
            <p:nvGrpSpPr>
              <p:cNvPr id="29" name="Group 54"/>
              <p:cNvGrpSpPr>
                <a:grpSpLocks/>
              </p:cNvGrpSpPr>
              <p:nvPr/>
            </p:nvGrpSpPr>
            <p:grpSpPr bwMode="auto">
              <a:xfrm>
                <a:off x="2881150" y="2539640"/>
                <a:ext cx="2753944" cy="3903320"/>
                <a:chOff x="2676047" y="3429098"/>
                <a:chExt cx="964057" cy="2077295"/>
              </a:xfrm>
            </p:grpSpPr>
            <p:grpSp>
              <p:nvGrpSpPr>
                <p:cNvPr id="30" name="Group 62"/>
                <p:cNvGrpSpPr>
                  <a:grpSpLocks/>
                </p:cNvGrpSpPr>
                <p:nvPr/>
              </p:nvGrpSpPr>
              <p:grpSpPr bwMode="auto">
                <a:xfrm>
                  <a:off x="2676047" y="3429098"/>
                  <a:ext cx="964057" cy="1185126"/>
                  <a:chOff x="2718446" y="2167663"/>
                  <a:chExt cx="2592988" cy="3010893"/>
                </a:xfrm>
              </p:grpSpPr>
              <p:cxnSp>
                <p:nvCxnSpPr>
                  <p:cNvPr id="86" name="Straight Connector 85"/>
                  <p:cNvCxnSpPr/>
                  <p:nvPr/>
                </p:nvCxnSpPr>
                <p:spPr bwMode="auto">
                  <a:xfrm rot="16200000" flipH="1">
                    <a:off x="2543586" y="3683354"/>
                    <a:ext cx="2972702" cy="1567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87" name="Straight Connector 86"/>
                  <p:cNvCxnSpPr/>
                  <p:nvPr/>
                </p:nvCxnSpPr>
                <p:spPr bwMode="auto">
                  <a:xfrm rot="16200000" flipH="1">
                    <a:off x="2382393" y="3516933"/>
                    <a:ext cx="2962232" cy="344736"/>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88" name="Straight Connector 87"/>
                  <p:cNvCxnSpPr/>
                  <p:nvPr/>
                </p:nvCxnSpPr>
                <p:spPr bwMode="auto">
                  <a:xfrm rot="16200000" flipH="1">
                    <a:off x="2221210" y="3363139"/>
                    <a:ext cx="2972702" cy="65813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89" name="Straight Connector 88"/>
                  <p:cNvCxnSpPr/>
                  <p:nvPr/>
                </p:nvCxnSpPr>
                <p:spPr bwMode="auto">
                  <a:xfrm rot="16200000" flipH="1">
                    <a:off x="2077621" y="3218946"/>
                    <a:ext cx="2972702" cy="92451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90" name="Straight Connector 89"/>
                  <p:cNvCxnSpPr/>
                  <p:nvPr/>
                </p:nvCxnSpPr>
                <p:spPr bwMode="auto">
                  <a:xfrm rot="16200000" flipH="1">
                    <a:off x="1993464" y="3127012"/>
                    <a:ext cx="2962232" cy="112039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91" name="Straight Connector 90"/>
                  <p:cNvCxnSpPr/>
                  <p:nvPr/>
                </p:nvCxnSpPr>
                <p:spPr bwMode="auto">
                  <a:xfrm rot="16200000" flipH="1">
                    <a:off x="1874524" y="3011585"/>
                    <a:ext cx="3004107" cy="131626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92" name="Straight Connector 91"/>
                  <p:cNvCxnSpPr/>
                  <p:nvPr/>
                </p:nvCxnSpPr>
                <p:spPr bwMode="auto">
                  <a:xfrm rot="5400000">
                    <a:off x="2701320" y="3530024"/>
                    <a:ext cx="2962238" cy="297726"/>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93" name="Straight Connector 92"/>
                  <p:cNvCxnSpPr/>
                  <p:nvPr/>
                </p:nvCxnSpPr>
                <p:spPr bwMode="auto">
                  <a:xfrm rot="5400000">
                    <a:off x="2848439" y="3385935"/>
                    <a:ext cx="2962232" cy="60328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94" name="Straight Connector 93"/>
                  <p:cNvCxnSpPr/>
                  <p:nvPr/>
                </p:nvCxnSpPr>
                <p:spPr bwMode="auto">
                  <a:xfrm rot="5400000">
                    <a:off x="2988578" y="3255860"/>
                    <a:ext cx="2951768" cy="861840"/>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95" name="Straight Connector 94"/>
                  <p:cNvCxnSpPr/>
                  <p:nvPr/>
                </p:nvCxnSpPr>
                <p:spPr bwMode="auto">
                  <a:xfrm rot="5400000">
                    <a:off x="3111209" y="3139732"/>
                    <a:ext cx="2951768" cy="109688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96" name="Straight Connector 95"/>
                  <p:cNvCxnSpPr/>
                  <p:nvPr/>
                </p:nvCxnSpPr>
                <p:spPr bwMode="auto">
                  <a:xfrm rot="5400000">
                    <a:off x="3191775" y="3057628"/>
                    <a:ext cx="2962232" cy="127708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cxnSp>
              <p:nvCxnSpPr>
                <p:cNvPr id="85" name="Straight Connector 84"/>
                <p:cNvCxnSpPr/>
                <p:nvPr/>
              </p:nvCxnSpPr>
              <p:spPr bwMode="auto">
                <a:xfrm rot="16200000" flipH="1">
                  <a:off x="2583677" y="4921949"/>
                  <a:ext cx="1165975" cy="291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grpSp>
        <p:sp>
          <p:nvSpPr>
            <p:cNvPr id="99" name="TextBox 98"/>
            <p:cNvSpPr txBox="1"/>
            <p:nvPr/>
          </p:nvSpPr>
          <p:spPr>
            <a:xfrm>
              <a:off x="7271796" y="2438400"/>
              <a:ext cx="1796004" cy="307777"/>
            </a:xfrm>
            <a:prstGeom prst="rect">
              <a:avLst/>
            </a:prstGeom>
            <a:noFill/>
          </p:spPr>
          <p:txBody>
            <a:bodyPr wrap="square" rtlCol="0">
              <a:spAutoFit/>
            </a:bodyPr>
            <a:lstStyle/>
            <a:p>
              <a:pPr algn="ctr"/>
              <a:r>
                <a:rPr lang="en-US" sz="1400" dirty="0" smtClean="0">
                  <a:solidFill>
                    <a:schemeClr val="tx1"/>
                  </a:solidFill>
                </a:rPr>
                <a:t>Programmer Chute</a:t>
              </a:r>
              <a:endParaRPr lang="en-US" sz="1400" dirty="0">
                <a:solidFill>
                  <a:schemeClr val="tx1"/>
                </a:solidFill>
              </a:endParaRPr>
            </a:p>
          </p:txBody>
        </p:sp>
      </p:grpSp>
      <p:sp>
        <p:nvSpPr>
          <p:cNvPr id="101" name="TextBox 100"/>
          <p:cNvSpPr txBox="1"/>
          <p:nvPr/>
        </p:nvSpPr>
        <p:spPr>
          <a:xfrm>
            <a:off x="3886200" y="5026223"/>
            <a:ext cx="1796004" cy="307777"/>
          </a:xfrm>
          <a:prstGeom prst="rect">
            <a:avLst/>
          </a:prstGeom>
          <a:noFill/>
        </p:spPr>
        <p:txBody>
          <a:bodyPr wrap="square" rtlCol="0">
            <a:spAutoFit/>
          </a:bodyPr>
          <a:lstStyle/>
          <a:p>
            <a:pPr algn="ctr"/>
            <a:r>
              <a:rPr lang="en-US" sz="1400" dirty="0" smtClean="0">
                <a:solidFill>
                  <a:schemeClr val="tx1"/>
                </a:solidFill>
              </a:rPr>
              <a:t>Pilot Chute</a:t>
            </a:r>
            <a:endParaRPr lang="en-US" sz="1400" dirty="0">
              <a:solidFill>
                <a:schemeClr val="tx1"/>
              </a:solidFill>
            </a:endParaRPr>
          </a:p>
        </p:txBody>
      </p:sp>
      <p:grpSp>
        <p:nvGrpSpPr>
          <p:cNvPr id="112" name="Group 111"/>
          <p:cNvGrpSpPr/>
          <p:nvPr/>
        </p:nvGrpSpPr>
        <p:grpSpPr>
          <a:xfrm>
            <a:off x="5410200" y="4648200"/>
            <a:ext cx="3349673" cy="1900244"/>
            <a:chOff x="5621241" y="4763270"/>
            <a:chExt cx="3349673" cy="1900244"/>
          </a:xfrm>
        </p:grpSpPr>
        <p:grpSp>
          <p:nvGrpSpPr>
            <p:cNvPr id="26" name="Group 115"/>
            <p:cNvGrpSpPr>
              <a:grpSpLocks/>
            </p:cNvGrpSpPr>
            <p:nvPr/>
          </p:nvGrpSpPr>
          <p:grpSpPr bwMode="auto">
            <a:xfrm rot="3759249">
              <a:off x="6345956" y="4038555"/>
              <a:ext cx="1900244" cy="3349673"/>
              <a:chOff x="3565940" y="832638"/>
              <a:chExt cx="2090581" cy="5614635"/>
            </a:xfrm>
          </p:grpSpPr>
          <p:pic>
            <p:nvPicPr>
              <p:cNvPr id="67" name="Picture 2" descr="\\Escfil02\cev_parachute_test\1_Cool_Pictures\Cartoons\Cartoon Main.bmp"/>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3565940" y="832638"/>
                <a:ext cx="2090581" cy="1068335"/>
              </a:xfrm>
              <a:prstGeom prst="rect">
                <a:avLst/>
              </a:prstGeom>
              <a:noFill/>
              <a:ln w="9525">
                <a:noFill/>
                <a:miter lim="800000"/>
                <a:headEnd/>
                <a:tailEnd/>
              </a:ln>
            </p:spPr>
          </p:pic>
          <p:grpSp>
            <p:nvGrpSpPr>
              <p:cNvPr id="27" name="Group 62"/>
              <p:cNvGrpSpPr>
                <a:grpSpLocks/>
              </p:cNvGrpSpPr>
              <p:nvPr/>
            </p:nvGrpSpPr>
            <p:grpSpPr bwMode="auto">
              <a:xfrm>
                <a:off x="3603571" y="1858647"/>
                <a:ext cx="2004647" cy="2619769"/>
                <a:chOff x="2735717" y="2165879"/>
                <a:chExt cx="2593764" cy="3013077"/>
              </a:xfrm>
            </p:grpSpPr>
            <p:cxnSp>
              <p:nvCxnSpPr>
                <p:cNvPr id="70" name="Straight Connector 69"/>
                <p:cNvCxnSpPr/>
                <p:nvPr/>
              </p:nvCxnSpPr>
              <p:spPr bwMode="auto">
                <a:xfrm rot="16200000" flipH="1">
                  <a:off x="2557684" y="3681753"/>
                  <a:ext cx="2971801" cy="1458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1" name="Straight Connector 70"/>
                <p:cNvCxnSpPr/>
                <p:nvPr/>
              </p:nvCxnSpPr>
              <p:spPr bwMode="auto">
                <a:xfrm rot="16200000" flipH="1">
                  <a:off x="2390163" y="3514178"/>
                  <a:ext cx="2971801" cy="340293"/>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2" name="Straight Connector 71"/>
                <p:cNvCxnSpPr/>
                <p:nvPr/>
              </p:nvCxnSpPr>
              <p:spPr bwMode="auto">
                <a:xfrm rot="16200000" flipH="1">
                  <a:off x="2234226" y="3364604"/>
                  <a:ext cx="2977286" cy="65141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3" name="Straight Connector 72"/>
                <p:cNvCxnSpPr/>
                <p:nvPr/>
              </p:nvCxnSpPr>
              <p:spPr bwMode="auto">
                <a:xfrm rot="16200000" flipH="1">
                  <a:off x="2088717" y="3209708"/>
                  <a:ext cx="2982767" cy="923651"/>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4" name="Straight Connector 73"/>
                <p:cNvCxnSpPr/>
                <p:nvPr/>
              </p:nvCxnSpPr>
              <p:spPr bwMode="auto">
                <a:xfrm rot="16200000" flipH="1">
                  <a:off x="2003085" y="3124393"/>
                  <a:ext cx="2971801" cy="111810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5" name="Straight Connector 74"/>
                <p:cNvCxnSpPr/>
                <p:nvPr/>
              </p:nvCxnSpPr>
              <p:spPr bwMode="auto">
                <a:xfrm rot="16200000" flipH="1">
                  <a:off x="1886905" y="3014691"/>
                  <a:ext cx="3010181" cy="1312557"/>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6" name="Straight Connector 75"/>
                <p:cNvCxnSpPr/>
                <p:nvPr/>
              </p:nvCxnSpPr>
              <p:spPr bwMode="auto">
                <a:xfrm rot="5400000">
                  <a:off x="2710115" y="3521274"/>
                  <a:ext cx="2977282" cy="301402"/>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7" name="Straight Connector 76"/>
                <p:cNvCxnSpPr/>
                <p:nvPr/>
              </p:nvCxnSpPr>
              <p:spPr bwMode="auto">
                <a:xfrm rot="5400000">
                  <a:off x="2865275" y="3379446"/>
                  <a:ext cx="2960835" cy="602804"/>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8" name="Straight Connector 77"/>
                <p:cNvCxnSpPr/>
                <p:nvPr/>
              </p:nvCxnSpPr>
              <p:spPr bwMode="auto">
                <a:xfrm rot="5400000">
                  <a:off x="2995803" y="3253739"/>
                  <a:ext cx="2960835" cy="860455"/>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79" name="Straight Connector 78"/>
                <p:cNvCxnSpPr/>
                <p:nvPr/>
              </p:nvCxnSpPr>
              <p:spPr bwMode="auto">
                <a:xfrm rot="5400000">
                  <a:off x="3115463" y="3138007"/>
                  <a:ext cx="2960835" cy="1098659"/>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cxnSp>
              <p:nvCxnSpPr>
                <p:cNvPr id="80" name="Straight Connector 79"/>
                <p:cNvCxnSpPr/>
                <p:nvPr/>
              </p:nvCxnSpPr>
              <p:spPr bwMode="auto">
                <a:xfrm rot="5400000">
                  <a:off x="3209490" y="3050724"/>
                  <a:ext cx="2966316" cy="1273666"/>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cxnSp>
            <p:nvCxnSpPr>
              <p:cNvPr id="69" name="Straight Connector 68"/>
              <p:cNvCxnSpPr/>
              <p:nvPr/>
            </p:nvCxnSpPr>
            <p:spPr bwMode="auto">
              <a:xfrm rot="16200000" flipH="1">
                <a:off x="3328988" y="5149695"/>
                <a:ext cx="2583882" cy="11273"/>
              </a:xfrm>
              <a:prstGeom prst="line">
                <a:avLst/>
              </a:prstGeom>
              <a:solidFill>
                <a:schemeClr val="accent1"/>
              </a:solidFill>
              <a:ln w="0" cap="flat" cmpd="sng" algn="ctr">
                <a:solidFill>
                  <a:schemeClr val="bg1">
                    <a:lumMod val="85000"/>
                  </a:schemeClr>
                </a:solidFill>
                <a:prstDash val="solid"/>
                <a:round/>
                <a:headEnd type="none" w="sm" len="sm"/>
                <a:tailEnd type="none" w="sm" len="sm"/>
              </a:ln>
              <a:effectLst/>
            </p:spPr>
          </p:cxnSp>
        </p:grpSp>
        <p:sp>
          <p:nvSpPr>
            <p:cNvPr id="102" name="TextBox 101"/>
            <p:cNvSpPr txBox="1"/>
            <p:nvPr/>
          </p:nvSpPr>
          <p:spPr>
            <a:xfrm>
              <a:off x="6357396" y="6140369"/>
              <a:ext cx="1796004" cy="307777"/>
            </a:xfrm>
            <a:prstGeom prst="rect">
              <a:avLst/>
            </a:prstGeom>
            <a:noFill/>
          </p:spPr>
          <p:txBody>
            <a:bodyPr wrap="square" rtlCol="0">
              <a:spAutoFit/>
            </a:bodyPr>
            <a:lstStyle/>
            <a:p>
              <a:pPr algn="ctr"/>
              <a:r>
                <a:rPr lang="en-US" sz="1400" dirty="0" smtClean="0">
                  <a:solidFill>
                    <a:schemeClr val="tx1"/>
                  </a:solidFill>
                </a:rPr>
                <a:t>Main Chute</a:t>
              </a:r>
              <a:endParaRPr lang="en-US" sz="1400" dirty="0">
                <a:solidFill>
                  <a:schemeClr val="tx1"/>
                </a:solidFill>
              </a:endParaRPr>
            </a:p>
          </p:txBody>
        </p:sp>
      </p:grpSp>
      <p:sp>
        <p:nvSpPr>
          <p:cNvPr id="103" name="TextBox 102"/>
          <p:cNvSpPr txBox="1"/>
          <p:nvPr/>
        </p:nvSpPr>
        <p:spPr>
          <a:xfrm>
            <a:off x="315022" y="6282044"/>
            <a:ext cx="991264" cy="261610"/>
          </a:xfrm>
          <a:prstGeom prst="rect">
            <a:avLst/>
          </a:prstGeom>
          <a:noFill/>
        </p:spPr>
        <p:txBody>
          <a:bodyPr wrap="square" rtlCol="0">
            <a:spAutoFit/>
          </a:bodyPr>
          <a:lstStyle/>
          <a:p>
            <a:pPr algn="ctr"/>
            <a:r>
              <a:rPr lang="en-US" sz="1100" b="1" dirty="0" smtClean="0">
                <a:solidFill>
                  <a:srgbClr val="FF6600"/>
                </a:solidFill>
              </a:rPr>
              <a:t>Not to Scale</a:t>
            </a:r>
            <a:endParaRPr lang="en-US" sz="1100" b="1" dirty="0">
              <a:solidFill>
                <a:srgbClr val="FF6600"/>
              </a:solidFill>
            </a:endParaRPr>
          </a:p>
        </p:txBody>
      </p:sp>
      <p:grpSp>
        <p:nvGrpSpPr>
          <p:cNvPr id="83" name="Group 82"/>
          <p:cNvGrpSpPr/>
          <p:nvPr/>
        </p:nvGrpSpPr>
        <p:grpSpPr>
          <a:xfrm>
            <a:off x="5181600" y="3657600"/>
            <a:ext cx="1796004" cy="1222177"/>
            <a:chOff x="6116890" y="3183968"/>
            <a:chExt cx="1796004" cy="1222177"/>
          </a:xfrm>
        </p:grpSpPr>
        <p:sp>
          <p:nvSpPr>
            <p:cNvPr id="100" name="TextBox 99"/>
            <p:cNvSpPr txBox="1"/>
            <p:nvPr/>
          </p:nvSpPr>
          <p:spPr>
            <a:xfrm>
              <a:off x="6116890" y="4098368"/>
              <a:ext cx="1796004" cy="307777"/>
            </a:xfrm>
            <a:prstGeom prst="rect">
              <a:avLst/>
            </a:prstGeom>
            <a:noFill/>
          </p:spPr>
          <p:txBody>
            <a:bodyPr wrap="square" rtlCol="0">
              <a:spAutoFit/>
            </a:bodyPr>
            <a:lstStyle/>
            <a:p>
              <a:pPr algn="ctr"/>
              <a:r>
                <a:rPr lang="en-US" sz="1400" dirty="0" smtClean="0">
                  <a:solidFill>
                    <a:schemeClr val="tx1"/>
                  </a:solidFill>
                </a:rPr>
                <a:t>Drogue Chute</a:t>
              </a:r>
              <a:endParaRPr lang="en-US" sz="1400" dirty="0">
                <a:solidFill>
                  <a:schemeClr val="tx1"/>
                </a:solidFill>
              </a:endParaRPr>
            </a:p>
          </p:txBody>
        </p:sp>
        <p:pic>
          <p:nvPicPr>
            <p:cNvPr id="81" name="Picture 80" descr="Cartoon Drogue_Single_red.png"/>
            <p:cNvPicPr>
              <a:picLocks noChangeAspect="1"/>
            </p:cNvPicPr>
            <p:nvPr/>
          </p:nvPicPr>
          <p:blipFill>
            <a:blip r:embed="rId5" cstate="print"/>
            <a:stretch>
              <a:fillRect/>
            </a:stretch>
          </p:blipFill>
          <p:spPr>
            <a:xfrm rot="5018728">
              <a:off x="6715896" y="2834844"/>
              <a:ext cx="847873" cy="1546122"/>
            </a:xfrm>
            <a:prstGeom prst="rect">
              <a:avLst/>
            </a:prstGeom>
          </p:spPr>
        </p:pic>
      </p:grpSp>
      <p:grpSp>
        <p:nvGrpSpPr>
          <p:cNvPr id="109" name="Group 108"/>
          <p:cNvGrpSpPr/>
          <p:nvPr/>
        </p:nvGrpSpPr>
        <p:grpSpPr>
          <a:xfrm>
            <a:off x="6890796" y="3028122"/>
            <a:ext cx="1796004" cy="705678"/>
            <a:chOff x="7195596" y="2802499"/>
            <a:chExt cx="1796004" cy="705678"/>
          </a:xfrm>
        </p:grpSpPr>
        <p:grpSp>
          <p:nvGrpSpPr>
            <p:cNvPr id="107" name="Group 106"/>
            <p:cNvGrpSpPr/>
            <p:nvPr/>
          </p:nvGrpSpPr>
          <p:grpSpPr>
            <a:xfrm rot="1132231">
              <a:off x="7574223" y="2802499"/>
              <a:ext cx="1079992" cy="620936"/>
              <a:chOff x="4963536" y="2751789"/>
              <a:chExt cx="1356790" cy="856502"/>
            </a:xfrm>
          </p:grpSpPr>
          <p:pic>
            <p:nvPicPr>
              <p:cNvPr id="104" name="Picture 103" descr="white parachute.JPG"/>
              <p:cNvPicPr>
                <a:picLocks noChangeAspect="1"/>
              </p:cNvPicPr>
              <p:nvPr/>
            </p:nvPicPr>
            <p:blipFill>
              <a:blip r:embed="rId6" cstate="print">
                <a:clrChange>
                  <a:clrFrom>
                    <a:srgbClr val="FFFFFF"/>
                  </a:clrFrom>
                  <a:clrTo>
                    <a:srgbClr val="FFFFFF">
                      <a:alpha val="0"/>
                    </a:srgbClr>
                  </a:clrTo>
                </a:clrChange>
              </a:blip>
              <a:srcRect b="25885"/>
              <a:stretch>
                <a:fillRect/>
              </a:stretch>
            </p:blipFill>
            <p:spPr>
              <a:xfrm rot="3399656">
                <a:off x="5470643" y="2589239"/>
                <a:ext cx="687133" cy="1012233"/>
              </a:xfrm>
              <a:prstGeom prst="rect">
                <a:avLst/>
              </a:prstGeom>
            </p:spPr>
          </p:pic>
          <p:cxnSp>
            <p:nvCxnSpPr>
              <p:cNvPr id="105" name="Straight Connector 104"/>
              <p:cNvCxnSpPr/>
              <p:nvPr/>
            </p:nvCxnSpPr>
            <p:spPr bwMode="auto">
              <a:xfrm flipH="1">
                <a:off x="4963536" y="3372317"/>
                <a:ext cx="428055" cy="235974"/>
              </a:xfrm>
              <a:prstGeom prst="line">
                <a:avLst/>
              </a:prstGeom>
              <a:solidFill>
                <a:schemeClr val="accent1"/>
              </a:solidFill>
              <a:ln w="15875" cap="flat" cmpd="sng" algn="ctr">
                <a:solidFill>
                  <a:schemeClr val="bg1">
                    <a:lumMod val="65000"/>
                  </a:schemeClr>
                </a:solidFill>
                <a:prstDash val="solid"/>
                <a:round/>
                <a:headEnd type="none" w="sm" len="sm"/>
                <a:tailEnd type="none" w="sm" len="sm"/>
              </a:ln>
              <a:effectLst/>
            </p:spPr>
          </p:cxnSp>
        </p:grpSp>
        <p:sp>
          <p:nvSpPr>
            <p:cNvPr id="108" name="TextBox 107"/>
            <p:cNvSpPr txBox="1"/>
            <p:nvPr/>
          </p:nvSpPr>
          <p:spPr>
            <a:xfrm>
              <a:off x="7195596" y="3200400"/>
              <a:ext cx="1796004" cy="307777"/>
            </a:xfrm>
            <a:prstGeom prst="rect">
              <a:avLst/>
            </a:prstGeom>
            <a:noFill/>
          </p:spPr>
          <p:txBody>
            <a:bodyPr wrap="square" rtlCol="0">
              <a:spAutoFit/>
            </a:bodyPr>
            <a:lstStyle/>
            <a:p>
              <a:pPr algn="ctr"/>
              <a:r>
                <a:rPr lang="en-US" sz="1400" dirty="0" smtClean="0">
                  <a:solidFill>
                    <a:schemeClr val="tx1"/>
                  </a:solidFill>
                </a:rPr>
                <a:t>FBCP</a:t>
              </a:r>
              <a:endParaRPr lang="en-US" sz="1400" dirty="0">
                <a:solidFill>
                  <a:schemeClr val="tx1"/>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Test Vehicles &amp; Techniques</a:t>
            </a:r>
            <a:endParaRPr lang="en-US" dirty="0"/>
          </a:p>
        </p:txBody>
      </p:sp>
      <p:sp>
        <p:nvSpPr>
          <p:cNvPr id="10" name="Content Placeholder 2"/>
          <p:cNvSpPr>
            <a:spLocks noGrp="1"/>
          </p:cNvSpPr>
          <p:nvPr>
            <p:ph idx="1"/>
          </p:nvPr>
        </p:nvSpPr>
        <p:spPr>
          <a:xfrm>
            <a:off x="457200" y="4876800"/>
            <a:ext cx="2743200" cy="1752600"/>
          </a:xfrm>
        </p:spPr>
        <p:txBody>
          <a:bodyPr/>
          <a:lstStyle/>
          <a:p>
            <a:pPr>
              <a:buNone/>
            </a:pPr>
            <a:r>
              <a:rPr lang="en-US" sz="1800" u="sng" dirty="0" smtClean="0"/>
              <a:t>Gen I Objectives</a:t>
            </a:r>
          </a:p>
          <a:p>
            <a:pPr marL="341313" lvl="1" indent="-231775">
              <a:buFont typeface="+mj-lt"/>
              <a:buAutoNum type="arabicPeriod"/>
            </a:pPr>
            <a:r>
              <a:rPr lang="en-US" sz="1600" dirty="0" smtClean="0"/>
              <a:t>Characterize single parachute inflation parameters</a:t>
            </a:r>
          </a:p>
          <a:p>
            <a:pPr marL="341313" lvl="1" indent="-231775">
              <a:buFont typeface="+mj-lt"/>
              <a:buAutoNum type="arabicPeriod"/>
            </a:pPr>
            <a:r>
              <a:rPr lang="en-US" sz="1600" dirty="0" smtClean="0"/>
              <a:t>Demonstrate the system</a:t>
            </a:r>
          </a:p>
          <a:p>
            <a:pPr lvl="1"/>
            <a:endParaRPr lang="en-US" dirty="0" smtClean="0">
              <a:solidFill>
                <a:srgbClr val="FF0000"/>
              </a:solidFill>
            </a:endParaRPr>
          </a:p>
        </p:txBody>
      </p:sp>
      <p:sp>
        <p:nvSpPr>
          <p:cNvPr id="4" name="Date Placeholder 3"/>
          <p:cNvSpPr>
            <a:spLocks noGrp="1"/>
          </p:cNvSpPr>
          <p:nvPr>
            <p:ph type="dt" sz="half" idx="2"/>
          </p:nvPr>
        </p:nvSpPr>
        <p:spPr/>
        <p:txBody>
          <a:bodyPr/>
          <a:lstStyle/>
          <a:p>
            <a:pPr>
              <a:defRPr/>
            </a:pPr>
            <a:fld id="{C1F1FE64-B3BA-490D-AD9F-98FFBA8074D8}" type="datetime1">
              <a:rPr lang="en-US" smtClean="0">
                <a:solidFill>
                  <a:srgbClr val="000000"/>
                </a:solidFill>
              </a:rPr>
              <a:pPr>
                <a:defRPr/>
              </a:pPr>
              <a:t>2/21/2013</a:t>
            </a:fld>
            <a:endParaRPr lang="en-US" dirty="0">
              <a:solidFill>
                <a:srgbClr val="000000"/>
              </a:solidFill>
            </a:endParaRPr>
          </a:p>
        </p:txBody>
      </p:sp>
      <p:sp>
        <p:nvSpPr>
          <p:cNvPr id="6" name="Slide Number Placeholder 5"/>
          <p:cNvSpPr>
            <a:spLocks noGrp="1"/>
          </p:cNvSpPr>
          <p:nvPr>
            <p:ph type="sldNum" sz="quarter" idx="4"/>
          </p:nvPr>
        </p:nvSpPr>
        <p:spPr/>
        <p:txBody>
          <a:bodyPr/>
          <a:lstStyle/>
          <a:p>
            <a:pPr>
              <a:defRPr/>
            </a:pPr>
            <a:fld id="{CE5F36B3-FCD6-48EF-9F45-F45BEF7D85B6}" type="slidenum">
              <a:rPr lang="en-US" smtClean="0">
                <a:solidFill>
                  <a:srgbClr val="000000"/>
                </a:solidFill>
              </a:rPr>
              <a:pPr>
                <a:defRPr/>
              </a:pPr>
              <a:t>9</a:t>
            </a:fld>
            <a:endParaRPr lang="en-US">
              <a:solidFill>
                <a:srgbClr val="000000"/>
              </a:solidFill>
            </a:endParaRPr>
          </a:p>
        </p:txBody>
      </p:sp>
      <p:sp>
        <p:nvSpPr>
          <p:cNvPr id="13" name="Content Placeholder 2"/>
          <p:cNvSpPr txBox="1">
            <a:spLocks/>
          </p:cNvSpPr>
          <p:nvPr/>
        </p:nvSpPr>
        <p:spPr bwMode="auto">
          <a:xfrm>
            <a:off x="5105400" y="4648200"/>
            <a:ext cx="25146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Wingdings" pitchFamily="2" charset="2"/>
              <a:buNone/>
              <a:defRPr/>
            </a:pPr>
            <a:r>
              <a:rPr lang="en-US" sz="1800" u="sng" kern="0" dirty="0" smtClean="0">
                <a:solidFill>
                  <a:srgbClr val="000000"/>
                </a:solidFill>
                <a:latin typeface="Arial"/>
              </a:rPr>
              <a:t>Gen II Objectives</a:t>
            </a:r>
          </a:p>
          <a:p>
            <a:pPr marL="341313" lvl="1" indent="-231775">
              <a:spcBef>
                <a:spcPct val="20000"/>
              </a:spcBef>
              <a:buFont typeface="+mj-lt"/>
              <a:buAutoNum type="arabicPeriod"/>
              <a:defRPr/>
            </a:pPr>
            <a:r>
              <a:rPr lang="en-US" sz="1600" kern="0" dirty="0" smtClean="0">
                <a:solidFill>
                  <a:srgbClr val="000066"/>
                </a:solidFill>
                <a:latin typeface="Arial"/>
              </a:rPr>
              <a:t>Test failure modes</a:t>
            </a:r>
          </a:p>
          <a:p>
            <a:pPr marL="341313" lvl="1" indent="-231775">
              <a:spcBef>
                <a:spcPct val="20000"/>
              </a:spcBef>
              <a:buFont typeface="+mj-lt"/>
              <a:buAutoNum type="arabicPeriod"/>
              <a:defRPr/>
            </a:pPr>
            <a:r>
              <a:rPr lang="en-US" sz="1600" kern="0" dirty="0" smtClean="0">
                <a:solidFill>
                  <a:srgbClr val="000066"/>
                </a:solidFill>
                <a:latin typeface="Arial"/>
              </a:rPr>
              <a:t>Investigate potential design changes</a:t>
            </a:r>
          </a:p>
          <a:p>
            <a:pPr marL="742950" lvl="1" indent="-285750">
              <a:spcBef>
                <a:spcPct val="20000"/>
              </a:spcBef>
              <a:buFont typeface="Wingdings" pitchFamily="2" charset="2"/>
              <a:buChar char="Ø"/>
              <a:defRPr/>
            </a:pPr>
            <a:endParaRPr lang="en-US" sz="2000" kern="0" dirty="0" smtClean="0">
              <a:solidFill>
                <a:srgbClr val="FF0000"/>
              </a:solidFill>
              <a:latin typeface="Arial"/>
            </a:endParaRPr>
          </a:p>
        </p:txBody>
      </p:sp>
      <p:sp>
        <p:nvSpPr>
          <p:cNvPr id="14" name="Content Placeholder 2"/>
          <p:cNvSpPr txBox="1">
            <a:spLocks/>
          </p:cNvSpPr>
          <p:nvPr/>
        </p:nvSpPr>
        <p:spPr bwMode="auto">
          <a:xfrm>
            <a:off x="6934200" y="2895600"/>
            <a:ext cx="22860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Wingdings" pitchFamily="2" charset="2"/>
              <a:buNone/>
              <a:defRPr/>
            </a:pPr>
            <a:r>
              <a:rPr lang="en-US" sz="1800" u="sng" kern="0" dirty="0" smtClean="0">
                <a:solidFill>
                  <a:srgbClr val="000000"/>
                </a:solidFill>
                <a:latin typeface="Arial"/>
              </a:rPr>
              <a:t>EDU Objectives</a:t>
            </a:r>
          </a:p>
          <a:p>
            <a:pPr marL="341313" lvl="1" indent="-231775">
              <a:spcBef>
                <a:spcPct val="20000"/>
              </a:spcBef>
              <a:buFont typeface="+mj-lt"/>
              <a:buAutoNum type="arabicPeriod"/>
              <a:defRPr/>
            </a:pPr>
            <a:r>
              <a:rPr lang="en-US" sz="1600" kern="0" dirty="0" smtClean="0">
                <a:solidFill>
                  <a:srgbClr val="000066"/>
                </a:solidFill>
                <a:latin typeface="Arial"/>
              </a:rPr>
              <a:t>Test representative parachute systems</a:t>
            </a:r>
          </a:p>
          <a:p>
            <a:pPr marL="341313" lvl="1" indent="-231775">
              <a:spcBef>
                <a:spcPct val="20000"/>
              </a:spcBef>
              <a:buFont typeface="+mj-lt"/>
              <a:buAutoNum type="arabicPeriod"/>
              <a:defRPr/>
            </a:pPr>
            <a:r>
              <a:rPr lang="en-US" sz="1600" kern="0" dirty="0" smtClean="0">
                <a:solidFill>
                  <a:srgbClr val="000066"/>
                </a:solidFill>
                <a:latin typeface="Arial"/>
              </a:rPr>
              <a:t>Test failure modes</a:t>
            </a:r>
          </a:p>
          <a:p>
            <a:pPr marL="742950" lvl="1" indent="-285750">
              <a:spcBef>
                <a:spcPct val="20000"/>
              </a:spcBef>
              <a:buFont typeface="Wingdings" pitchFamily="2" charset="2"/>
              <a:buChar char="Ø"/>
              <a:defRPr/>
            </a:pPr>
            <a:endParaRPr lang="en-US" sz="2000" kern="0" dirty="0" smtClean="0">
              <a:solidFill>
                <a:srgbClr val="FF0000"/>
              </a:solidFill>
              <a:latin typeface="Arial"/>
            </a:endParaRPr>
          </a:p>
        </p:txBody>
      </p:sp>
      <p:sp>
        <p:nvSpPr>
          <p:cNvPr id="19" name="Content Placeholder 2"/>
          <p:cNvSpPr txBox="1">
            <a:spLocks/>
          </p:cNvSpPr>
          <p:nvPr/>
        </p:nvSpPr>
        <p:spPr bwMode="auto">
          <a:xfrm>
            <a:off x="3581400" y="2438400"/>
            <a:ext cx="3200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Wingdings" pitchFamily="2" charset="2"/>
              <a:buNone/>
              <a:defRPr/>
            </a:pPr>
            <a:r>
              <a:rPr lang="en-US" sz="1800" u="sng" kern="0" dirty="0" smtClean="0">
                <a:solidFill>
                  <a:srgbClr val="000000"/>
                </a:solidFill>
                <a:latin typeface="Arial"/>
              </a:rPr>
              <a:t>Smart Separation Objectives</a:t>
            </a:r>
          </a:p>
          <a:p>
            <a:pPr marL="341313" lvl="1" indent="-231775">
              <a:spcBef>
                <a:spcPct val="20000"/>
              </a:spcBef>
              <a:buFont typeface="+mj-lt"/>
              <a:buAutoNum type="arabicPeriod"/>
              <a:defRPr/>
            </a:pPr>
            <a:r>
              <a:rPr lang="en-US" sz="1600" kern="0" dirty="0" smtClean="0">
                <a:solidFill>
                  <a:srgbClr val="000066"/>
                </a:solidFill>
                <a:latin typeface="Arial"/>
              </a:rPr>
              <a:t>Test Smart Separation software and upgraded Avionics suite</a:t>
            </a:r>
          </a:p>
        </p:txBody>
      </p:sp>
      <p:pic>
        <p:nvPicPr>
          <p:cNvPr id="101" name="Picture 100" descr="Picture1.png"/>
          <p:cNvPicPr>
            <a:picLocks noChangeAspect="1"/>
          </p:cNvPicPr>
          <p:nvPr/>
        </p:nvPicPr>
        <p:blipFill>
          <a:blip r:embed="rId3" cstate="print"/>
          <a:srcRect l="6923"/>
          <a:stretch>
            <a:fillRect/>
          </a:stretch>
        </p:blipFill>
        <p:spPr>
          <a:xfrm>
            <a:off x="382532" y="685799"/>
            <a:ext cx="8761468" cy="4308231"/>
          </a:xfrm>
          <a:prstGeom prst="rect">
            <a:avLst/>
          </a:prstGeom>
        </p:spPr>
      </p:pic>
    </p:spTree>
    <p:extLst>
      <p:ext uri="{BB962C8B-B14F-4D97-AF65-F5344CB8AC3E}">
        <p14:creationId xmlns="" xmlns:p14="http://schemas.microsoft.com/office/powerpoint/2010/main" val="117144876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PAS General Template">
  <a:themeElements>
    <a:clrScheme name="1_CPAS General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PAS General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rgbClr val="F8F2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rgbClr val="F8F200"/>
            </a:solidFill>
            <a:effectLst/>
            <a:latin typeface="Times New Roman" pitchFamily="18" charset="0"/>
          </a:defRPr>
        </a:defPPr>
      </a:lstStyle>
    </a:lnDef>
  </a:objectDefaults>
  <a:extraClrSchemeLst>
    <a:extraClrScheme>
      <a:clrScheme name="1_CPAS General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PAS General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PAS General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PAS General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PAS General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PAS General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PAS General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PAS General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PAS General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PAS General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PAS General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PAS General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4588</TotalTime>
  <Words>3827</Words>
  <Application>Microsoft Office PowerPoint</Application>
  <PresentationFormat>On-screen Show (4:3)</PresentationFormat>
  <Paragraphs>1121</Paragraphs>
  <Slides>65</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1_CPAS General Template</vt:lpstr>
      <vt:lpstr>Equation</vt:lpstr>
      <vt:lpstr>Modeling &amp; Testing of the Capsule Parachute Assembly System (CPAS)</vt:lpstr>
      <vt:lpstr>Cpas Overview</vt:lpstr>
      <vt:lpstr>CPAS Overview</vt:lpstr>
      <vt:lpstr>CPAS Concept of Operations</vt:lpstr>
      <vt:lpstr>CPAS Analysis Focus</vt:lpstr>
      <vt:lpstr>Agenda</vt:lpstr>
      <vt:lpstr>Airdrop testing</vt:lpstr>
      <vt:lpstr>CPAS Parachutes</vt:lpstr>
      <vt:lpstr>Evolution of Test Vehicles &amp; Techniques</vt:lpstr>
      <vt:lpstr>Airdrop testing</vt:lpstr>
      <vt:lpstr>CPAS Gen 1 and Gen 2 Test Progression</vt:lpstr>
      <vt:lpstr>Gen I &amp; II Test Vehicles</vt:lpstr>
      <vt:lpstr>Gen I CPAS PTV Failure (CDT-2)</vt:lpstr>
      <vt:lpstr>PTV Failure Recovery</vt:lpstr>
      <vt:lpstr>Gen II Avionics Advancements</vt:lpstr>
      <vt:lpstr>Gen II Avionics Advancements</vt:lpstr>
      <vt:lpstr>Airdrop testing</vt:lpstr>
      <vt:lpstr>EDU Test Vehicles</vt:lpstr>
      <vt:lpstr> PCDTV/MDS Test Sequence</vt:lpstr>
      <vt:lpstr> PTV/CPSS Test Sequence</vt:lpstr>
      <vt:lpstr>Parachute analysis</vt:lpstr>
      <vt:lpstr>Simulation Tools</vt:lpstr>
      <vt:lpstr>Evolution of Simulation &amp; Analysis Tools</vt:lpstr>
      <vt:lpstr>Parachute analysis</vt:lpstr>
      <vt:lpstr>EDU-A-CDT-3-7 Test and Simulation Architecture</vt:lpstr>
      <vt:lpstr>Preflight Predictions: Dynamic Pressure &amp; Altitude</vt:lpstr>
      <vt:lpstr> Preflight Predictions: Monte Carlo – Loads</vt:lpstr>
      <vt:lpstr>Preflight Predictions: Footprint Analysis</vt:lpstr>
      <vt:lpstr>Parachute analysis</vt:lpstr>
      <vt:lpstr>Post-Flight Data Analysis</vt:lpstr>
      <vt:lpstr>Wind Components Profile (CDT-3-5)</vt:lpstr>
      <vt:lpstr>Dynamic Pressure</vt:lpstr>
      <vt:lpstr>Load Scaling</vt:lpstr>
      <vt:lpstr>Photogrammetrics</vt:lpstr>
      <vt:lpstr>Fly-Out Angles During Steady State</vt:lpstr>
      <vt:lpstr>Development of a Parachute model</vt:lpstr>
      <vt:lpstr>Test Reconstruction</vt:lpstr>
      <vt:lpstr>Finite Mass Inflation Curve Fit</vt:lpstr>
      <vt:lpstr>Main Best Fit Inflation parameters</vt:lpstr>
      <vt:lpstr>Transition from Uniform to Statistical Distributions</vt:lpstr>
      <vt:lpstr>System Verification &amp; Validation</vt:lpstr>
      <vt:lpstr>CPAS Verification &amp; Validation Cycle</vt:lpstr>
      <vt:lpstr>Slide 43</vt:lpstr>
      <vt:lpstr>Future of CPAS</vt:lpstr>
      <vt:lpstr>Future of CPAS</vt:lpstr>
      <vt:lpstr>Special Thanks</vt:lpstr>
      <vt:lpstr>For More Information…</vt:lpstr>
      <vt:lpstr>Questions?</vt:lpstr>
      <vt:lpstr>Backup</vt:lpstr>
      <vt:lpstr>Parachute Deployment Envelope</vt:lpstr>
      <vt:lpstr>Gen I Helicopter Tests</vt:lpstr>
      <vt:lpstr>Gen I LVAD Platform with Weight Tub</vt:lpstr>
      <vt:lpstr>Gen I/II Missile Shaped Vehicles</vt:lpstr>
      <vt:lpstr>Summary of Generation II Tests</vt:lpstr>
      <vt:lpstr>MDS (Mid-Air Deployment System) Sequence</vt:lpstr>
      <vt:lpstr>CPSS Test Sequence</vt:lpstr>
      <vt:lpstr>Trajectory Simulations</vt:lpstr>
      <vt:lpstr>Trajectory Simulations</vt:lpstr>
      <vt:lpstr>Parachute Parameters</vt:lpstr>
      <vt:lpstr>Day of Flight Simulations &amp; Lessons Learned</vt:lpstr>
      <vt:lpstr>Map of Soundings and PTV Flight</vt:lpstr>
      <vt:lpstr>Parachute Reconstruction Process</vt:lpstr>
      <vt:lpstr>CPAS Flight Performance Requirements</vt:lpstr>
      <vt:lpstr>Uniform Dispersions</vt:lpstr>
      <vt:lpstr>Further Updates to Statistical Dispersions</vt:lpstr>
    </vt:vector>
  </TitlesOfParts>
  <Company>Jacobs Engineering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Load Asymmetry Observed During Orion Main Parachute Inflation</dc:title>
  <dc:creator>Jacobs Sverdrup</dc:creator>
  <cp:lastModifiedBy>Leah M. Romero</cp:lastModifiedBy>
  <cp:revision>373</cp:revision>
  <dcterms:created xsi:type="dcterms:W3CDTF">2008-01-11T16:40:21Z</dcterms:created>
  <dcterms:modified xsi:type="dcterms:W3CDTF">2013-02-21T20:36:04Z</dcterms:modified>
</cp:coreProperties>
</file>