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70" r:id="rId6"/>
    <p:sldId id="260" r:id="rId7"/>
    <p:sldId id="269" r:id="rId8"/>
    <p:sldId id="261" r:id="rId9"/>
    <p:sldId id="275" r:id="rId10"/>
    <p:sldId id="272" r:id="rId11"/>
    <p:sldId id="271" r:id="rId12"/>
    <p:sldId id="273" r:id="rId13"/>
    <p:sldId id="282" r:id="rId14"/>
    <p:sldId id="274" r:id="rId15"/>
    <p:sldId id="262" r:id="rId16"/>
    <p:sldId id="276" r:id="rId17"/>
    <p:sldId id="263" r:id="rId18"/>
    <p:sldId id="267" r:id="rId19"/>
    <p:sldId id="264" r:id="rId20"/>
    <p:sldId id="278" r:id="rId21"/>
    <p:sldId id="277" r:id="rId22"/>
    <p:sldId id="279" r:id="rId23"/>
    <p:sldId id="280" r:id="rId24"/>
    <p:sldId id="283" r:id="rId25"/>
    <p:sldId id="265" r:id="rId26"/>
    <p:sldId id="266" r:id="rId27"/>
    <p:sldId id="28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3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4998-7AD7-4763-9784-BEE1DAB43A66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3CD5-888C-432F-BF2B-86F472CF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21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4998-7AD7-4763-9784-BEE1DAB43A66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3CD5-888C-432F-BF2B-86F472CF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15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4998-7AD7-4763-9784-BEE1DAB43A66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3CD5-888C-432F-BF2B-86F472CF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5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4998-7AD7-4763-9784-BEE1DAB43A66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3CD5-888C-432F-BF2B-86F472CF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16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4998-7AD7-4763-9784-BEE1DAB43A66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3CD5-888C-432F-BF2B-86F472CF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93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4998-7AD7-4763-9784-BEE1DAB43A66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3CD5-888C-432F-BF2B-86F472CF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12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4998-7AD7-4763-9784-BEE1DAB43A66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3CD5-888C-432F-BF2B-86F472CF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73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4998-7AD7-4763-9784-BEE1DAB43A66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3CD5-888C-432F-BF2B-86F472CF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39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4998-7AD7-4763-9784-BEE1DAB43A66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3CD5-888C-432F-BF2B-86F472CF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64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4998-7AD7-4763-9784-BEE1DAB43A66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3CD5-888C-432F-BF2B-86F472CF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90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4998-7AD7-4763-9784-BEE1DAB43A66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3CD5-888C-432F-BF2B-86F472CF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90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C4998-7AD7-4763-9784-BEE1DAB43A66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53CD5-888C-432F-BF2B-86F472CF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69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381000"/>
            <a:ext cx="7772400" cy="1905000"/>
          </a:xfrm>
        </p:spPr>
        <p:txBody>
          <a:bodyPr>
            <a:normAutofit fontScale="90000"/>
          </a:bodyPr>
          <a:lstStyle/>
          <a:p>
            <a:pPr>
              <a:lnSpc>
                <a:spcPts val="3750"/>
              </a:lnSpc>
              <a:spcBef>
                <a:spcPts val="0"/>
              </a:spcBef>
            </a:pPr>
            <a:r>
              <a:rPr lang="en-US" b="1" spc="-75" dirty="0" smtClean="0">
                <a:solidFill>
                  <a:srgbClr val="606060"/>
                </a:solidFill>
                <a:effectLst/>
                <a:latin typeface="Times New Roman" panose="02020603050405020304" pitchFamily="18" charset="0"/>
                <a:ea typeface="Times New Roman"/>
              </a:rPr>
              <a:t>Eugen Sänger, From the </a:t>
            </a:r>
            <a:r>
              <a:rPr lang="en-US" b="1" spc="-75" dirty="0" err="1" smtClean="0">
                <a:solidFill>
                  <a:srgbClr val="606060"/>
                </a:solidFill>
                <a:effectLst/>
                <a:latin typeface="Times New Roman" panose="02020603050405020304" pitchFamily="18" charset="0"/>
                <a:ea typeface="Times New Roman"/>
              </a:rPr>
              <a:t>Silverbird</a:t>
            </a:r>
            <a:r>
              <a:rPr lang="en-US" b="1" spc="-75" dirty="0" smtClean="0">
                <a:solidFill>
                  <a:srgbClr val="606060"/>
                </a:solidFill>
                <a:effectLst/>
                <a:latin typeface="Times New Roman" panose="02020603050405020304" pitchFamily="18" charset="0"/>
                <a:ea typeface="Times New Roman"/>
              </a:rPr>
              <a:t> to Interstellar Voyages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/>
              </a:rPr>
              <a:t/>
            </a:r>
            <a:br>
              <a:rPr lang="en-US" sz="3600" b="1" dirty="0" smtClean="0">
                <a:effectLst/>
                <a:latin typeface="Times New Roman" panose="02020603050405020304" pitchFamily="18" charset="0"/>
                <a:ea typeface="Calibri"/>
              </a:rPr>
            </a:br>
            <a:r>
              <a:rPr lang="en-US" sz="2200" b="1" dirty="0" smtClean="0">
                <a:effectLst/>
                <a:latin typeface="Times New Roman" panose="02020603050405020304" pitchFamily="18" charset="0"/>
                <a:ea typeface="Calibri"/>
              </a:rPr>
              <a:t>Albert A Jackson</a:t>
            </a:r>
            <a:br>
              <a:rPr lang="en-US" sz="2200" b="1" dirty="0" smtClean="0">
                <a:effectLst/>
                <a:latin typeface="Times New Roman" panose="02020603050405020304" pitchFamily="18" charset="0"/>
                <a:ea typeface="Calibri"/>
              </a:rPr>
            </a:br>
            <a:r>
              <a:rPr lang="en-US" sz="2200" b="1" dirty="0" smtClean="0">
                <a:latin typeface="Times New Roman" panose="02020603050405020304" pitchFamily="18" charset="0"/>
                <a:ea typeface="Calibri"/>
              </a:rPr>
              <a:t>Visiting Scientist Lunar and Planetary Institute</a:t>
            </a:r>
            <a:endParaRPr lang="en-US" sz="2200" dirty="0">
              <a:latin typeface="Times New Roman" panose="02020603050405020304" pitchFamily="18" charset="0"/>
            </a:endParaRPr>
          </a:p>
        </p:txBody>
      </p:sp>
      <p:pic>
        <p:nvPicPr>
          <p:cNvPr id="2050" name="Picture 2" descr="https://i.kinja-img.com/gawker-media/image/upload/18efp77xbz0e9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4038600" cy="415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lJ\Desktop\saenger\photondri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7000"/>
            <a:ext cx="457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58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2.bp.blogspot.com/-fuxLeojCQlM/Vu-qEZVwVBI/AAAAAAAAWtw/sGF0z7zk67E70HNYQmg7v8vawO_sQiUkw/s640/Silver%2BBird%2Bat%2Blaun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6096000" cy="4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37108" y="5638800"/>
            <a:ext cx="1215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Silbervogel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172200"/>
            <a:ext cx="675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Accelerate to M1.5 in 3km , ascend to 150 km in 8 minutes 10 to 20 </a:t>
            </a:r>
            <a:r>
              <a:rPr lang="en-US" dirty="0" err="1" smtClean="0"/>
              <a:t>gs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07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4462" y="6172200"/>
            <a:ext cx="1215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Silbervogel</a:t>
            </a:r>
            <a:endParaRPr lang="en-US" dirty="0"/>
          </a:p>
        </p:txBody>
      </p:sp>
      <p:sp>
        <p:nvSpPr>
          <p:cNvPr id="3" name="AutoShape 2" descr="Image result for Silbervogel flight trajecto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5" descr="Image result for Silbervogel flight trajecto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1047750"/>
            <a:ext cx="36766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19400" y="5867400"/>
            <a:ext cx="307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scend </a:t>
            </a:r>
            <a:r>
              <a:rPr lang="en-US" dirty="0"/>
              <a:t>to 150 km in 8 minutes </a:t>
            </a:r>
          </a:p>
        </p:txBody>
      </p:sp>
    </p:spTree>
    <p:extLst>
      <p:ext uri="{BB962C8B-B14F-4D97-AF65-F5344CB8AC3E}">
        <p14:creationId xmlns:p14="http://schemas.microsoft.com/office/powerpoint/2010/main" val="51588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95313"/>
            <a:ext cx="54864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88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623888"/>
            <a:ext cx="408622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46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13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1000"/>
            <a:ext cx="204946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412" y="812800"/>
            <a:ext cx="3873500" cy="551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99" y="2438400"/>
            <a:ext cx="2049463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76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468313"/>
            <a:ext cx="5497513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26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18" y="3810000"/>
            <a:ext cx="15049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2057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997" y="2667000"/>
            <a:ext cx="20780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19200"/>
            <a:ext cx="2982913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80638" y="6096000"/>
            <a:ext cx="18027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err="1"/>
              <a:t>Vasily</a:t>
            </a:r>
            <a:r>
              <a:rPr lang="en-US" sz="1000" dirty="0"/>
              <a:t> </a:t>
            </a:r>
            <a:r>
              <a:rPr lang="en-US" sz="1000" dirty="0" smtClean="0"/>
              <a:t> </a:t>
            </a:r>
            <a:r>
              <a:rPr lang="en-US" sz="1000" i="1" dirty="0"/>
              <a:t>Stalin</a:t>
            </a:r>
            <a:endParaRPr lang="en-US" sz="1000" dirty="0"/>
          </a:p>
        </p:txBody>
      </p:sp>
      <p:sp>
        <p:nvSpPr>
          <p:cNvPr id="4" name="Rectangle 3"/>
          <p:cNvSpPr/>
          <p:nvPr/>
        </p:nvSpPr>
        <p:spPr>
          <a:xfrm>
            <a:off x="3657600" y="4695437"/>
            <a:ext cx="11008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</a:rPr>
              <a:t>Grigori </a:t>
            </a:r>
            <a:r>
              <a:rPr lang="en-US" sz="1200" dirty="0" err="1">
                <a:latin typeface="Times New Roman" panose="02020603050405020304" pitchFamily="18" charset="0"/>
              </a:rPr>
              <a:t>Tokaty</a:t>
            </a:r>
            <a:endParaRPr lang="en-US" sz="1200" dirty="0">
              <a:latin typeface="Times New Roman" panose="02020603050405020304" pitchFamily="18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767388"/>
            <a:ext cx="5951537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609600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Kidnap them!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70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Compared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Silbervogel</a:t>
            </a:r>
            <a:r>
              <a:rPr lang="en-US" dirty="0" smtClean="0"/>
              <a:t> L/D  5.0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Shuttle L/D 4.5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3914"/>
            <a:ext cx="4040188" cy="303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794107"/>
            <a:ext cx="4041775" cy="271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617220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1944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62600" y="6172200"/>
            <a:ext cx="7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~1981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22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4267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99060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Sänger I  1962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3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"/>
            <a:ext cx="5907087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62942" y="5029200"/>
            <a:ext cx="487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ea typeface="Calibri"/>
              </a:rPr>
              <a:t>Eugen </a:t>
            </a:r>
            <a:r>
              <a:rPr lang="en-US" dirty="0" smtClean="0">
                <a:latin typeface="Times New Roman"/>
                <a:ea typeface="Calibri"/>
              </a:rPr>
              <a:t>Sänger </a:t>
            </a:r>
            <a:r>
              <a:rPr lang="en-US" dirty="0">
                <a:latin typeface="Times New Roman"/>
                <a:ea typeface="Calibri"/>
              </a:rPr>
              <a:t>Irene Sänger-</a:t>
            </a:r>
            <a:r>
              <a:rPr lang="en-US" dirty="0" err="1">
                <a:latin typeface="Times New Roman"/>
                <a:ea typeface="Calibri"/>
              </a:rPr>
              <a:t>Bredt</a:t>
            </a:r>
            <a:r>
              <a:rPr lang="en-US" dirty="0">
                <a:latin typeface="Times New Roman"/>
                <a:ea typeface="Calibri"/>
              </a:rPr>
              <a:t> Arthur C Clarke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95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920750"/>
            <a:ext cx="5097463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623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-6350"/>
            <a:ext cx="4887913" cy="687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169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1282700"/>
            <a:ext cx="3990975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686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J\Desktop\saenger\antimatterGraph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1501775"/>
            <a:ext cx="4214813" cy="385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3365" y="5879068"/>
            <a:ext cx="3795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AIM - Antiproton-initiated </a:t>
            </a:r>
            <a:r>
              <a:rPr lang="en-US" dirty="0" err="1"/>
              <a:t>Microfusion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1206" y="5879068"/>
            <a:ext cx="3818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ACMF Antiproton-catalyzed </a:t>
            </a:r>
            <a:r>
              <a:rPr lang="en-US" dirty="0" err="1"/>
              <a:t>microfissio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41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2273300"/>
            <a:ext cx="4562475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726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519113"/>
            <a:ext cx="4803775" cy="581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387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3" y="387350"/>
            <a:ext cx="5730875" cy="608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311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worldswithoutend.com/covers/pa_tauze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71600"/>
            <a:ext cx="22383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489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J\Desktop\saenger\rocketflugfro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28638"/>
            <a:ext cx="4114800" cy="58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21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3697287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33800" y="2438400"/>
            <a:ext cx="4572000" cy="85767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 err="1">
                <a:latin typeface="Times New Roman"/>
                <a:ea typeface="Calibri"/>
              </a:rPr>
              <a:t>Silbervogel</a:t>
            </a:r>
            <a:r>
              <a:rPr lang="en-US" dirty="0">
                <a:latin typeface="Times New Roman"/>
                <a:ea typeface="Calibri"/>
              </a:rPr>
              <a:t> probably 1930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Times New Roman"/>
                <a:ea typeface="Calibri"/>
              </a:rPr>
              <a:t>Diagram from 1933 in </a:t>
            </a:r>
            <a:r>
              <a:rPr lang="en-US" dirty="0" err="1">
                <a:latin typeface="Times New Roman"/>
                <a:ea typeface="Calibri"/>
              </a:rPr>
              <a:t>Raketenflugtechnik</a:t>
            </a:r>
            <a:endParaRPr lang="en-US" dirty="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7238" y="3244334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</a:rPr>
              <a:t>Mach-10 </a:t>
            </a:r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22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3038"/>
            <a:ext cx="60960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42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274478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73894"/>
            <a:ext cx="5951537" cy="566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17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2559050"/>
            <a:ext cx="6707187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85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89049"/>
            <a:ext cx="3024187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52550"/>
            <a:ext cx="34067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1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falsesteps.files.wordpress.com/2012/07/silbervogel.jpg?w=5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5562600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5410200"/>
            <a:ext cx="8161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Length 28 meters, wingspan 15 meters, weight empty 9 tons, weight launch 100 tons</a:t>
            </a:r>
          </a:p>
          <a:p>
            <a:r>
              <a:rPr lang="en-US" dirty="0" smtClean="0"/>
              <a:t>Main motor 610 tons of thrust for 11 seconds.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99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4250</TotalTime>
  <Words>105</Words>
  <Application>Microsoft Office PowerPoint</Application>
  <PresentationFormat>On-screen Show (4:3)</PresentationFormat>
  <Paragraphs>22</Paragraphs>
  <Slides>27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Eugen Sänger, From the Silverbird to Interstellar Voyages Albert A Jackson Visiting Scientist Lunar and Planetary Institute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Compared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Eugen Sänger, From the Silverbird to Interstellar Voyages</dc:title>
  <dc:creator>AlJ</dc:creator>
  <cp:lastModifiedBy>AlJ</cp:lastModifiedBy>
  <cp:revision>48</cp:revision>
  <dcterms:created xsi:type="dcterms:W3CDTF">2016-04-17T08:24:56Z</dcterms:created>
  <dcterms:modified xsi:type="dcterms:W3CDTF">2016-04-22T14:46:17Z</dcterms:modified>
</cp:coreProperties>
</file>