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79"/>
  </p:notesMasterIdLst>
  <p:sldIdLst>
    <p:sldId id="347" r:id="rId2"/>
    <p:sldId id="289" r:id="rId3"/>
    <p:sldId id="525" r:id="rId4"/>
    <p:sldId id="526" r:id="rId5"/>
    <p:sldId id="572" r:id="rId6"/>
    <p:sldId id="573" r:id="rId7"/>
    <p:sldId id="531" r:id="rId8"/>
    <p:sldId id="527" r:id="rId9"/>
    <p:sldId id="528" r:id="rId10"/>
    <p:sldId id="529" r:id="rId11"/>
    <p:sldId id="530" r:id="rId12"/>
    <p:sldId id="524" r:id="rId13"/>
    <p:sldId id="518" r:id="rId14"/>
    <p:sldId id="435" r:id="rId15"/>
    <p:sldId id="301" r:id="rId16"/>
    <p:sldId id="332" r:id="rId17"/>
    <p:sldId id="436" r:id="rId18"/>
    <p:sldId id="437" r:id="rId19"/>
    <p:sldId id="439" r:id="rId20"/>
    <p:sldId id="465" r:id="rId21"/>
    <p:sldId id="464" r:id="rId22"/>
    <p:sldId id="575" r:id="rId23"/>
    <p:sldId id="440" r:id="rId24"/>
    <p:sldId id="476" r:id="rId25"/>
    <p:sldId id="521" r:id="rId26"/>
    <p:sldId id="443" r:id="rId27"/>
    <p:sldId id="452" r:id="rId28"/>
    <p:sldId id="450" r:id="rId29"/>
    <p:sldId id="490" r:id="rId30"/>
    <p:sldId id="491" r:id="rId31"/>
    <p:sldId id="492" r:id="rId32"/>
    <p:sldId id="533" r:id="rId33"/>
    <p:sldId id="534" r:id="rId34"/>
    <p:sldId id="535" r:id="rId35"/>
    <p:sldId id="538" r:id="rId36"/>
    <p:sldId id="539" r:id="rId37"/>
    <p:sldId id="540" r:id="rId38"/>
    <p:sldId id="543" r:id="rId39"/>
    <p:sldId id="544" r:id="rId40"/>
    <p:sldId id="549" r:id="rId41"/>
    <p:sldId id="554" r:id="rId42"/>
    <p:sldId id="555" r:id="rId43"/>
    <p:sldId id="557" r:id="rId44"/>
    <p:sldId id="558" r:id="rId45"/>
    <p:sldId id="559" r:id="rId46"/>
    <p:sldId id="561" r:id="rId47"/>
    <p:sldId id="627" r:id="rId48"/>
    <p:sldId id="569" r:id="rId49"/>
    <p:sldId id="567" r:id="rId50"/>
    <p:sldId id="579" r:id="rId51"/>
    <p:sldId id="568" r:id="rId52"/>
    <p:sldId id="576" r:id="rId53"/>
    <p:sldId id="570" r:id="rId54"/>
    <p:sldId id="577" r:id="rId55"/>
    <p:sldId id="562" r:id="rId56"/>
    <p:sldId id="563" r:id="rId57"/>
    <p:sldId id="564" r:id="rId58"/>
    <p:sldId id="565" r:id="rId59"/>
    <p:sldId id="578" r:id="rId60"/>
    <p:sldId id="566" r:id="rId61"/>
    <p:sldId id="520" r:id="rId62"/>
    <p:sldId id="594" r:id="rId63"/>
    <p:sldId id="596" r:id="rId64"/>
    <p:sldId id="597" r:id="rId65"/>
    <p:sldId id="598" r:id="rId66"/>
    <p:sldId id="599" r:id="rId67"/>
    <p:sldId id="602" r:id="rId68"/>
    <p:sldId id="603" r:id="rId69"/>
    <p:sldId id="607" r:id="rId70"/>
    <p:sldId id="609" r:id="rId71"/>
    <p:sldId id="610" r:id="rId72"/>
    <p:sldId id="614" r:id="rId73"/>
    <p:sldId id="615" r:id="rId74"/>
    <p:sldId id="616" r:id="rId75"/>
    <p:sldId id="617" r:id="rId76"/>
    <p:sldId id="618" r:id="rId77"/>
    <p:sldId id="619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EAD8AA"/>
    <a:srgbClr val="EADFB2"/>
    <a:srgbClr val="FFFF99"/>
    <a:srgbClr val="FFFFCC"/>
    <a:srgbClr val="FF0707"/>
    <a:srgbClr val="FF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473" autoAdjust="0"/>
  </p:normalViewPr>
  <p:slideViewPr>
    <p:cSldViewPr snapToGrid="0" showGuides="1">
      <p:cViewPr varScale="1">
        <p:scale>
          <a:sx n="62" d="100"/>
          <a:sy n="62" d="100"/>
        </p:scale>
        <p:origin x="-1160" y="-96"/>
      </p:cViewPr>
      <p:guideLst>
        <p:guide orient="horz" pos="599"/>
        <p:guide orient="horz" pos="3814"/>
        <p:guide pos="30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4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EB12E-6F6D-4944-9E71-B236934F2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66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C355FC-2A5B-4043-A2FC-7C4B14F2378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62E287-40DB-3F43-815D-4554ED0CF43B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62E287-40DB-3F43-815D-4554ED0CF43B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1391EA-47C9-3741-9879-71567AB4531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76715-D915-EF4A-BBC4-786794D3C6D6}" type="slidenum">
              <a:rPr lang="en-US"/>
              <a:pPr/>
              <a:t>13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4CD0B0-E6D5-8243-96C1-92D2D54F5E9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757621-0E1A-3243-8207-7A48171DDDE4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92BB3A-9F50-5749-9EC7-F0F4BD1F1F0E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3C7E75-41CF-F447-945B-359A62F0A0C5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D46F98-130D-BC46-85F1-D168E0B84D3E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AF0C16-E96A-6D4C-A9D5-38E13E72E69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9C56C7-C16B-DF45-B19B-D848D44E2AD1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C3A926-BAA9-2243-B8FB-831E9BEE2654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757A09-8F6B-6240-9EA3-6BD9CDE00AB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1391EA-47C9-3741-9879-71567AB4531F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022C6A-62C7-084F-9912-5BD8A84B561A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C3A926-BAA9-2243-B8FB-831E9BEE2654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F4504C-8EA9-A041-B645-E5478E55BE9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F4504C-8EA9-A041-B645-E5478E55BE9D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FB9D00-8F64-9540-9943-C00265735BE1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CAE13F-BEB7-7244-BF1D-E9ADA2E5BEA5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CAE13F-BEB7-7244-BF1D-E9ADA2E5BEA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9C56C7-C16B-DF45-B19B-D848D44E2AD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CAE13F-BEB7-7244-BF1D-E9ADA2E5BEA5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CAE13F-BEB7-7244-BF1D-E9ADA2E5BEA5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32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33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34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35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36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37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38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39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E1C638-703B-F248-8464-579C51DEB07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40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42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43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44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45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46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6222E-2CF8-9147-80EA-B78C44F8459E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48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49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E1C638-703B-F248-8464-579C51DEB07F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50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52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53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54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55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56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57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58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6222E-2CF8-9147-80EA-B78C44F8459E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E1C638-703B-F248-8464-579C51DEB07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3CCC-F0E0-F34A-922F-9A05511E882F}" type="slidenum">
              <a:rPr lang="en-US"/>
              <a:pPr/>
              <a:t>60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4A9A7E-7175-0C40-93EA-7CDCA8BDD201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1391EA-47C9-3741-9879-71567AB4531F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7DBB10-EAA4-CE4F-9A4C-1611A6DC17BD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502AC0-F317-8344-B8C8-E9B62CBC5F98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649B7D-CE32-7B4E-81B9-299DB4A63508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0EE20F-F53D-2340-95AC-2CD220A87641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757621-0E1A-3243-8207-7A48171DDDE4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92BB3A-9F50-5749-9EC7-F0F4BD1F1F0E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AF0C16-E96A-6D4C-A9D5-38E13E72E696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62E287-40DB-3F43-815D-4554ED0CF43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C3A926-BAA9-2243-B8FB-831E9BEE2654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022C6A-62C7-084F-9912-5BD8A84B561A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4A9A7E-7175-0C40-93EA-7CDCA8BDD201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0A6A2A-C800-5645-93C6-7A85A2D87125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B467D8-26BD-EC4B-AE89-9723F3A200C8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667994-9CDB-2043-AE4A-74DC6F7F7680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3B509B-E1DF-8946-A3AD-5525D553FF18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240D95-518B-4A44-BDDB-B6921C0B6F60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62E287-40DB-3F43-815D-4554ED0CF43B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62E287-40DB-3F43-815D-4554ED0CF43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61C360-25D2-9E44-9E2A-98179C9E90C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5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8B7C2-8079-4E41-BA63-4D1112AF9F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4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0536A-6BE6-EE44-AABF-9E76D072B8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1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9668A-5F29-0744-945E-B8A8B7F03B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4FBB0-C3FD-074C-A6D0-989BD76F4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42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CC4FF-E1DA-BB44-8EBF-05E6B5D582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5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ABE04-DAC3-DC46-B28A-F5DE216C6F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2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53E6A-1F2A-A047-ADBA-93E0132485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B6C3B-2259-CA43-BE79-713D409A9F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7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553A35D0-1ACB-9743-8C7F-49D957C60173}" type="datetime1">
              <a:rPr lang="en-US"/>
              <a:pPr/>
              <a:t>3/8/15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1FA19-26C0-894B-8ABC-A8708805C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F1E26-532B-964B-AAA9-9181C1D95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7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48606-77A5-9343-A43A-577BEC40FF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7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0EDC4F6-40CC-DF45-A834-54B29B860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6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3D6C4F1-FEB5-B04A-A13B-B1238F84B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5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345F098F-1501-7F43-A810-E06B0E46CB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5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C98C9-0656-FB44-8B7F-0FAB6898F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3CD5C31-7FFC-2249-B58A-C41EF5D7D2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  <p:sldLayoutId id="2147484196" r:id="rId15"/>
    <p:sldLayoutId id="214748419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charset="0"/>
        <a:buChar char=""/>
        <a:defRPr sz="2200" kern="1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sz="2000" kern="1200">
          <a:solidFill>
            <a:schemeClr val="bg1"/>
          </a:solidFill>
          <a:latin typeface="+mn-lt"/>
          <a:ea typeface="ＭＳ Ｐゴシック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kern="1200">
          <a:solidFill>
            <a:schemeClr val="bg1"/>
          </a:solidFill>
          <a:latin typeface="+mn-lt"/>
          <a:ea typeface="ＭＳ Ｐゴシック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kern="1200">
          <a:solidFill>
            <a:schemeClr val="bg1"/>
          </a:solidFill>
          <a:latin typeface="+mn-lt"/>
          <a:ea typeface="ＭＳ Ｐゴシック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charset="0"/>
        <a:buChar char=""/>
        <a:defRPr kern="1200">
          <a:solidFill>
            <a:schemeClr val="bg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IMG_1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177800"/>
            <a:ext cx="8245475" cy="80645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40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limate change science and policy</a:t>
            </a:r>
            <a:endParaRPr lang="en-US" sz="4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55181" y="2438400"/>
            <a:ext cx="5088818" cy="17002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Barry Lefer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endParaRPr lang="en-US" sz="2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70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University of Houston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Department of Earth and Atmospheric Sciences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19 February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endParaRPr lang="en-US" sz="1700" dirty="0" smtClean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70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American Institute of Aeronautics and Astronautics</a:t>
            </a:r>
            <a:endParaRPr lang="en-US" sz="1700" dirty="0" smtClean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6804025" y="6581775"/>
            <a:ext cx="1763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</a:rPr>
              <a:t>ANTCI, 2005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086600" y="66294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Dessler, 2012</a:t>
            </a:r>
          </a:p>
        </p:txBody>
      </p:sp>
      <p:pic>
        <p:nvPicPr>
          <p:cNvPr id="31751" name="Picture 3" descr="04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8" t="-3435" r="-2048" b="-3435"/>
          <a:stretch>
            <a:fillRect/>
          </a:stretch>
        </p:blipFill>
        <p:spPr bwMode="auto">
          <a:xfrm>
            <a:off x="1309688" y="1279525"/>
            <a:ext cx="6632575" cy="405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63223" y="4041748"/>
            <a:ext cx="1570371" cy="1139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7338" y="331788"/>
            <a:ext cx="86280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Earth’s Energy Budget –  with </a:t>
            </a:r>
            <a:r>
              <a:rPr lang="en-US" sz="3600" b="0" dirty="0" err="1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atmos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557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086600" y="66294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Dessler, 2012</a:t>
            </a:r>
          </a:p>
        </p:txBody>
      </p:sp>
      <p:pic>
        <p:nvPicPr>
          <p:cNvPr id="31751" name="Picture 3" descr="04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8" t="-3435" r="-2048" b="-3435"/>
          <a:stretch>
            <a:fillRect/>
          </a:stretch>
        </p:blipFill>
        <p:spPr bwMode="auto">
          <a:xfrm>
            <a:off x="1309688" y="1279525"/>
            <a:ext cx="6632575" cy="405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5651500"/>
            <a:ext cx="31623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/>
                <a:cs typeface="Arial Narrow"/>
              </a:rPr>
              <a:t>2015 </a:t>
            </a:r>
            <a:r>
              <a:rPr lang="en-US" sz="2400" dirty="0" err="1" smtClean="0">
                <a:latin typeface="Arial Narrow"/>
                <a:cs typeface="Arial Narrow"/>
              </a:rPr>
              <a:t>T</a:t>
            </a:r>
            <a:r>
              <a:rPr lang="en-US" sz="2400" baseline="-25000" dirty="0" err="1" smtClean="0">
                <a:latin typeface="Arial Narrow"/>
                <a:cs typeface="Arial Narrow"/>
              </a:rPr>
              <a:t>Earth</a:t>
            </a:r>
            <a:r>
              <a:rPr lang="en-US" sz="2400" dirty="0" smtClean="0">
                <a:latin typeface="Arial Narrow"/>
                <a:cs typeface="Arial Narrow"/>
              </a:rPr>
              <a:t> = 289K = 16°C</a:t>
            </a:r>
            <a:endParaRPr lang="en-US" sz="2400" dirty="0">
              <a:latin typeface="Arial Narrow"/>
              <a:cs typeface="Arial Narrow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7338" y="331788"/>
            <a:ext cx="86280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Earth’s Energy Budget –  with </a:t>
            </a:r>
            <a:r>
              <a:rPr lang="en-US" sz="3600" b="0" dirty="0" err="1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atmos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482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032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Climate system response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01650" y="855663"/>
            <a:ext cx="8218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/>
          </a:p>
        </p:txBody>
      </p:sp>
      <p:pic>
        <p:nvPicPr>
          <p:cNvPr id="48132" name="Picture 4" descr="figure 01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012825"/>
            <a:ext cx="3690937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</p:spTree>
    <p:extLst>
      <p:ext uri="{BB962C8B-B14F-4D97-AF65-F5344CB8AC3E}">
        <p14:creationId xmlns:p14="http://schemas.microsoft.com/office/powerpoint/2010/main" val="1330544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61938"/>
            <a:ext cx="8229600" cy="6524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0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Time scales of climate change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01650" y="855663"/>
            <a:ext cx="8218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b="0"/>
          </a:p>
        </p:txBody>
      </p:sp>
      <p:pic>
        <p:nvPicPr>
          <p:cNvPr id="62468" name="Picture 7" descr="figure 01-03"/>
          <p:cNvPicPr>
            <a:picLocks noChangeAspect="1" noChangeArrowheads="1"/>
          </p:cNvPicPr>
          <p:nvPr/>
        </p:nvPicPr>
        <p:blipFill>
          <a:blip r:embed="rId3"/>
          <a:srcRect t="6276" r="71785"/>
          <a:stretch>
            <a:fillRect/>
          </a:stretch>
        </p:blipFill>
        <p:spPr bwMode="auto">
          <a:xfrm>
            <a:off x="287338" y="1052513"/>
            <a:ext cx="2357437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figure 01-03"/>
          <p:cNvPicPr>
            <a:picLocks noChangeAspect="1" noChangeArrowheads="1"/>
          </p:cNvPicPr>
          <p:nvPr/>
        </p:nvPicPr>
        <p:blipFill>
          <a:blip r:embed="rId3"/>
          <a:srcRect t="6276" r="48215"/>
          <a:stretch>
            <a:fillRect/>
          </a:stretch>
        </p:blipFill>
        <p:spPr bwMode="auto">
          <a:xfrm>
            <a:off x="287338" y="1052513"/>
            <a:ext cx="4329112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figure 01-03"/>
          <p:cNvPicPr>
            <a:picLocks noChangeAspect="1" noChangeArrowheads="1"/>
          </p:cNvPicPr>
          <p:nvPr/>
        </p:nvPicPr>
        <p:blipFill>
          <a:blip r:embed="rId3"/>
          <a:srcRect t="6276" r="22179"/>
          <a:stretch>
            <a:fillRect/>
          </a:stretch>
        </p:blipFill>
        <p:spPr bwMode="auto">
          <a:xfrm>
            <a:off x="287338" y="1052513"/>
            <a:ext cx="65087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figure 01-03"/>
          <p:cNvPicPr>
            <a:picLocks noChangeAspect="1" noChangeArrowheads="1"/>
          </p:cNvPicPr>
          <p:nvPr/>
        </p:nvPicPr>
        <p:blipFill>
          <a:blip r:embed="rId3"/>
          <a:srcRect t="6276"/>
          <a:stretch>
            <a:fillRect/>
          </a:stretch>
        </p:blipFill>
        <p:spPr bwMode="auto">
          <a:xfrm>
            <a:off x="287338" y="1052513"/>
            <a:ext cx="83566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</p:spTree>
    <p:extLst>
      <p:ext uri="{BB962C8B-B14F-4D97-AF65-F5344CB8AC3E}">
        <p14:creationId xmlns:p14="http://schemas.microsoft.com/office/powerpoint/2010/main" val="430277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304800"/>
            <a:ext cx="8229600" cy="652463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Ocean sediment core record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5525"/>
            <a:ext cx="84994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4"/>
          <a:stretch>
            <a:fillRect/>
          </a:stretch>
        </p:blipFill>
        <p:spPr bwMode="auto">
          <a:xfrm>
            <a:off x="287338" y="3733800"/>
            <a:ext cx="38100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733800"/>
            <a:ext cx="35893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GlobalWarming Art (t), Ruddiman, 2008 (b)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588" y="2619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Coring Earth</a:t>
            </a:r>
            <a:r>
              <a:rPr lang="ja-JP" alt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’</a:t>
            </a:r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 ice sheets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90600"/>
            <a:ext cx="4589462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671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Twickler – GISP2 SMO (1994)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509713"/>
            <a:ext cx="7513637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588" y="3381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Bubbles trapped in ice core</a:t>
            </a:r>
          </a:p>
        </p:txBody>
      </p:sp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52538"/>
            <a:ext cx="300831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/>
              <a:t>EPICA (2004)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-76200" y="261938"/>
            <a:ext cx="91424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Ice core proxy T, CO</a:t>
            </a:r>
            <a:r>
              <a:rPr lang="en-US" sz="36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, dust record</a:t>
            </a:r>
            <a:endParaRPr lang="en-US" sz="3600" b="0" baseline="-2500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139825"/>
            <a:ext cx="7237412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GlobalWarmingArt.com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1588" y="2619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</a:t>
            </a:r>
            <a:r>
              <a:rPr lang="en-US" sz="3600" b="0" baseline="-250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measurement record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3" name="Picture 2" descr="co2_data_ml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14378" r="9167" b="8749"/>
          <a:stretch/>
        </p:blipFill>
        <p:spPr>
          <a:xfrm>
            <a:off x="620544" y="966830"/>
            <a:ext cx="7959450" cy="5342242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/>
              <a:t>NOAA (2015)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094303" y="2296695"/>
            <a:ext cx="331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2015:     399.96 ppm </a:t>
            </a:r>
          </a:p>
          <a:p>
            <a:r>
              <a:rPr lang="en-US" dirty="0"/>
              <a:t>January 2014:     397.80 ppm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6767513" y="6629400"/>
            <a:ext cx="2376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/>
              <a:t>CDIAC/Global Climate Project</a:t>
            </a:r>
            <a:endParaRPr lang="en-US" sz="1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88" y="2286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</a:t>
            </a:r>
            <a:r>
              <a:rPr lang="en-US" sz="3600" b="0" baseline="-250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en-US" sz="3600" b="0" dirty="0" err="1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Emissons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(1870 – 2013)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2" name="Picture 1" descr="emission sourc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2752" r="13168" b="4592"/>
          <a:stretch/>
        </p:blipFill>
        <p:spPr>
          <a:xfrm>
            <a:off x="519524" y="1082271"/>
            <a:ext cx="7824683" cy="54546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3048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Climate vs. weather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287338" y="1295400"/>
            <a:ext cx="8662987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946525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u="sng" dirty="0"/>
              <a:t>Weather</a:t>
            </a:r>
            <a:r>
              <a:rPr lang="en-US" sz="2000" b="0" dirty="0"/>
              <a:t>	</a:t>
            </a:r>
            <a:r>
              <a:rPr lang="en-US" sz="2000" b="0" u="sng" dirty="0"/>
              <a:t>Climate</a:t>
            </a:r>
            <a:endParaRPr lang="en-US" sz="2000" b="0" dirty="0"/>
          </a:p>
          <a:p>
            <a:r>
              <a:rPr lang="en-US" sz="2000" b="0" dirty="0"/>
              <a:t>Shorter-term fluctuations	Longer-Term Changes</a:t>
            </a:r>
          </a:p>
          <a:p>
            <a:endParaRPr lang="en-US" sz="2000" b="0" dirty="0"/>
          </a:p>
          <a:p>
            <a:r>
              <a:rPr lang="en-US" sz="2000" b="0" dirty="0"/>
              <a:t>Current atmospheric conditions	Broad composite of average (or mean)</a:t>
            </a:r>
          </a:p>
          <a:p>
            <a:r>
              <a:rPr lang="en-US" sz="2000" b="0" dirty="0"/>
              <a:t>   (e.g., temp, press, </a:t>
            </a:r>
            <a:r>
              <a:rPr lang="en-US" sz="2000" b="0" dirty="0" err="1"/>
              <a:t>ws</a:t>
            </a:r>
            <a:r>
              <a:rPr lang="en-US" sz="2000" b="0" dirty="0"/>
              <a:t>, </a:t>
            </a:r>
            <a:r>
              <a:rPr lang="en-US" sz="2000" b="0" dirty="0" err="1"/>
              <a:t>wdir</a:t>
            </a:r>
            <a:r>
              <a:rPr lang="en-US" sz="2000" b="0" dirty="0"/>
              <a:t>,	   condition of a region (e.g., temp, rain,</a:t>
            </a:r>
          </a:p>
          <a:p>
            <a:r>
              <a:rPr lang="en-US" sz="2000" b="0" dirty="0"/>
              <a:t>     rainfall, etc.)	   snowfall, ice cover, </a:t>
            </a:r>
            <a:r>
              <a:rPr lang="en-US" sz="2000" b="0" dirty="0" smtClean="0"/>
              <a:t>winds, ocean 		    temperature)</a:t>
            </a:r>
            <a:endParaRPr lang="en-US" sz="2000" b="0" dirty="0"/>
          </a:p>
          <a:p>
            <a:endParaRPr lang="en-US" sz="2000" b="0" dirty="0"/>
          </a:p>
          <a:p>
            <a:r>
              <a:rPr lang="en-US" sz="2000" b="0" dirty="0"/>
              <a:t>Hours, Days, Weeks	Years (and longer), Typically 30 </a:t>
            </a:r>
            <a:r>
              <a:rPr lang="en-US" sz="2000" b="0" dirty="0" err="1"/>
              <a:t>yr</a:t>
            </a:r>
            <a:r>
              <a:rPr lang="en-US" sz="2000" b="0" dirty="0"/>
              <a:t> </a:t>
            </a:r>
            <a:r>
              <a:rPr lang="en-US" sz="2000" b="0" dirty="0" err="1"/>
              <a:t>ave</a:t>
            </a:r>
            <a:r>
              <a:rPr lang="en-US" sz="2000" b="0" dirty="0" err="1" smtClean="0"/>
              <a:t>.</a:t>
            </a:r>
            <a:endParaRPr lang="en-US" sz="2000" b="0" dirty="0"/>
          </a:p>
          <a:p>
            <a:r>
              <a:rPr lang="en-US" sz="2000" b="0" dirty="0"/>
              <a:t>Specific location for specific time	Mean state of a specific region</a:t>
            </a:r>
          </a:p>
          <a:p>
            <a:r>
              <a:rPr lang="en-US" sz="2000" b="0" dirty="0"/>
              <a:t>	(e.g., continent, ocean, or entire planet)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972518" y="6624291"/>
            <a:ext cx="31714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/>
              <a:t>NASA GISS (2015)</a:t>
            </a:r>
            <a:endParaRPr lang="en-US" sz="1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Global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Annual Surface Temperature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pic>
        <p:nvPicPr>
          <p:cNvPr id="3" name="Picture 2" descr="GISS LO Ind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3" y="1113643"/>
            <a:ext cx="8581181" cy="48596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Volcanic cooling and El Niñ</a:t>
            </a:r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o</a:t>
            </a:r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 warming</a:t>
            </a:r>
            <a:endParaRPr lang="en-US" sz="3600" b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pic>
        <p:nvPicPr>
          <p:cNvPr id="84995" name="Picture 3" descr="figure 16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06" y="990600"/>
            <a:ext cx="696595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032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Climate system response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01650" y="855663"/>
            <a:ext cx="8218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/>
          </a:p>
        </p:txBody>
      </p:sp>
      <p:pic>
        <p:nvPicPr>
          <p:cNvPr id="48132" name="Picture 4" descr="figure 01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012825"/>
            <a:ext cx="3690937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</p:spTree>
    <p:extLst>
      <p:ext uri="{BB962C8B-B14F-4D97-AF65-F5344CB8AC3E}">
        <p14:creationId xmlns:p14="http://schemas.microsoft.com/office/powerpoint/2010/main" val="1790997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Where is the trapped heat being stored?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6767513" y="6629400"/>
            <a:ext cx="2376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/>
              <a:t>NOAA NESDIS (2014)</a:t>
            </a:r>
            <a:endParaRPr lang="en-US" sz="1200" dirty="0"/>
          </a:p>
        </p:txBody>
      </p:sp>
      <p:pic>
        <p:nvPicPr>
          <p:cNvPr id="2" name="Picture 1" descr="GW_Componen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/>
          <a:stretch/>
        </p:blipFill>
        <p:spPr>
          <a:xfrm>
            <a:off x="672038" y="1053412"/>
            <a:ext cx="7698086" cy="50070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728935" y="6629400"/>
            <a:ext cx="341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200" dirty="0"/>
              <a:t>Church et al. (2011</a:t>
            </a:r>
            <a:r>
              <a:rPr lang="de-DE" sz="1200" dirty="0" smtClean="0"/>
              <a:t>), </a:t>
            </a:r>
            <a:r>
              <a:rPr lang="de-DE" sz="1200" dirty="0" err="1" smtClean="0"/>
              <a:t>Nuccitelli</a:t>
            </a:r>
            <a:r>
              <a:rPr lang="de-DE" sz="1200" dirty="0" smtClean="0"/>
              <a:t> et al, (2012)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Total Heat Content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pic>
        <p:nvPicPr>
          <p:cNvPr id="4" name="Picture 3" descr="image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" y="1001931"/>
            <a:ext cx="9022395" cy="56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1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Ten Indicators of Warming</a:t>
            </a:r>
            <a:endParaRPr lang="en-US" sz="32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5891075" y="6629400"/>
            <a:ext cx="3252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/>
              <a:t>National Climate Assessment, 2014</a:t>
            </a:r>
            <a:endParaRPr lang="en-US" sz="1200" dirty="0"/>
          </a:p>
        </p:txBody>
      </p:sp>
      <p:pic>
        <p:nvPicPr>
          <p:cNvPr id="2" name="Picture 1" descr="cs_ten_indicators_of_a_warming_world_v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0571" r="1907" b="2737"/>
          <a:stretch/>
        </p:blipFill>
        <p:spPr>
          <a:xfrm>
            <a:off x="520701" y="984250"/>
            <a:ext cx="808355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0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Natural warming and greenhouse effects</a:t>
            </a:r>
          </a:p>
        </p:txBody>
      </p:sp>
      <p:pic>
        <p:nvPicPr>
          <p:cNvPr id="87043" name="Picture 3" descr="figure 18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990600"/>
            <a:ext cx="3222625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3810000" y="6629400"/>
            <a:ext cx="525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http://www.globalwarmingart.com/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/>
          <a:stretch>
            <a:fillRect/>
          </a:stretch>
        </p:blipFill>
        <p:spPr bwMode="auto">
          <a:xfrm>
            <a:off x="533400" y="1143000"/>
            <a:ext cx="7934325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41 – iv. future cc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8" y="2286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Another future global temperature forecast</a:t>
            </a:r>
            <a:endParaRPr lang="en-US" sz="2800" b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228600"/>
            <a:ext cx="91424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4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Projected impacts of climate change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43"/>
          <a:stretch/>
        </p:blipFill>
        <p:spPr bwMode="auto">
          <a:xfrm>
            <a:off x="609600" y="1295400"/>
            <a:ext cx="7962900" cy="16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8001000" y="6629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/>
              <a:t>IPCC,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228600"/>
            <a:ext cx="91424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4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Projected impacts of climate change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525"/>
          <a:stretch/>
        </p:blipFill>
        <p:spPr bwMode="auto">
          <a:xfrm>
            <a:off x="609600" y="1295400"/>
            <a:ext cx="7962900" cy="271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8001000" y="6629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/>
              <a:t>IPCC, 2007</a:t>
            </a:r>
          </a:p>
        </p:txBody>
      </p:sp>
    </p:spTree>
    <p:extLst>
      <p:ext uri="{BB962C8B-B14F-4D97-AF65-F5344CB8AC3E}">
        <p14:creationId xmlns:p14="http://schemas.microsoft.com/office/powerpoint/2010/main" val="112330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3048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How does Earth’s climate change?</a:t>
            </a:r>
            <a:endParaRPr lang="en-US" sz="36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9643" y="1357892"/>
            <a:ext cx="875435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sz="3400" b="0" dirty="0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Input (</a:t>
            </a:r>
            <a:r>
              <a:rPr lang="en-US" sz="3400" b="0" dirty="0" err="1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400" b="0" baseline="-25000" dirty="0" err="1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</a:t>
            </a:r>
            <a:r>
              <a:rPr lang="en-US" sz="3400" b="0" dirty="0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 ≠ </a:t>
            </a:r>
            <a:r>
              <a:rPr lang="en-US" sz="3400" b="0" dirty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</a:t>
            </a:r>
            <a:r>
              <a:rPr lang="en-US" sz="3400" b="0" dirty="0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Output </a:t>
            </a:r>
            <a:r>
              <a:rPr lang="en-US" sz="3400" b="0" dirty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3400" b="0" dirty="0" err="1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400" b="0" baseline="-25000" dirty="0" err="1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out</a:t>
            </a:r>
            <a:r>
              <a:rPr lang="en-US" sz="3400" b="0" dirty="0" smtClean="0">
                <a:ln w="3175"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938" y="2235200"/>
            <a:ext cx="3477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sz="3200" b="0" dirty="0" err="1" smtClean="0">
                <a:solidFill>
                  <a:srgbClr val="000000"/>
                </a:solidFill>
              </a:rPr>
              <a:t>ΔE</a:t>
            </a:r>
            <a:r>
              <a:rPr lang="en-US" sz="3200" b="0" baseline="-25000" dirty="0" err="1" smtClean="0">
                <a:solidFill>
                  <a:srgbClr val="000000"/>
                </a:solidFill>
              </a:rPr>
              <a:t>in</a:t>
            </a:r>
            <a:r>
              <a:rPr lang="en-US" sz="3200" b="0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Sun</a:t>
            </a:r>
            <a:endParaRPr lang="en-US" sz="3200" b="0" baseline="-250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Earth’s </a:t>
            </a:r>
            <a:r>
              <a:rPr lang="en-US" sz="3200" b="0" dirty="0" smtClean="0">
                <a:solidFill>
                  <a:srgbClr val="000000"/>
                </a:solidFill>
              </a:rPr>
              <a:t>Orbit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Albedo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Clouds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Particles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287" y="2235200"/>
            <a:ext cx="3261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sz="3200" b="0" dirty="0" err="1">
                <a:solidFill>
                  <a:srgbClr val="000000"/>
                </a:solidFill>
              </a:rPr>
              <a:t>ΔE</a:t>
            </a:r>
            <a:r>
              <a:rPr lang="en-US" sz="3200" b="0" baseline="-25000" dirty="0" err="1" smtClean="0">
                <a:solidFill>
                  <a:srgbClr val="000000"/>
                </a:solidFill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CO</a:t>
            </a:r>
            <a:r>
              <a:rPr lang="en-US" sz="3200" b="0" baseline="-25000" dirty="0" smtClean="0">
                <a:solidFill>
                  <a:srgbClr val="000000"/>
                </a:solidFill>
              </a:rPr>
              <a:t>2</a:t>
            </a:r>
            <a:endParaRPr lang="en-US" sz="3200" b="0" baseline="-250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CH</a:t>
            </a:r>
            <a:r>
              <a:rPr lang="en-US" sz="3200" b="0" baseline="-25000" dirty="0" smtClean="0">
                <a:solidFill>
                  <a:srgbClr val="000000"/>
                </a:solidFill>
              </a:rPr>
              <a:t>4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N</a:t>
            </a:r>
            <a:r>
              <a:rPr lang="en-US" sz="3200" b="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b="0" dirty="0" smtClean="0">
                <a:solidFill>
                  <a:srgbClr val="000000"/>
                </a:solidFill>
              </a:rPr>
              <a:t>O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Clouds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000000"/>
                </a:solidFill>
              </a:rPr>
              <a:t>	</a:t>
            </a:r>
            <a:r>
              <a:rPr lang="en-US" sz="3200" b="0" dirty="0" smtClean="0">
                <a:solidFill>
                  <a:srgbClr val="000000"/>
                </a:solidFill>
              </a:rPr>
              <a:t>Particles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77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228600"/>
            <a:ext cx="91424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4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Projected impacts of climate change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869"/>
          <a:stretch/>
        </p:blipFill>
        <p:spPr bwMode="auto">
          <a:xfrm>
            <a:off x="609600" y="1295400"/>
            <a:ext cx="7962900" cy="363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8001000" y="6629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/>
              <a:t>IPCC, 2007</a:t>
            </a:r>
          </a:p>
        </p:txBody>
      </p:sp>
    </p:spTree>
    <p:extLst>
      <p:ext uri="{BB962C8B-B14F-4D97-AF65-F5344CB8AC3E}">
        <p14:creationId xmlns:p14="http://schemas.microsoft.com/office/powerpoint/2010/main" val="307044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228600"/>
            <a:ext cx="91424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4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Projected impacts of climate change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66"/>
          <a:stretch/>
        </p:blipFill>
        <p:spPr bwMode="auto">
          <a:xfrm>
            <a:off x="609600" y="1295399"/>
            <a:ext cx="7962900" cy="434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/>
              <a:t>IPCC, 2007</a:t>
            </a:r>
          </a:p>
        </p:txBody>
      </p:sp>
    </p:spTree>
    <p:extLst>
      <p:ext uri="{BB962C8B-B14F-4D97-AF65-F5344CB8AC3E}">
        <p14:creationId xmlns:p14="http://schemas.microsoft.com/office/powerpoint/2010/main" val="383861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8" y="1355725"/>
            <a:ext cx="8500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We have </a:t>
            </a:r>
            <a:r>
              <a:rPr lang="en-US" sz="2400" b="0" dirty="0"/>
              <a:t>explored the fundamental </a:t>
            </a:r>
            <a:r>
              <a:rPr lang="en-US" sz="2400" b="0" dirty="0" smtClean="0"/>
              <a:t>physics of climate change, and you all have seen greenhouse gases trap heat and warm the Earth’s surface and oceans.</a:t>
            </a:r>
          </a:p>
          <a:p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The data leads </a:t>
            </a:r>
            <a:r>
              <a:rPr lang="en-US" sz="2400" b="0" dirty="0"/>
              <a:t>us to confidently conclude that humans are </a:t>
            </a:r>
            <a:r>
              <a:rPr lang="en-US" sz="2400" b="0" dirty="0" smtClean="0"/>
              <a:t>changing the Earth’s climate.</a:t>
            </a:r>
          </a:p>
          <a:p>
            <a:endParaRPr lang="en-US" sz="2400" b="0" dirty="0" smtClean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The continuing </a:t>
            </a:r>
            <a:r>
              <a:rPr lang="en-US" sz="2400" b="0" dirty="0"/>
              <a:t>addition of greenhouse gases to the atmosphere will </a:t>
            </a:r>
            <a:r>
              <a:rPr lang="en-US" sz="2400" b="0" dirty="0" smtClean="0"/>
              <a:t>bring significant </a:t>
            </a:r>
            <a:r>
              <a:rPr lang="en-US" sz="2400" b="0" dirty="0"/>
              <a:t>changes to our climate over the next century and beyond.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Climate Change Summary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8743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8" y="1355725"/>
            <a:ext cx="8615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/>
              <a:t>We are not certain how bad this climate change will be, but the upper end of the range (</a:t>
            </a:r>
            <a:r>
              <a:rPr lang="en-US" sz="2400" b="0" dirty="0" smtClean="0"/>
              <a:t>global warming </a:t>
            </a:r>
            <a:r>
              <a:rPr lang="en-US" sz="2400" b="0" dirty="0"/>
              <a:t>of </a:t>
            </a:r>
            <a:r>
              <a:rPr lang="en-US" sz="2400" b="0" dirty="0" smtClean="0"/>
              <a:t>5° </a:t>
            </a:r>
            <a:r>
              <a:rPr lang="en-US" sz="2400" b="0" dirty="0"/>
              <a:t>C or more by the end of the century) </a:t>
            </a:r>
            <a:r>
              <a:rPr lang="en-US" sz="2400" b="0" dirty="0" smtClean="0"/>
              <a:t>includes warming </a:t>
            </a:r>
            <a:r>
              <a:rPr lang="en-US" sz="2400" b="0" dirty="0"/>
              <a:t>large enough for the experts to consider its impacts to </a:t>
            </a:r>
            <a:r>
              <a:rPr lang="en-US" sz="2400" b="0" dirty="0" smtClean="0"/>
              <a:t>be potentially </a:t>
            </a:r>
            <a:r>
              <a:rPr lang="en-US" sz="2400" b="0" dirty="0"/>
              <a:t>catastrophic</a:t>
            </a:r>
            <a:r>
              <a:rPr lang="en-US" sz="2400" b="0" dirty="0" smtClean="0"/>
              <a:t>.</a:t>
            </a:r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pPr marL="342900" indent="-342900">
              <a:buFontTx/>
              <a:buChar char="-"/>
            </a:pPr>
            <a:r>
              <a:rPr lang="en-US" sz="2400" b="0" dirty="0" smtClean="0"/>
              <a:t>The </a:t>
            </a:r>
            <a:r>
              <a:rPr lang="en-US" sz="2400" b="0" dirty="0"/>
              <a:t>lower end of the range (∼2 ◦C) will be challenging for the world’s poor as </a:t>
            </a:r>
            <a:r>
              <a:rPr lang="en-US" sz="2400" b="0" dirty="0" smtClean="0"/>
              <a:t>well as </a:t>
            </a:r>
            <a:r>
              <a:rPr lang="en-US" sz="2400" b="0" dirty="0"/>
              <a:t>our most vulnerable ecosystems. </a:t>
            </a:r>
            <a:endParaRPr lang="en-US" sz="2400" b="0" dirty="0" smtClean="0"/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pPr marL="342900" indent="-342900">
              <a:buFontTx/>
              <a:buChar char="-"/>
            </a:pPr>
            <a:r>
              <a:rPr lang="en-US" sz="2400" b="0" dirty="0" smtClean="0"/>
              <a:t>Possible responses </a:t>
            </a:r>
            <a:r>
              <a:rPr lang="en-US" sz="2400" b="0" dirty="0"/>
              <a:t>to this risk, including mitigation, adaptation, and </a:t>
            </a:r>
            <a:r>
              <a:rPr lang="en-US" sz="2400" b="0" dirty="0" err="1"/>
              <a:t>geoengineering</a:t>
            </a:r>
            <a:r>
              <a:rPr lang="en-US" sz="2400" b="0" dirty="0"/>
              <a:t>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Climate Change Summary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25806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Should we reduce emissions?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1355725"/>
            <a:ext cx="8629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 smtClean="0"/>
              <a:t>This decision must </a:t>
            </a:r>
            <a:r>
              <a:rPr lang="en-US" sz="2400" b="0" dirty="0"/>
              <a:t>be made with incomplete knowledge because we do not know the </a:t>
            </a:r>
            <a:r>
              <a:rPr lang="en-US" sz="2400" b="0" dirty="0" smtClean="0"/>
              <a:t>answers to all of these </a:t>
            </a:r>
            <a:r>
              <a:rPr lang="en-US" sz="2400" b="0" dirty="0"/>
              <a:t>key questions: </a:t>
            </a:r>
            <a:endParaRPr lang="en-US" sz="2400" b="0" dirty="0" smtClean="0"/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pPr marL="1312863" indent="-403225"/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1) How </a:t>
            </a:r>
            <a:r>
              <a:rPr lang="en-US" sz="2400" b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much warming will we experience if we do nothing</a:t>
            </a:r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marL="909638">
              <a:buFontTx/>
              <a:buChar char="-"/>
            </a:pPr>
            <a:endParaRPr lang="en-US" sz="2400" b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909638"/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2) How bad </a:t>
            </a:r>
            <a:r>
              <a:rPr lang="en-US" sz="2400" b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will that much warming be</a:t>
            </a:r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marL="909638"/>
            <a:endParaRPr lang="en-US" sz="2400" b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909638"/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3) How </a:t>
            </a:r>
            <a:r>
              <a:rPr lang="en-US" sz="2400" b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expensive will it be to reduce emissions</a:t>
            </a:r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marL="909638">
              <a:buFontTx/>
              <a:buChar char="-"/>
            </a:pPr>
            <a:endParaRPr lang="en-US" sz="2400" b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909638"/>
            <a:r>
              <a:rPr lang="en-US" sz="2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4) How much </a:t>
            </a:r>
            <a:r>
              <a:rPr lang="en-US" sz="2400" b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warming can we avoid?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5331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8" y="1355725"/>
            <a:ext cx="85376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 smtClean="0"/>
              <a:t>Why must we make </a:t>
            </a:r>
            <a:r>
              <a:rPr lang="en-US" sz="2400" b="0" dirty="0"/>
              <a:t>a decision now on whether to reduce emissions or </a:t>
            </a:r>
            <a:r>
              <a:rPr lang="en-US" sz="2400" b="0" dirty="0" smtClean="0"/>
              <a:t>not.</a:t>
            </a:r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pPr marL="909638"/>
            <a:r>
              <a:rPr lang="en-US" sz="2400" b="0" dirty="0" smtClean="0">
                <a:solidFill>
                  <a:srgbClr val="FFFFFF"/>
                </a:solidFill>
              </a:rPr>
              <a:t>Because of lags in the climate system and in our economy, we must begin efforts to reduce </a:t>
            </a:r>
            <a:r>
              <a:rPr lang="en-US" sz="2400" b="0" dirty="0">
                <a:solidFill>
                  <a:srgbClr val="FFFFFF"/>
                </a:solidFill>
              </a:rPr>
              <a:t>emissions now in order to significantly reduce warming in the second half of the 21st century</a:t>
            </a:r>
            <a:r>
              <a:rPr lang="en-US" sz="2400" b="0" dirty="0" smtClean="0">
                <a:solidFill>
                  <a:srgbClr val="FFFFFF"/>
                </a:solidFill>
              </a:rPr>
              <a:t>.</a:t>
            </a:r>
          </a:p>
          <a:p>
            <a:pPr marL="909638">
              <a:buFontTx/>
              <a:buChar char="-"/>
            </a:pPr>
            <a:endParaRPr lang="en-US" sz="2400" b="0" dirty="0">
              <a:solidFill>
                <a:srgbClr val="FFFFFF"/>
              </a:solidFill>
            </a:endParaRPr>
          </a:p>
          <a:p>
            <a:pPr marL="909638"/>
            <a:r>
              <a:rPr lang="en-US" sz="2400" b="0" dirty="0" smtClean="0">
                <a:solidFill>
                  <a:srgbClr val="FFFFFF"/>
                </a:solidFill>
              </a:rPr>
              <a:t>While we have a reduced capacity </a:t>
            </a:r>
            <a:r>
              <a:rPr lang="en-US" sz="2400" b="0" dirty="0">
                <a:solidFill>
                  <a:srgbClr val="FFFFFF"/>
                </a:solidFill>
              </a:rPr>
              <a:t>to affect the trajectory of </a:t>
            </a:r>
            <a:r>
              <a:rPr lang="en-US" sz="2400" b="0" dirty="0" smtClean="0">
                <a:solidFill>
                  <a:srgbClr val="FFFFFF"/>
                </a:solidFill>
              </a:rPr>
              <a:t>temperatures over </a:t>
            </a:r>
            <a:r>
              <a:rPr lang="en-US" sz="2400" b="0" dirty="0">
                <a:solidFill>
                  <a:srgbClr val="FFFFFF"/>
                </a:solidFill>
              </a:rPr>
              <a:t>the next </a:t>
            </a:r>
            <a:r>
              <a:rPr lang="en-US" sz="2400" b="0" dirty="0" smtClean="0">
                <a:solidFill>
                  <a:srgbClr val="FFFFFF"/>
                </a:solidFill>
              </a:rPr>
              <a:t>decade, our decision will determine the climate for 2050 and beyond.</a:t>
            </a:r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What is the Urgency?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17542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8" y="1355725"/>
            <a:ext cx="8523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/>
              <a:t>This is </a:t>
            </a:r>
            <a:r>
              <a:rPr lang="en-US" sz="2400" b="0" dirty="0" smtClean="0"/>
              <a:t>not an </a:t>
            </a:r>
            <a:r>
              <a:rPr lang="en-US" sz="2400" b="0" dirty="0"/>
              <a:t>unusual </a:t>
            </a:r>
            <a:r>
              <a:rPr lang="en-US" sz="2400" b="0" dirty="0" smtClean="0"/>
              <a:t>situation.</a:t>
            </a:r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pPr marL="342900" indent="-342900">
              <a:buFontTx/>
              <a:buChar char="-"/>
            </a:pPr>
            <a:r>
              <a:rPr lang="en-US" sz="2400" b="0" dirty="0" smtClean="0"/>
              <a:t>Many </a:t>
            </a:r>
            <a:r>
              <a:rPr lang="en-US" sz="2400" b="0" dirty="0"/>
              <a:t>important </a:t>
            </a:r>
            <a:r>
              <a:rPr lang="en-US" sz="2400" b="0" dirty="0" smtClean="0"/>
              <a:t>policy decisions </a:t>
            </a:r>
            <a:r>
              <a:rPr lang="en-US" sz="2400" b="0" dirty="0"/>
              <a:t>must be made in the face of uncertainty</a:t>
            </a:r>
            <a:r>
              <a:rPr lang="en-US" sz="2400" b="0" dirty="0" smtClean="0"/>
              <a:t>.</a:t>
            </a:r>
          </a:p>
          <a:p>
            <a:endParaRPr lang="en-US" sz="2400" b="0" dirty="0"/>
          </a:p>
          <a:p>
            <a:pPr marL="342900" indent="-342900">
              <a:buFontTx/>
              <a:buChar char="-"/>
            </a:pPr>
            <a:r>
              <a:rPr lang="en-US" sz="2400" b="0" dirty="0"/>
              <a:t>This includes important </a:t>
            </a:r>
            <a:r>
              <a:rPr lang="en-US" sz="2400" b="0" dirty="0" smtClean="0"/>
              <a:t>defense and economic decisions:</a:t>
            </a:r>
          </a:p>
          <a:p>
            <a:endParaRPr lang="en-US" sz="2400" b="0" dirty="0"/>
          </a:p>
          <a:p>
            <a:r>
              <a:rPr lang="en-US" sz="2400" b="0" dirty="0"/>
              <a:t>	</a:t>
            </a:r>
            <a:r>
              <a:rPr lang="en-US" sz="2400" b="0" dirty="0" smtClean="0">
                <a:solidFill>
                  <a:srgbClr val="FFFFFF"/>
                </a:solidFill>
              </a:rPr>
              <a:t>Should </a:t>
            </a:r>
            <a:r>
              <a:rPr lang="en-US" sz="2400" b="0" dirty="0">
                <a:solidFill>
                  <a:srgbClr val="FFFFFF"/>
                </a:solidFill>
              </a:rPr>
              <a:t>we </a:t>
            </a:r>
            <a:r>
              <a:rPr lang="en-US" sz="2400" b="0" dirty="0" smtClean="0">
                <a:solidFill>
                  <a:srgbClr val="FFFFFF"/>
                </a:solidFill>
              </a:rPr>
              <a:t>aid the Syrian rebels?</a:t>
            </a:r>
          </a:p>
          <a:p>
            <a:r>
              <a:rPr lang="en-US" sz="2400" b="0" dirty="0">
                <a:solidFill>
                  <a:srgbClr val="FFFFFF"/>
                </a:solidFill>
              </a:rPr>
              <a:t>	</a:t>
            </a:r>
            <a:r>
              <a:rPr lang="en-US" sz="2400" b="0" dirty="0" smtClean="0">
                <a:solidFill>
                  <a:srgbClr val="FFFFFF"/>
                </a:solidFill>
              </a:rPr>
              <a:t>Should we help the Ukraine?</a:t>
            </a:r>
          </a:p>
          <a:p>
            <a:r>
              <a:rPr lang="en-US" sz="2400" b="0" dirty="0" smtClean="0">
                <a:solidFill>
                  <a:srgbClr val="FFFFFF"/>
                </a:solidFill>
              </a:rPr>
              <a:t>	Should </a:t>
            </a:r>
            <a:r>
              <a:rPr lang="en-US" sz="2400" b="0" dirty="0">
                <a:solidFill>
                  <a:srgbClr val="FFFFFF"/>
                </a:solidFill>
              </a:rPr>
              <a:t>we </a:t>
            </a:r>
            <a:r>
              <a:rPr lang="en-US" sz="2400" b="0" dirty="0" smtClean="0">
                <a:solidFill>
                  <a:srgbClr val="FFFFFF"/>
                </a:solidFill>
              </a:rPr>
              <a:t>lower corporate </a:t>
            </a:r>
            <a:r>
              <a:rPr lang="en-US" sz="2400" b="0" dirty="0">
                <a:solidFill>
                  <a:srgbClr val="FFFFFF"/>
                </a:solidFill>
              </a:rPr>
              <a:t>taxes</a:t>
            </a:r>
            <a:r>
              <a:rPr lang="en-US" sz="2400" b="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2400" b="0" dirty="0">
                <a:solidFill>
                  <a:srgbClr val="FFFFFF"/>
                </a:solidFill>
              </a:rPr>
              <a:t>	</a:t>
            </a:r>
            <a:r>
              <a:rPr lang="en-US" sz="2400" b="0" dirty="0" smtClean="0">
                <a:solidFill>
                  <a:srgbClr val="FFFFFF"/>
                </a:solidFill>
              </a:rPr>
              <a:t>What to do about illegal immigrants?</a:t>
            </a:r>
          </a:p>
          <a:p>
            <a:r>
              <a:rPr lang="en-US" sz="2400" b="0" dirty="0">
                <a:solidFill>
                  <a:srgbClr val="FFFFFF"/>
                </a:solidFill>
              </a:rPr>
              <a:t>	</a:t>
            </a:r>
            <a:r>
              <a:rPr lang="en-US" sz="2400" b="0" dirty="0" smtClean="0">
                <a:solidFill>
                  <a:srgbClr val="FFFFFF"/>
                </a:solidFill>
              </a:rPr>
              <a:t>Should federal government legalize marijuana?</a:t>
            </a:r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Decisions under uncertainty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98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8" y="1030729"/>
            <a:ext cx="859538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 smtClean="0"/>
              <a:t>These decisions contain </a:t>
            </a:r>
            <a:r>
              <a:rPr lang="en-US" sz="2400" b="0" dirty="0"/>
              <a:t>implicit value judgments about the choices. </a:t>
            </a:r>
            <a:r>
              <a:rPr lang="en-US" sz="2400" b="0" dirty="0" smtClean="0"/>
              <a:t>Consider </a:t>
            </a:r>
            <a:r>
              <a:rPr lang="en-US" sz="2400" b="0" dirty="0"/>
              <a:t>the following two </a:t>
            </a:r>
            <a:r>
              <a:rPr lang="en-US" sz="2400" b="0" dirty="0" smtClean="0"/>
              <a:t>arguments:</a:t>
            </a:r>
          </a:p>
          <a:p>
            <a:endParaRPr lang="en-US" sz="2400" b="0" dirty="0"/>
          </a:p>
          <a:p>
            <a:pPr marL="458788" indent="-458788"/>
            <a:r>
              <a:rPr lang="en-US" sz="2400" b="0" dirty="0" smtClean="0"/>
              <a:t>1) Because </a:t>
            </a:r>
            <a:r>
              <a:rPr lang="en-US" sz="2400" b="0" dirty="0"/>
              <a:t>the worst-case scenario of climate change is so serious, we must </a:t>
            </a:r>
            <a:r>
              <a:rPr lang="en-US" sz="2400" b="0" dirty="0" smtClean="0"/>
              <a:t>take action </a:t>
            </a:r>
            <a:r>
              <a:rPr lang="en-US" sz="2400" b="0" dirty="0"/>
              <a:t>now to reduce emissions, even though we don’t know exactly how </a:t>
            </a:r>
            <a:r>
              <a:rPr lang="en-US" sz="2400" b="0" dirty="0" smtClean="0"/>
              <a:t>bad climate </a:t>
            </a:r>
            <a:r>
              <a:rPr lang="en-US" sz="2400" b="0" dirty="0"/>
              <a:t>change will </a:t>
            </a:r>
            <a:r>
              <a:rPr lang="en-US" sz="2400" b="0" dirty="0" smtClean="0"/>
              <a:t>be.</a:t>
            </a:r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pPr marL="458788" indent="-458788"/>
            <a:r>
              <a:rPr lang="en-US" sz="2400" b="0" dirty="0" smtClean="0"/>
              <a:t>2) Because </a:t>
            </a:r>
            <a:r>
              <a:rPr lang="en-US" sz="2400" b="0" dirty="0"/>
              <a:t>of the high cost of reducing emissions, we must be certain that </a:t>
            </a:r>
            <a:r>
              <a:rPr lang="en-US" sz="2400" b="0" dirty="0" smtClean="0"/>
              <a:t>climate change </a:t>
            </a:r>
            <a:r>
              <a:rPr lang="en-US" sz="2400" b="0" dirty="0"/>
              <a:t>is serious before we take action</a:t>
            </a:r>
            <a:r>
              <a:rPr lang="en-US" sz="2400" b="0" dirty="0" smtClean="0"/>
              <a:t>.</a:t>
            </a:r>
          </a:p>
          <a:p>
            <a:pPr marL="458788" indent="-458788"/>
            <a:endParaRPr lang="en-US" sz="2400" b="0" dirty="0"/>
          </a:p>
          <a:p>
            <a:pPr marL="458788" indent="-458788"/>
            <a:r>
              <a:rPr lang="en-US" sz="2400" b="0" dirty="0">
                <a:solidFill>
                  <a:srgbClr val="FFFFFF"/>
                </a:solidFill>
              </a:rPr>
              <a:t>Both statements argue that we must err on the side of caution in order to avoid a bad outcome. However, the bad outcome is different in these two arguments</a:t>
            </a:r>
            <a:r>
              <a:rPr lang="en-US" sz="2400" b="0" dirty="0" smtClean="0">
                <a:solidFill>
                  <a:srgbClr val="FFFFFF"/>
                </a:solidFill>
              </a:rPr>
              <a:t>.</a:t>
            </a:r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Values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5984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Which potential error is worse?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376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Must </a:t>
            </a:r>
            <a:r>
              <a:rPr lang="en-US" sz="2400" b="0" dirty="0"/>
              <a:t>we be certain beyond a </a:t>
            </a:r>
            <a:r>
              <a:rPr lang="en-US" sz="2400" b="0" dirty="0" smtClean="0"/>
              <a:t>reasonable doubt </a:t>
            </a:r>
            <a:r>
              <a:rPr lang="en-US" sz="2400" b="0" dirty="0"/>
              <a:t>that climate change is a serious threat to mankind before taking action to reduce emissions? </a:t>
            </a:r>
            <a:endParaRPr lang="en-US" sz="2400" b="0" dirty="0" smtClean="0"/>
          </a:p>
          <a:p>
            <a:endParaRPr lang="en-US" sz="2400" b="0" dirty="0"/>
          </a:p>
          <a:p>
            <a:r>
              <a:rPr lang="en-US" sz="2400" b="0" dirty="0" smtClean="0"/>
              <a:t>Which error </a:t>
            </a:r>
            <a:r>
              <a:rPr lang="en-US" sz="2400" b="0" dirty="0"/>
              <a:t>is worse: </a:t>
            </a:r>
            <a:endParaRPr lang="en-US" sz="2400" b="0" dirty="0" smtClean="0"/>
          </a:p>
          <a:p>
            <a:endParaRPr lang="en-US" sz="2400" b="0" dirty="0"/>
          </a:p>
          <a:p>
            <a:r>
              <a:rPr lang="en-US" sz="2400" b="0" dirty="0"/>
              <a:t>R</a:t>
            </a:r>
            <a:r>
              <a:rPr lang="en-US" sz="2400" b="0" dirty="0" smtClean="0"/>
              <a:t>educing </a:t>
            </a:r>
            <a:r>
              <a:rPr lang="en-US" sz="2400" b="0" dirty="0"/>
              <a:t>emissions unnecessarily because climate change turns </a:t>
            </a:r>
            <a:r>
              <a:rPr lang="en-US" sz="2400" b="0" dirty="0" smtClean="0"/>
              <a:t>out to </a:t>
            </a:r>
            <a:r>
              <a:rPr lang="en-US" sz="2400" b="0" dirty="0"/>
              <a:t>be a minor </a:t>
            </a:r>
            <a:r>
              <a:rPr lang="en-US" sz="2400" b="0" dirty="0" smtClean="0"/>
              <a:t>threat…</a:t>
            </a:r>
          </a:p>
          <a:p>
            <a:endParaRPr lang="en-US" sz="2400" b="0" dirty="0" smtClean="0"/>
          </a:p>
          <a:p>
            <a:r>
              <a:rPr lang="en-US" sz="2400" b="0" dirty="0" smtClean="0"/>
              <a:t>Or</a:t>
            </a:r>
          </a:p>
          <a:p>
            <a:endParaRPr lang="en-US" sz="2400" b="0" dirty="0"/>
          </a:p>
          <a:p>
            <a:r>
              <a:rPr lang="en-US" sz="2400" b="0" dirty="0"/>
              <a:t>N</a:t>
            </a:r>
            <a:r>
              <a:rPr lang="en-US" sz="2400" b="0" dirty="0" smtClean="0"/>
              <a:t>ot </a:t>
            </a:r>
            <a:r>
              <a:rPr lang="en-US" sz="2400" b="0" dirty="0"/>
              <a:t>reducing emissions and climate change turns out to be </a:t>
            </a:r>
            <a:r>
              <a:rPr lang="en-US" sz="2400" b="0" dirty="0" smtClean="0"/>
              <a:t>a serious threat</a:t>
            </a:r>
            <a:r>
              <a:rPr lang="en-US" sz="2400" b="0" dirty="0"/>
              <a:t>?</a:t>
            </a:r>
            <a:endParaRPr lang="en-US" sz="2400" b="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39386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Advantages?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665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E</a:t>
            </a:r>
            <a:r>
              <a:rPr lang="en-US" sz="2400" b="0" dirty="0" smtClean="0"/>
              <a:t>nergy </a:t>
            </a:r>
            <a:r>
              <a:rPr lang="en-US" sz="2400" b="0" dirty="0"/>
              <a:t>security by reducing </a:t>
            </a:r>
            <a:r>
              <a:rPr lang="en-US" sz="2400" b="0" dirty="0" smtClean="0"/>
              <a:t>imports of </a:t>
            </a:r>
            <a:r>
              <a:rPr lang="en-US" sz="2400" b="0" dirty="0"/>
              <a:t>oil from politically hostile </a:t>
            </a:r>
            <a:r>
              <a:rPr lang="en-US" sz="2400" b="0" dirty="0" smtClean="0"/>
              <a:t>countries</a:t>
            </a:r>
            <a:r>
              <a:rPr lang="en-US" sz="2400" b="0" dirty="0"/>
              <a:t> </a:t>
            </a:r>
            <a:r>
              <a:rPr lang="en-US" sz="2400" b="0" dirty="0" smtClean="0"/>
              <a:t>AND reductions </a:t>
            </a:r>
            <a:r>
              <a:rPr lang="en-US" sz="2400" b="0" dirty="0"/>
              <a:t>in air </a:t>
            </a:r>
            <a:r>
              <a:rPr lang="en-US" sz="2400" b="0" dirty="0" smtClean="0"/>
              <a:t>pollution.</a:t>
            </a:r>
          </a:p>
          <a:p>
            <a:pPr marL="342900" indent="-342900">
              <a:buFontTx/>
              <a:buChar char="-"/>
            </a:pPr>
            <a:endParaRPr lang="en-US" sz="2400" b="0" dirty="0"/>
          </a:p>
          <a:p>
            <a:r>
              <a:rPr lang="en-US" sz="2400" b="0" dirty="0" smtClean="0"/>
              <a:t>Costs would </a:t>
            </a:r>
            <a:r>
              <a:rPr lang="en-US" sz="2400" b="0" dirty="0"/>
              <a:t>be spread over the next several decades, at least some </a:t>
            </a:r>
            <a:r>
              <a:rPr lang="en-US" sz="2400" b="0" dirty="0" smtClean="0"/>
              <a:t>of the </a:t>
            </a:r>
            <a:r>
              <a:rPr lang="en-US" sz="2400" b="0" dirty="0"/>
              <a:t>cost can be avoided by scaling back future efforts once we learn they are </a:t>
            </a:r>
            <a:r>
              <a:rPr lang="en-US" sz="2400" b="0" dirty="0" smtClean="0"/>
              <a:t>unnecessary.</a:t>
            </a:r>
            <a:endParaRPr lang="en-US" sz="2400" b="0" dirty="0"/>
          </a:p>
          <a:p>
            <a:pPr marL="342900" indent="-342900">
              <a:buFontTx/>
              <a:buChar char="-"/>
            </a:pPr>
            <a:endParaRPr lang="en-US" sz="2400" b="0" dirty="0" smtClean="0"/>
          </a:p>
          <a:p>
            <a:r>
              <a:rPr lang="en-US" sz="2400" b="0" dirty="0" smtClean="0"/>
              <a:t>Would a </a:t>
            </a:r>
            <a:r>
              <a:rPr lang="en-US" sz="2400" b="0" dirty="0"/>
              <a:t>person </a:t>
            </a:r>
            <a:r>
              <a:rPr lang="en-US" sz="2400" b="0" dirty="0" smtClean="0"/>
              <a:t>in Year 2100 </a:t>
            </a:r>
            <a:r>
              <a:rPr lang="en-US" sz="2400" b="0" dirty="0"/>
              <a:t>be </a:t>
            </a:r>
            <a:r>
              <a:rPr lang="en-US" sz="2400" b="0" dirty="0" smtClean="0"/>
              <a:t>upset </a:t>
            </a:r>
            <a:r>
              <a:rPr lang="en-US" sz="2400" b="0" dirty="0"/>
              <a:t>that we </a:t>
            </a:r>
            <a:r>
              <a:rPr lang="en-US" sz="2400" b="0" dirty="0" smtClean="0"/>
              <a:t>reduced the use of fossil </a:t>
            </a:r>
            <a:r>
              <a:rPr lang="en-US" sz="2400" b="0" dirty="0"/>
              <a:t>fuels </a:t>
            </a:r>
            <a:r>
              <a:rPr lang="en-US" sz="2400" b="0" dirty="0" smtClean="0"/>
              <a:t>in favor of other energy sources?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69237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0192" y="2181225"/>
            <a:ext cx="3166534" cy="36565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TextBox 8"/>
          <p:cNvSpPr txBox="1">
            <a:spLocks noChangeArrowheads="1"/>
          </p:cNvSpPr>
          <p:nvPr/>
        </p:nvSpPr>
        <p:spPr bwMode="auto">
          <a:xfrm>
            <a:off x="255576" y="694224"/>
            <a:ext cx="868219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2438" indent="-4524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dirty="0">
                <a:latin typeface="Arial Narrow" charset="0"/>
                <a:cs typeface="Lucida Grande" charset="0"/>
              </a:rPr>
              <a:t>So the Earth absorbs an average of 238 </a:t>
            </a:r>
            <a:r>
              <a:rPr lang="en-US" b="0" dirty="0">
                <a:latin typeface="Arial Narrow" charset="0"/>
                <a:cs typeface="Arial Narrow" charset="0"/>
              </a:rPr>
              <a:t>W/m</a:t>
            </a:r>
            <a:r>
              <a:rPr lang="en-US" b="0" baseline="30000" dirty="0">
                <a:latin typeface="Arial Narrow" charset="0"/>
                <a:cs typeface="Arial Narrow" charset="0"/>
              </a:rPr>
              <a:t>2</a:t>
            </a:r>
            <a:r>
              <a:rPr lang="en-US" b="0" dirty="0">
                <a:latin typeface="Arial Narrow" charset="0"/>
                <a:cs typeface="Lucida Grande" charset="0"/>
              </a:rPr>
              <a:t> from the Sun, but that does not mean that every square meter absorbs this amount. Where is it absorbing less?  Where is it absorbing more?</a:t>
            </a:r>
            <a:endParaRPr lang="en-US" dirty="0">
              <a:cs typeface="Lucida Grande" charset="0"/>
            </a:endParaRPr>
          </a:p>
        </p:txBody>
      </p:sp>
      <p:pic>
        <p:nvPicPr>
          <p:cNvPr id="36868" name="Picture 10" descr="fullear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5" y="2182138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8776" y="3768811"/>
            <a:ext cx="3917949" cy="3751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63230" y="2368517"/>
            <a:ext cx="5243496" cy="3751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69605" y="2344735"/>
            <a:ext cx="3266796" cy="33088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90451" y="3769282"/>
            <a:ext cx="148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320 W/m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490451" y="2381546"/>
            <a:ext cx="148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W/m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44188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Reducing emissions is reversible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66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/>
              <a:t>If an action you take is irreversible, then you have to be more certain that it’s the right action than if a decision is easily reversible</a:t>
            </a:r>
            <a:r>
              <a:rPr lang="en-US" sz="2400" b="0" dirty="0" smtClean="0"/>
              <a:t>.</a:t>
            </a:r>
          </a:p>
          <a:p>
            <a:pPr marL="342900" indent="-342900">
              <a:buFontTx/>
              <a:buChar char="-"/>
            </a:pPr>
            <a:endParaRPr lang="en-US" sz="1400" b="0" dirty="0"/>
          </a:p>
          <a:p>
            <a:pPr marL="342900" indent="-342900">
              <a:buFontTx/>
              <a:buChar char="-"/>
            </a:pPr>
            <a:r>
              <a:rPr lang="en-US" sz="2400" b="0" dirty="0" smtClean="0"/>
              <a:t>If </a:t>
            </a:r>
            <a:r>
              <a:rPr lang="en-US" sz="2400" b="0" dirty="0"/>
              <a:t>we decide later that climate </a:t>
            </a:r>
            <a:r>
              <a:rPr lang="en-US" sz="2400" b="0" dirty="0" smtClean="0"/>
              <a:t>change is </a:t>
            </a:r>
            <a:r>
              <a:rPr lang="en-US" sz="2400" b="0" dirty="0"/>
              <a:t>not that serious, then we can always change our policies and increase emissions </a:t>
            </a:r>
            <a:r>
              <a:rPr lang="en-US" sz="2400" b="0" dirty="0" smtClean="0"/>
              <a:t>of carbon </a:t>
            </a:r>
            <a:r>
              <a:rPr lang="en-US" sz="2400" b="0" dirty="0"/>
              <a:t>dioxide. </a:t>
            </a:r>
            <a:endParaRPr lang="en-US" sz="2400" b="0" dirty="0" smtClean="0"/>
          </a:p>
          <a:p>
            <a:endParaRPr lang="en-US" sz="1400" b="0" dirty="0"/>
          </a:p>
          <a:p>
            <a:pPr marL="342900" indent="-342900">
              <a:buFontTx/>
              <a:buChar char="-"/>
            </a:pPr>
            <a:r>
              <a:rPr lang="en-US" sz="2400" b="0" dirty="0"/>
              <a:t>But the converse is not </a:t>
            </a:r>
            <a:r>
              <a:rPr lang="en-US" sz="2400" b="0" dirty="0" smtClean="0"/>
              <a:t>true: If </a:t>
            </a:r>
            <a:r>
              <a:rPr lang="en-US" sz="2400" b="0" dirty="0"/>
              <a:t>we continue emitting carbon dioxide, and then </a:t>
            </a:r>
            <a:r>
              <a:rPr lang="en-US" sz="2400" b="0" dirty="0" smtClean="0"/>
              <a:t>find out </a:t>
            </a:r>
            <a:r>
              <a:rPr lang="en-US" sz="2400" b="0" dirty="0"/>
              <a:t>that climate change is a </a:t>
            </a:r>
            <a:r>
              <a:rPr lang="en-US" sz="2400" b="0" dirty="0" smtClean="0"/>
              <a:t>more serious </a:t>
            </a:r>
            <a:r>
              <a:rPr lang="en-US" sz="2400" b="0" dirty="0"/>
              <a:t>problem, there is no practical way to </a:t>
            </a:r>
            <a:r>
              <a:rPr lang="en-US" sz="2400" b="0" dirty="0" smtClean="0"/>
              <a:t>remove carbon </a:t>
            </a:r>
            <a:r>
              <a:rPr lang="en-US" sz="2400" b="0" dirty="0"/>
              <a:t>dioxide from the atmosphere.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62467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Costs of reductions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80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0" dirty="0"/>
              <a:t>We </a:t>
            </a:r>
            <a:r>
              <a:rPr lang="en-US" sz="2400" b="0" dirty="0" smtClean="0"/>
              <a:t>know </a:t>
            </a:r>
            <a:r>
              <a:rPr lang="en-US" sz="2400" b="0" dirty="0"/>
              <a:t>that putting a price on carbon will </a:t>
            </a:r>
            <a:r>
              <a:rPr lang="en-US" sz="2400" b="0" dirty="0" smtClean="0"/>
              <a:t>likely spur </a:t>
            </a:r>
            <a:r>
              <a:rPr lang="en-US" sz="2400" b="0" dirty="0"/>
              <a:t>development of new technologies by providing a financial incentive to reduce emissions that does not exist in today’s economy</a:t>
            </a:r>
            <a:r>
              <a:rPr lang="en-US" sz="2400" b="0" dirty="0" smtClean="0"/>
              <a:t>.</a:t>
            </a:r>
          </a:p>
          <a:p>
            <a:endParaRPr lang="en-US" sz="2400" b="0" dirty="0"/>
          </a:p>
          <a:p>
            <a:pPr marL="342900" indent="-342900">
              <a:buFontTx/>
              <a:buChar char="-"/>
            </a:pPr>
            <a:r>
              <a:rPr lang="en-US" sz="2400" b="0" dirty="0" smtClean="0"/>
              <a:t>The resulting </a:t>
            </a:r>
            <a:r>
              <a:rPr lang="en-US" sz="2400" b="0" dirty="0"/>
              <a:t>estimated costs of reducing emissions cover a wide range; some </a:t>
            </a:r>
            <a:r>
              <a:rPr lang="en-US" sz="2400" b="0" dirty="0" smtClean="0"/>
              <a:t>analyses conclude </a:t>
            </a:r>
            <a:r>
              <a:rPr lang="en-US" sz="2400" b="0" dirty="0"/>
              <a:t>it will be quite </a:t>
            </a:r>
            <a:r>
              <a:rPr lang="en-US" sz="2400" b="0" dirty="0" smtClean="0"/>
              <a:t>inexpensive whereas </a:t>
            </a:r>
            <a:r>
              <a:rPr lang="en-US" sz="2400" b="0" dirty="0"/>
              <a:t>others conclude it will be </a:t>
            </a:r>
            <a:r>
              <a:rPr lang="en-US" sz="2400" b="0" dirty="0" smtClean="0"/>
              <a:t>ruinously expensive</a:t>
            </a:r>
            <a:r>
              <a:rPr lang="en-US" sz="24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11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Costs of Climate Change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7"/>
            <a:ext cx="8552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Estimating </a:t>
            </a:r>
            <a:r>
              <a:rPr lang="en-US" sz="2400" b="0" dirty="0"/>
              <a:t>the costs of the impacts of climate change – and therefore the </a:t>
            </a:r>
            <a:r>
              <a:rPr lang="en-US" sz="2400" b="0" dirty="0" smtClean="0"/>
              <a:t>benefits of </a:t>
            </a:r>
            <a:r>
              <a:rPr lang="en-US" sz="2400" b="0" dirty="0"/>
              <a:t>avoiding it – is even more difficult. </a:t>
            </a:r>
            <a:endParaRPr lang="en-US" sz="2400" b="0" dirty="0" smtClean="0"/>
          </a:p>
          <a:p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/>
              <a:t>C</a:t>
            </a:r>
            <a:r>
              <a:rPr lang="en-US" sz="2400" b="0" dirty="0" smtClean="0"/>
              <a:t>onverting </a:t>
            </a:r>
            <a:r>
              <a:rPr lang="en-US" sz="2400" b="0" dirty="0"/>
              <a:t>estimated changes in </a:t>
            </a:r>
            <a:r>
              <a:rPr lang="en-US" sz="2400" b="0" dirty="0" smtClean="0"/>
              <a:t>climate into </a:t>
            </a:r>
            <a:r>
              <a:rPr lang="en-US" sz="2400" b="0" dirty="0"/>
              <a:t>a dollar figure can be difficult and arbitrary.</a:t>
            </a:r>
          </a:p>
        </p:txBody>
      </p:sp>
    </p:spTree>
    <p:extLst>
      <p:ext uri="{BB962C8B-B14F-4D97-AF65-F5344CB8AC3E}">
        <p14:creationId xmlns:p14="http://schemas.microsoft.com/office/powerpoint/2010/main" val="390440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Timing is an issue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809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0" dirty="0" smtClean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Another </a:t>
            </a:r>
            <a:r>
              <a:rPr lang="en-US" sz="2400" b="0" dirty="0"/>
              <a:t>problem in estimating the costs of climate change comes from the </a:t>
            </a:r>
            <a:r>
              <a:rPr lang="en-US" sz="2400" b="0" dirty="0" smtClean="0"/>
              <a:t>timing of </a:t>
            </a:r>
            <a:r>
              <a:rPr lang="en-US" sz="2400" b="0" dirty="0"/>
              <a:t>climate </a:t>
            </a:r>
            <a:r>
              <a:rPr lang="en-US" sz="2400" b="0" dirty="0" smtClean="0"/>
              <a:t>impacts.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If </a:t>
            </a:r>
            <a:r>
              <a:rPr lang="en-US" sz="2400" b="0" dirty="0"/>
              <a:t>1 ton of carbon is emitted into the atmosphere today, it </a:t>
            </a:r>
            <a:r>
              <a:rPr lang="en-US" sz="2400" b="0" dirty="0" smtClean="0"/>
              <a:t>will warm </a:t>
            </a:r>
            <a:r>
              <a:rPr lang="en-US" sz="2400" b="0" dirty="0"/>
              <a:t>the planet for centuries to come and will cause impacts over that entire time.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However</a:t>
            </a:r>
            <a:r>
              <a:rPr lang="en-US" sz="2400" b="0" dirty="0"/>
              <a:t>, the cost of not emitting that ton must be paid today.</a:t>
            </a:r>
            <a:endParaRPr lang="en-US" sz="2400" b="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8222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Costs/Impacts not equally distributed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582" y="1227138"/>
            <a:ext cx="850879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Many of </a:t>
            </a:r>
            <a:r>
              <a:rPr lang="en-US" sz="2400" b="0" dirty="0"/>
              <a:t>the hardest-hit regions are also the poorest </a:t>
            </a:r>
            <a:r>
              <a:rPr lang="en-US" sz="2400" b="0" dirty="0" smtClean="0"/>
              <a:t>regions, and those </a:t>
            </a:r>
            <a:r>
              <a:rPr lang="en-US" sz="2400" b="0" dirty="0"/>
              <a:t>that </a:t>
            </a:r>
            <a:r>
              <a:rPr lang="en-US" sz="2400" b="0" dirty="0" smtClean="0"/>
              <a:t>have contributed </a:t>
            </a:r>
            <a:r>
              <a:rPr lang="en-US" sz="2400" b="0" dirty="0"/>
              <a:t>little to climate </a:t>
            </a:r>
            <a:r>
              <a:rPr lang="en-US" sz="2400" b="0" dirty="0" smtClean="0"/>
              <a:t>change.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 smtClean="0"/>
              <a:t>The worst</a:t>
            </a:r>
            <a:r>
              <a:rPr lang="en-US" sz="2400" b="0" dirty="0"/>
              <a:t>-case scenarios </a:t>
            </a:r>
            <a:r>
              <a:rPr lang="en-US" sz="2400" b="0" dirty="0" smtClean="0"/>
              <a:t>might </a:t>
            </a:r>
            <a:r>
              <a:rPr lang="en-US" sz="2400" b="0" dirty="0"/>
              <a:t>include catastrophic outcomes such </a:t>
            </a:r>
            <a:r>
              <a:rPr lang="en-US" sz="2400" b="0" dirty="0" smtClean="0"/>
              <a:t>as abrupt </a:t>
            </a:r>
            <a:r>
              <a:rPr lang="en-US" sz="2400" b="0" dirty="0"/>
              <a:t>climate </a:t>
            </a:r>
            <a:r>
              <a:rPr lang="en-US" sz="2400" b="0" dirty="0" smtClean="0"/>
              <a:t>changes</a:t>
            </a:r>
            <a:r>
              <a:rPr lang="en-US" sz="2400" b="0" dirty="0"/>
              <a:t> </a:t>
            </a:r>
            <a:r>
              <a:rPr lang="en-US" sz="2400" b="0" dirty="0" smtClean="0"/>
              <a:t>and starvation.</a:t>
            </a:r>
          </a:p>
          <a:p>
            <a:pPr marL="342900" indent="-342900">
              <a:buFont typeface="Arial"/>
              <a:buChar char="•"/>
            </a:pPr>
            <a:endParaRPr lang="en-US" sz="2400" b="0" dirty="0" smtClean="0"/>
          </a:p>
          <a:p>
            <a:r>
              <a:rPr lang="en-US" sz="2400" b="0" dirty="0"/>
              <a:t>For </a:t>
            </a:r>
            <a:r>
              <a:rPr lang="en-US" sz="2400" b="0" dirty="0" smtClean="0"/>
              <a:t>some people</a:t>
            </a:r>
            <a:r>
              <a:rPr lang="en-US" sz="2400" b="0" dirty="0"/>
              <a:t>, uncertainty </a:t>
            </a:r>
            <a:r>
              <a:rPr lang="en-US" sz="2400" b="0" dirty="0" smtClean="0"/>
              <a:t>in how </a:t>
            </a:r>
            <a:r>
              <a:rPr lang="en-US" sz="2400" b="0" dirty="0"/>
              <a:t>bad things can get trumps </a:t>
            </a:r>
            <a:r>
              <a:rPr lang="en-US" sz="2400" b="0" dirty="0" smtClean="0"/>
              <a:t>a quantitative </a:t>
            </a:r>
            <a:r>
              <a:rPr lang="en-US" sz="2400" b="0" dirty="0"/>
              <a:t>cost–benefit </a:t>
            </a:r>
            <a:r>
              <a:rPr lang="en-US" sz="2400" b="0" dirty="0" smtClean="0"/>
              <a:t>analysis. </a:t>
            </a:r>
          </a:p>
          <a:p>
            <a:endParaRPr lang="en-US" sz="2400" b="0" dirty="0"/>
          </a:p>
          <a:p>
            <a:r>
              <a:rPr lang="en-US" sz="2400" b="0" dirty="0" smtClean="0"/>
              <a:t>And the possibility </a:t>
            </a:r>
            <a:r>
              <a:rPr lang="en-US" sz="2400" b="0" dirty="0"/>
              <a:t>of a true catastrophe in the next century </a:t>
            </a:r>
            <a:r>
              <a:rPr lang="en-US" sz="2400" b="0" dirty="0" smtClean="0"/>
              <a:t>compels aggressive action.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94453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Less than 2°C of warming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8094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A </a:t>
            </a:r>
            <a:r>
              <a:rPr lang="en-US" sz="2400" b="0" dirty="0"/>
              <a:t>simpler way to select </a:t>
            </a:r>
            <a:r>
              <a:rPr lang="en-US" sz="2400" b="0" dirty="0" smtClean="0"/>
              <a:t>a long</a:t>
            </a:r>
            <a:r>
              <a:rPr lang="en-US" sz="2400" b="0" dirty="0"/>
              <a:t>-</a:t>
            </a:r>
            <a:r>
              <a:rPr lang="en-US" sz="2400" b="0" dirty="0" smtClean="0"/>
              <a:t>term goal </a:t>
            </a:r>
            <a:r>
              <a:rPr lang="en-US" sz="2400" b="0" dirty="0"/>
              <a:t>is to simply pick a limit for temperature or atmospheric carbon </a:t>
            </a:r>
            <a:r>
              <a:rPr lang="en-US" sz="2400" b="0" dirty="0" smtClean="0"/>
              <a:t>dioxide above which </a:t>
            </a:r>
            <a:r>
              <a:rPr lang="en-US" sz="2400" b="0" dirty="0"/>
              <a:t>you judge the climate impacts to be </a:t>
            </a:r>
            <a:r>
              <a:rPr lang="en-US" sz="2400" b="0" dirty="0" smtClean="0"/>
              <a:t>unacceptable.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 smtClean="0"/>
              <a:t>The </a:t>
            </a:r>
            <a:r>
              <a:rPr lang="en-US" sz="2400" b="0" dirty="0"/>
              <a:t>limit should be </a:t>
            </a:r>
            <a:r>
              <a:rPr lang="en-US" sz="2400" b="0" dirty="0" smtClean="0"/>
              <a:t>low enough </a:t>
            </a:r>
            <a:r>
              <a:rPr lang="en-US" sz="2400" b="0" dirty="0"/>
              <a:t>that it gives us a good chance to avoid serious climate impacts, but high </a:t>
            </a:r>
            <a:r>
              <a:rPr lang="en-US" sz="2400" b="0" dirty="0" smtClean="0"/>
              <a:t>enough that </a:t>
            </a:r>
            <a:r>
              <a:rPr lang="en-US" sz="2400" b="0" dirty="0"/>
              <a:t>it is politically and economically acceptable</a:t>
            </a:r>
            <a:r>
              <a:rPr lang="en-US" sz="2400" b="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/>
              <a:t>Over the past </a:t>
            </a:r>
            <a:r>
              <a:rPr lang="en-US" sz="2400" b="0" dirty="0" smtClean="0"/>
              <a:t>several years </a:t>
            </a:r>
            <a:r>
              <a:rPr lang="en-US" sz="2400" b="0" dirty="0"/>
              <a:t>a </a:t>
            </a:r>
            <a:r>
              <a:rPr lang="en-US" sz="2400" b="0" dirty="0" smtClean="0"/>
              <a:t>consensus has </a:t>
            </a:r>
            <a:r>
              <a:rPr lang="en-US" sz="2400" b="0" dirty="0"/>
              <a:t>grown up around a target of 2°C of warming above pre-industrial temperatures.</a:t>
            </a:r>
            <a:endParaRPr lang="en-US" sz="2400" b="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28568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How to get there?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66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/>
              <a:t>C</a:t>
            </a:r>
            <a:r>
              <a:rPr lang="en-US" sz="2400" b="0" dirty="0" smtClean="0"/>
              <a:t>ut </a:t>
            </a:r>
            <a:r>
              <a:rPr lang="en-US" sz="2400" b="0" dirty="0"/>
              <a:t>emissions by 50–80% in </a:t>
            </a:r>
            <a:r>
              <a:rPr lang="en-US" sz="2400" b="0" dirty="0" smtClean="0"/>
              <a:t>35 </a:t>
            </a:r>
            <a:r>
              <a:rPr lang="en-US" sz="2400" b="0" dirty="0"/>
              <a:t>years, </a:t>
            </a:r>
            <a:r>
              <a:rPr lang="en-US" sz="2400" b="0" dirty="0" smtClean="0"/>
              <a:t>so we would </a:t>
            </a:r>
            <a:r>
              <a:rPr lang="en-US" sz="2400" b="0" dirty="0"/>
              <a:t>need to </a:t>
            </a:r>
            <a:r>
              <a:rPr lang="en-US" sz="2400" b="0" dirty="0" smtClean="0"/>
              <a:t>reduce emissions </a:t>
            </a:r>
            <a:r>
              <a:rPr lang="en-US" sz="2400" b="0" dirty="0"/>
              <a:t>by, on average, 1–2% per </a:t>
            </a:r>
            <a:r>
              <a:rPr lang="en-US" sz="2400" b="0" dirty="0" smtClean="0"/>
              <a:t>year.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74863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challenge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Content Placeholder 3" descr="WRI13-IPCCinfographic-06-cl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r="851"/>
          <a:stretch>
            <a:fillRect/>
          </a:stretch>
        </p:blipFill>
        <p:spPr bwMode="auto">
          <a:xfrm>
            <a:off x="0" y="1178526"/>
            <a:ext cx="9047523" cy="497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01000" y="6629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/>
              <a:t>IPCC, 2007</a:t>
            </a:r>
          </a:p>
        </p:txBody>
      </p:sp>
    </p:spTree>
    <p:extLst>
      <p:ext uri="{BB962C8B-B14F-4D97-AF65-F5344CB8AC3E}">
        <p14:creationId xmlns:p14="http://schemas.microsoft.com/office/powerpoint/2010/main" val="2158690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Global CO</a:t>
            </a:r>
            <a:r>
              <a:rPr lang="en-US" sz="3600" b="0" baseline="-25000" dirty="0" smtClean="0">
                <a:solidFill>
                  <a:srgbClr val="FF0000"/>
                </a:solidFill>
                <a:latin typeface="Arial Narrow"/>
              </a:rPr>
              <a:t>2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 Emissions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smtClean="0"/>
              <a:t>CDIAC/GCP, 2014</a:t>
            </a:r>
            <a:endParaRPr lang="en-US" sz="1400" b="0" dirty="0"/>
          </a:p>
        </p:txBody>
      </p:sp>
      <p:pic>
        <p:nvPicPr>
          <p:cNvPr id="5" name="Picture 4" descr="emission sourc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2752" r="13168" b="4592"/>
          <a:stretch/>
        </p:blipFill>
        <p:spPr>
          <a:xfrm>
            <a:off x="519524" y="1082271"/>
            <a:ext cx="7824683" cy="54546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780827" y="1670494"/>
            <a:ext cx="37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1 ton C  = 3.67 tons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28686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What factors control emissions of GHG? (PAT)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665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Emissions trends reflect a combination of economic factors:</a:t>
            </a:r>
          </a:p>
          <a:p>
            <a:endParaRPr lang="en-US" sz="2400" b="0" dirty="0" smtClean="0"/>
          </a:p>
          <a:p>
            <a:r>
              <a:rPr lang="en-US" sz="2400" b="0" dirty="0" smtClean="0"/>
              <a:t>P = Population</a:t>
            </a:r>
            <a:endParaRPr lang="en-US" sz="2400" b="0" dirty="0"/>
          </a:p>
          <a:p>
            <a:r>
              <a:rPr lang="en-US" sz="2400" b="0" dirty="0" smtClean="0"/>
              <a:t>A = </a:t>
            </a:r>
            <a:r>
              <a:rPr lang="en-US" sz="2400" b="0" dirty="0"/>
              <a:t>A</a:t>
            </a:r>
            <a:r>
              <a:rPr lang="en-US" sz="2400" b="0" dirty="0" smtClean="0"/>
              <a:t>ffluence = per </a:t>
            </a:r>
            <a:r>
              <a:rPr lang="en-US" sz="2400" b="0" dirty="0"/>
              <a:t>capita output (GDP/population)</a:t>
            </a:r>
          </a:p>
          <a:p>
            <a:r>
              <a:rPr lang="en-US" sz="2400" b="0" dirty="0" smtClean="0"/>
              <a:t>T = Technology = Energy Intensity and Carbon Intensity</a:t>
            </a:r>
          </a:p>
          <a:p>
            <a:endParaRPr lang="en-US" sz="2400" b="0" dirty="0"/>
          </a:p>
          <a:p>
            <a:r>
              <a:rPr lang="en-US" sz="2400" b="0" dirty="0"/>
              <a:t> </a:t>
            </a:r>
            <a:r>
              <a:rPr lang="en-US" sz="2400" b="0" dirty="0" smtClean="0"/>
              <a:t>   Energy Intensity (EI) = energy </a:t>
            </a:r>
            <a:r>
              <a:rPr lang="en-US" sz="2400" b="0" dirty="0"/>
              <a:t>use per dollar of </a:t>
            </a:r>
            <a:r>
              <a:rPr lang="en-US" sz="2400" b="0" dirty="0" smtClean="0"/>
              <a:t>GDP</a:t>
            </a:r>
            <a:endParaRPr lang="en-US" sz="2400" b="0" dirty="0"/>
          </a:p>
          <a:p>
            <a:r>
              <a:rPr lang="en-US" sz="2400" b="0" dirty="0"/>
              <a:t> </a:t>
            </a:r>
            <a:r>
              <a:rPr lang="en-US" sz="2400" b="0" dirty="0" smtClean="0"/>
              <a:t>   Carbon </a:t>
            </a:r>
            <a:r>
              <a:rPr lang="en-US" sz="2400" b="0" dirty="0"/>
              <a:t>I</a:t>
            </a:r>
            <a:r>
              <a:rPr lang="en-US" sz="2400" b="0" dirty="0" smtClean="0"/>
              <a:t>ntensity (CI) = CO</a:t>
            </a:r>
            <a:r>
              <a:rPr lang="en-US" sz="2400" b="0" baseline="-25000" dirty="0" smtClean="0"/>
              <a:t>2</a:t>
            </a:r>
            <a:r>
              <a:rPr lang="en-US" sz="2400" b="0" dirty="0" smtClean="0"/>
              <a:t> </a:t>
            </a:r>
            <a:r>
              <a:rPr lang="en-US" sz="2400" b="0" dirty="0"/>
              <a:t>emissions per unit of </a:t>
            </a:r>
            <a:r>
              <a:rPr lang="en-US" sz="2400" b="0" dirty="0" smtClean="0"/>
              <a:t>energy</a:t>
            </a:r>
            <a:r>
              <a:rPr lang="en-US" sz="2400" dirty="0"/>
              <a:t>	</a:t>
            </a:r>
          </a:p>
          <a:p>
            <a:pPr marL="342900" indent="-342900">
              <a:buFont typeface="Arial"/>
              <a:buChar char="•"/>
            </a:pPr>
            <a:endParaRPr lang="en-US" sz="2400" b="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38164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3048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Energy Spatial Imbalance</a:t>
            </a:r>
            <a:endParaRPr lang="en-US" sz="36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rad_balance_ERBE_19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1" y="1140279"/>
            <a:ext cx="7778496" cy="531571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915901" y="6608021"/>
            <a:ext cx="32280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err="1" smtClean="0"/>
              <a:t>www.physicalgeography.net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991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Is it possible to cut GHG emissions 50%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665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0" dirty="0"/>
          </a:p>
          <a:p>
            <a:r>
              <a:rPr lang="en-US" sz="2400" b="0" dirty="0" smtClean="0"/>
              <a:t>Both the population and affluence of the world will increase by 2050.  Estimates are that population growth over the next 50 years would be,1% per year, and affluence will grow at 2–3% per year.</a:t>
            </a:r>
          </a:p>
          <a:p>
            <a:pPr marL="342900" indent="-342900">
              <a:buFont typeface="Arial"/>
              <a:buChar char="•"/>
            </a:pPr>
            <a:endParaRPr lang="en-US" sz="2400" b="0" dirty="0" smtClean="0"/>
          </a:p>
          <a:p>
            <a:r>
              <a:rPr lang="en-US" sz="2400" b="0" dirty="0" smtClean="0"/>
              <a:t>In order for emissions to decrease at 1–2% per year while population and affluence are growing, we would need to reduce the greenhouse-gas intensity by 4–6% per year.</a:t>
            </a:r>
          </a:p>
          <a:p>
            <a:pPr marL="342900" indent="-342900">
              <a:buFont typeface="Arial"/>
              <a:buChar char="•"/>
            </a:pPr>
            <a:endParaRPr lang="en-US" sz="2400" b="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50588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Trend in US Energy Intensity (EI)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smtClean="0"/>
              <a:t>EIA, 2013</a:t>
            </a:r>
            <a:endParaRPr lang="en-US" sz="1400" b="0" dirty="0"/>
          </a:p>
        </p:txBody>
      </p:sp>
      <p:pic>
        <p:nvPicPr>
          <p:cNvPr id="2" name="Picture 1" descr="consump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69" y="1227138"/>
            <a:ext cx="7578643" cy="37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Trend in Carbon Intensity (CI)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smtClean="0"/>
              <a:t>Reuters, 2012</a:t>
            </a:r>
            <a:endParaRPr lang="en-US" sz="1400" b="0" dirty="0"/>
          </a:p>
        </p:txBody>
      </p:sp>
      <p:pic>
        <p:nvPicPr>
          <p:cNvPr id="2" name="Picture 1" descr="CO2GD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-1"/>
            <a:ext cx="5921790" cy="66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Trend in U.S. Real GDP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smtClean="0"/>
              <a:t>USBEA, 2014</a:t>
            </a:r>
            <a:endParaRPr lang="en-US" sz="1400" b="0" dirty="0"/>
          </a:p>
        </p:txBody>
      </p:sp>
      <p:pic>
        <p:nvPicPr>
          <p:cNvPr id="7" name="Picture 6" descr="gd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7" y="1302937"/>
            <a:ext cx="8390727" cy="47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7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Recent Trend in U.S. CO</a:t>
            </a:r>
            <a:r>
              <a:rPr lang="en-US" sz="3600" b="0" baseline="-25000" dirty="0" smtClean="0">
                <a:solidFill>
                  <a:srgbClr val="FF0000"/>
                </a:solidFill>
                <a:latin typeface="Arial Narrow"/>
              </a:rPr>
              <a:t>2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 emissions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smtClean="0"/>
              <a:t>EIA, 2014</a:t>
            </a:r>
            <a:endParaRPr lang="en-US" sz="1400" b="0" dirty="0"/>
          </a:p>
        </p:txBody>
      </p:sp>
      <p:pic>
        <p:nvPicPr>
          <p:cNvPr id="2" name="Picture 1" descr="US emiss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5" y="1246801"/>
            <a:ext cx="8366183" cy="41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How to get there?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520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Rapidly switch to </a:t>
            </a:r>
            <a:r>
              <a:rPr lang="en-US" sz="2400" b="0" dirty="0"/>
              <a:t>energy sources that </a:t>
            </a:r>
            <a:r>
              <a:rPr lang="en-US" sz="2400" b="0" dirty="0" smtClean="0"/>
              <a:t>release less (and/or do </a:t>
            </a:r>
            <a:r>
              <a:rPr lang="en-US" sz="2400" b="0" dirty="0"/>
              <a:t>not </a:t>
            </a:r>
            <a:r>
              <a:rPr lang="en-US" sz="2400" b="0" dirty="0" smtClean="0"/>
              <a:t>release any) </a:t>
            </a:r>
            <a:r>
              <a:rPr lang="en-US" sz="2400" b="0" dirty="0"/>
              <a:t>greenhouse gases. </a:t>
            </a:r>
            <a:endParaRPr lang="en-US" sz="2400" b="0" dirty="0" smtClean="0"/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By “rapidly”, would </a:t>
            </a:r>
            <a:r>
              <a:rPr lang="en-US" sz="2400" b="0" dirty="0"/>
              <a:t>need to </a:t>
            </a:r>
            <a:r>
              <a:rPr lang="en-US" sz="2400" b="0" dirty="0" smtClean="0"/>
              <a:t>construct approximately </a:t>
            </a:r>
            <a:r>
              <a:rPr lang="en-US" sz="2400" b="0" dirty="0"/>
              <a:t>1 billion watts (1 GW) of carbon-free power </a:t>
            </a:r>
            <a:r>
              <a:rPr lang="en-US" sz="2400" b="0" u="sng" dirty="0"/>
              <a:t>every day </a:t>
            </a:r>
            <a:r>
              <a:rPr lang="en-US" sz="2400" b="0" dirty="0"/>
              <a:t>between </a:t>
            </a:r>
            <a:r>
              <a:rPr lang="en-US" sz="2400" b="0" dirty="0" smtClean="0"/>
              <a:t>2015 and </a:t>
            </a:r>
            <a:r>
              <a:rPr lang="en-US" sz="2400" b="0" dirty="0"/>
              <a:t>2050 to meet this </a:t>
            </a:r>
            <a:r>
              <a:rPr lang="en-US" sz="2400" b="0" dirty="0" smtClean="0"/>
              <a:t>target.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A </a:t>
            </a:r>
            <a:r>
              <a:rPr lang="en-US" sz="2400" b="0" dirty="0"/>
              <a:t>typical coal or </a:t>
            </a:r>
            <a:r>
              <a:rPr lang="en-US" sz="2400" b="0" dirty="0" smtClean="0"/>
              <a:t>nuclear power </a:t>
            </a:r>
            <a:r>
              <a:rPr lang="en-US" sz="2400" b="0" dirty="0"/>
              <a:t>plant generates roughly </a:t>
            </a:r>
            <a:r>
              <a:rPr lang="en-US" sz="2400" b="0" dirty="0" smtClean="0"/>
              <a:t>10 GW</a:t>
            </a:r>
            <a:r>
              <a:rPr lang="en-US" sz="2400" b="0" dirty="0"/>
              <a:t>. This is not an impossible challenge, </a:t>
            </a:r>
            <a:r>
              <a:rPr lang="en-US" sz="2400" b="0" dirty="0" smtClean="0"/>
              <a:t>but difficult. (e.g. China).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9881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Six steps towards a solution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7216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indent="-458788">
              <a:buAutoNum type="arabicParenR"/>
            </a:pPr>
            <a:r>
              <a:rPr lang="en-US" sz="2400" b="0" dirty="0" smtClean="0"/>
              <a:t>Put </a:t>
            </a:r>
            <a:r>
              <a:rPr lang="en-US" sz="2400" b="0" dirty="0"/>
              <a:t>a price on emissions of carbon dioxide and other </a:t>
            </a:r>
            <a:r>
              <a:rPr lang="en-US" sz="2400" b="0" dirty="0" smtClean="0"/>
              <a:t>greenhouse gases.</a:t>
            </a:r>
          </a:p>
          <a:p>
            <a:pPr marL="458788" indent="-458788">
              <a:buAutoNum type="arabicParenR"/>
            </a:pPr>
            <a:endParaRPr lang="en-US" sz="2400" b="0" dirty="0"/>
          </a:p>
          <a:p>
            <a:pPr marL="458788" indent="-458788">
              <a:buAutoNum type="arabicParenR"/>
            </a:pPr>
            <a:r>
              <a:rPr lang="en-US" sz="2400" b="0" dirty="0" smtClean="0"/>
              <a:t>Efficiency </a:t>
            </a:r>
            <a:r>
              <a:rPr lang="en-US" sz="2400" b="0" dirty="0"/>
              <a:t>standards and </a:t>
            </a:r>
            <a:r>
              <a:rPr lang="en-US" sz="2400" b="0" dirty="0" smtClean="0"/>
              <a:t>incentives to </a:t>
            </a:r>
            <a:r>
              <a:rPr lang="en-US" sz="2400" b="0" dirty="0"/>
              <a:t>encourage careful energy </a:t>
            </a:r>
            <a:r>
              <a:rPr lang="en-US" sz="2400" b="0" dirty="0" smtClean="0"/>
              <a:t>use.</a:t>
            </a:r>
          </a:p>
          <a:p>
            <a:pPr marL="458788" indent="-458788">
              <a:buAutoNum type="arabicParenR"/>
            </a:pPr>
            <a:endParaRPr lang="en-US" sz="2400" b="0" dirty="0"/>
          </a:p>
          <a:p>
            <a:pPr marL="458788" indent="-458788">
              <a:buAutoNum type="arabicParenR"/>
            </a:pPr>
            <a:r>
              <a:rPr lang="en-US" sz="2400" b="0" dirty="0" smtClean="0"/>
              <a:t>Fund </a:t>
            </a:r>
            <a:r>
              <a:rPr lang="en-US" sz="2400" b="0" dirty="0"/>
              <a:t>the research and development of new </a:t>
            </a:r>
            <a:r>
              <a:rPr lang="en-US" sz="2400" b="0" dirty="0" smtClean="0"/>
              <a:t>technologies.</a:t>
            </a:r>
          </a:p>
          <a:p>
            <a:pPr marL="458788" indent="-458788">
              <a:buAutoNum type="arabicParenR"/>
            </a:pPr>
            <a:endParaRPr lang="en-US" sz="2400" b="0" dirty="0"/>
          </a:p>
          <a:p>
            <a:pPr marL="458788" indent="-458788">
              <a:buAutoNum type="arabicParenR"/>
            </a:pPr>
            <a:r>
              <a:rPr lang="en-US" sz="2400" b="0" dirty="0" smtClean="0"/>
              <a:t>Prepare </a:t>
            </a:r>
            <a:r>
              <a:rPr lang="en-US" sz="2400" b="0" dirty="0"/>
              <a:t>to adapt to climate change</a:t>
            </a:r>
            <a:r>
              <a:rPr lang="en-US" sz="2400" b="0" dirty="0" smtClean="0"/>
              <a:t>.</a:t>
            </a:r>
          </a:p>
          <a:p>
            <a:pPr marL="458788" indent="-458788">
              <a:buAutoNum type="arabicParenR"/>
            </a:pPr>
            <a:endParaRPr lang="en-US" sz="2400" b="0" dirty="0"/>
          </a:p>
          <a:p>
            <a:pPr marL="458788" indent="-458788">
              <a:buAutoNum type="arabicParenR"/>
            </a:pPr>
            <a:r>
              <a:rPr lang="en-US" sz="2400" b="0" dirty="0" smtClean="0"/>
              <a:t>Research </a:t>
            </a:r>
            <a:r>
              <a:rPr lang="en-US" sz="2400" b="0" dirty="0"/>
              <a:t>the </a:t>
            </a:r>
            <a:r>
              <a:rPr lang="en-US" sz="2400" b="0" dirty="0" err="1" smtClean="0"/>
              <a:t>geoengineering</a:t>
            </a:r>
            <a:r>
              <a:rPr lang="en-US" sz="2400" b="0" dirty="0" smtClean="0"/>
              <a:t> options.</a:t>
            </a:r>
          </a:p>
          <a:p>
            <a:pPr marL="458788" indent="-458788">
              <a:buAutoNum type="arabicParenR"/>
            </a:pPr>
            <a:endParaRPr lang="en-US" sz="2400" b="0" dirty="0"/>
          </a:p>
          <a:p>
            <a:pPr marL="458788" indent="-458788">
              <a:buAutoNum type="arabicParenR"/>
            </a:pPr>
            <a:r>
              <a:rPr lang="en-US" sz="2400" b="0" dirty="0" smtClean="0"/>
              <a:t>Review </a:t>
            </a:r>
            <a:r>
              <a:rPr lang="en-US" sz="2400" b="0" dirty="0"/>
              <a:t>and </a:t>
            </a:r>
            <a:r>
              <a:rPr lang="en-US" sz="2400" b="0" dirty="0" smtClean="0"/>
              <a:t>amend policies </a:t>
            </a:r>
            <a:r>
              <a:rPr lang="en-US" sz="2400" b="0" dirty="0"/>
              <a:t>as </a:t>
            </a:r>
            <a:r>
              <a:rPr lang="en-US" sz="2400" b="0" dirty="0" smtClean="0"/>
              <a:t>new information (re: science and technology) arises.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64733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Costs unknown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520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The climate</a:t>
            </a:r>
            <a:r>
              <a:rPr lang="en-US" sz="2400" b="0" dirty="0"/>
              <a:t> </a:t>
            </a:r>
            <a:r>
              <a:rPr lang="en-US" sz="2400" b="0" dirty="0" smtClean="0"/>
              <a:t>change </a:t>
            </a:r>
            <a:r>
              <a:rPr lang="en-US" sz="2400" b="0" dirty="0"/>
              <a:t>challenge is not unique; we almost never know in advance how much it </a:t>
            </a:r>
            <a:r>
              <a:rPr lang="en-US" sz="2400" b="0" dirty="0" smtClean="0"/>
              <a:t>will cost </a:t>
            </a:r>
            <a:r>
              <a:rPr lang="en-US" sz="2400" b="0" dirty="0"/>
              <a:t>to comply with environmental </a:t>
            </a:r>
            <a:r>
              <a:rPr lang="en-US" sz="2400" b="0" dirty="0" smtClean="0"/>
              <a:t>regulations.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 smtClean="0"/>
              <a:t>Before </a:t>
            </a:r>
            <a:r>
              <a:rPr lang="en-US" sz="2400" b="0" dirty="0"/>
              <a:t>regulations to </a:t>
            </a:r>
            <a:r>
              <a:rPr lang="en-US" sz="2400" b="0" dirty="0" smtClean="0"/>
              <a:t>ozone depletion </a:t>
            </a:r>
            <a:r>
              <a:rPr lang="en-US" sz="2400" b="0" dirty="0"/>
              <a:t>were passed in the 1980s</a:t>
            </a:r>
            <a:r>
              <a:rPr lang="en-US" sz="2400" b="0" dirty="0" smtClean="0"/>
              <a:t>, </a:t>
            </a:r>
            <a:r>
              <a:rPr lang="en-US" sz="2400" b="0" dirty="0"/>
              <a:t>some advocates were predicting </a:t>
            </a:r>
            <a:r>
              <a:rPr lang="en-US" sz="2400" b="0" dirty="0" smtClean="0"/>
              <a:t>that the </a:t>
            </a:r>
            <a:r>
              <a:rPr lang="en-US" sz="2400" b="0" dirty="0"/>
              <a:t>regulations would cause </a:t>
            </a:r>
            <a:r>
              <a:rPr lang="en-US" sz="2400" b="0" dirty="0" smtClean="0"/>
              <a:t>severe economic hardship, </a:t>
            </a:r>
            <a:r>
              <a:rPr lang="en-US" sz="2400" b="0" dirty="0"/>
              <a:t>with people in the </a:t>
            </a:r>
            <a:r>
              <a:rPr lang="en-US" sz="2400" b="0" dirty="0" smtClean="0"/>
              <a:t>developed world </a:t>
            </a:r>
            <a:r>
              <a:rPr lang="en-US" sz="2400" b="0" dirty="0"/>
              <a:t>having to get rid of their air conditioners and millions </a:t>
            </a:r>
            <a:r>
              <a:rPr lang="en-US" sz="2400" b="0" dirty="0" smtClean="0"/>
              <a:t>dying </a:t>
            </a:r>
            <a:r>
              <a:rPr lang="en-US" sz="2400" b="0" dirty="0"/>
              <a:t>because of a lack of food refrigeration</a:t>
            </a:r>
            <a:r>
              <a:rPr lang="en-US" sz="2400" b="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/>
              <a:t>It turned out that the cost of complying with </a:t>
            </a:r>
            <a:r>
              <a:rPr lang="en-US" sz="2400" b="0" dirty="0" smtClean="0"/>
              <a:t>ozone layer protection </a:t>
            </a:r>
            <a:r>
              <a:rPr lang="en-US" sz="2400" b="0" dirty="0"/>
              <a:t>regulations was </a:t>
            </a:r>
            <a:r>
              <a:rPr lang="en-US" sz="2400" b="0" dirty="0" smtClean="0"/>
              <a:t>inexpensive.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1439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Mid-course corrections allowed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88" y="1227138"/>
            <a:ext cx="853765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Whether </a:t>
            </a:r>
            <a:r>
              <a:rPr lang="en-US" sz="2400" b="0" dirty="0"/>
              <a:t>this will happen or not </a:t>
            </a:r>
            <a:r>
              <a:rPr lang="en-US" sz="2400" b="0" dirty="0" smtClean="0"/>
              <a:t>in this case is </a:t>
            </a:r>
            <a:r>
              <a:rPr lang="en-US" sz="2400" b="0" dirty="0"/>
              <a:t>impossible to know until we put a price </a:t>
            </a:r>
            <a:r>
              <a:rPr lang="en-US" sz="2400" b="0" dirty="0" smtClean="0"/>
              <a:t>on carbon.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 smtClean="0"/>
              <a:t>If </a:t>
            </a:r>
            <a:r>
              <a:rPr lang="en-US" sz="2400" b="0" dirty="0"/>
              <a:t>it turns out that reducing emissions is too much of a hardship economically, </a:t>
            </a:r>
            <a:r>
              <a:rPr lang="en-US" sz="2400" b="0" dirty="0" smtClean="0"/>
              <a:t>then the </a:t>
            </a:r>
            <a:r>
              <a:rPr lang="en-US" sz="2400" b="0" dirty="0"/>
              <a:t>policies can be reversed and we can return to consuming fossil fuels </a:t>
            </a:r>
            <a:r>
              <a:rPr lang="en-US" sz="2400" b="0" dirty="0" smtClean="0"/>
              <a:t>without regard </a:t>
            </a:r>
            <a:r>
              <a:rPr lang="en-US" sz="2400" b="0" dirty="0"/>
              <a:t>for the climate. </a:t>
            </a:r>
            <a:endParaRPr lang="en-US" sz="2400" b="0" dirty="0" smtClean="0"/>
          </a:p>
          <a:p>
            <a:pPr marL="342900" indent="-342900">
              <a:buFont typeface="Arial"/>
              <a:buChar char="•"/>
            </a:pPr>
            <a:endParaRPr lang="en-US" sz="2400" b="0" dirty="0"/>
          </a:p>
          <a:p>
            <a:r>
              <a:rPr lang="en-US" sz="2400" b="0" dirty="0" smtClean="0"/>
              <a:t>But </a:t>
            </a:r>
            <a:r>
              <a:rPr lang="en-US" sz="2400" b="0" dirty="0"/>
              <a:t>if reducing emissions turns out to have an acceptable cost</a:t>
            </a:r>
            <a:r>
              <a:rPr lang="en-US" sz="2400" b="0" dirty="0" smtClean="0"/>
              <a:t>, then </a:t>
            </a:r>
            <a:r>
              <a:rPr lang="en-US" sz="2400" b="0" dirty="0"/>
              <a:t>we will be on the road to heading off a </a:t>
            </a:r>
            <a:r>
              <a:rPr lang="en-US" sz="2400" b="0" dirty="0" smtClean="0"/>
              <a:t>potentially severe climate impacts.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81564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287338" y="1374775"/>
            <a:ext cx="885666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6826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dirty="0">
                <a:cs typeface="Arial" charset="0"/>
              </a:rPr>
              <a:t>C</a:t>
            </a:r>
            <a:r>
              <a:rPr lang="en-US" b="0" dirty="0" smtClean="0">
                <a:cs typeface="Arial" charset="0"/>
              </a:rPr>
              <a:t>limate </a:t>
            </a:r>
            <a:r>
              <a:rPr lang="en-US" b="0" dirty="0">
                <a:cs typeface="Arial" charset="0"/>
              </a:rPr>
              <a:t>scientists agree that:</a:t>
            </a:r>
          </a:p>
          <a:p>
            <a:pPr>
              <a:spcBef>
                <a:spcPct val="50000"/>
              </a:spcBef>
            </a:pPr>
            <a:r>
              <a:rPr lang="en-US" b="0" dirty="0">
                <a:cs typeface="Arial" charset="0"/>
              </a:rPr>
              <a:t>1) </a:t>
            </a:r>
            <a:r>
              <a:rPr lang="en-US" b="0" dirty="0" smtClean="0">
                <a:cs typeface="Arial" charset="0"/>
              </a:rPr>
              <a:t>Earth’s total heat content has increased over the past 50 years, </a:t>
            </a:r>
            <a:r>
              <a:rPr lang="en-US" b="0" dirty="0">
                <a:cs typeface="Arial" charset="0"/>
              </a:rPr>
              <a:t>a conclusion based on direct measurements.</a:t>
            </a:r>
          </a:p>
          <a:p>
            <a:pPr>
              <a:spcBef>
                <a:spcPct val="50000"/>
              </a:spcBef>
            </a:pPr>
            <a:r>
              <a:rPr lang="en-US" b="0" dirty="0">
                <a:cs typeface="Arial" charset="0"/>
              </a:rPr>
              <a:t>2) </a:t>
            </a:r>
            <a:r>
              <a:rPr lang="en-US" b="0" dirty="0" smtClean="0">
                <a:cs typeface="Arial" charset="0"/>
              </a:rPr>
              <a:t>Concentrations </a:t>
            </a:r>
            <a:r>
              <a:rPr lang="en-US" b="0" dirty="0">
                <a:cs typeface="Arial" charset="0"/>
              </a:rPr>
              <a:t>of CO</a:t>
            </a:r>
            <a:r>
              <a:rPr lang="en-US" b="0" baseline="-25000" dirty="0">
                <a:cs typeface="Arial" charset="0"/>
              </a:rPr>
              <a:t>2</a:t>
            </a:r>
            <a:r>
              <a:rPr lang="en-US" b="0" dirty="0">
                <a:cs typeface="Arial" charset="0"/>
              </a:rPr>
              <a:t>, CH</a:t>
            </a:r>
            <a:r>
              <a:rPr lang="en-US" b="0" baseline="-25000" dirty="0">
                <a:cs typeface="Arial" charset="0"/>
              </a:rPr>
              <a:t>4</a:t>
            </a:r>
            <a:r>
              <a:rPr lang="en-US" b="0" dirty="0">
                <a:cs typeface="Arial" charset="0"/>
              </a:rPr>
              <a:t>, N</a:t>
            </a:r>
            <a:r>
              <a:rPr lang="en-US" b="0" baseline="-25000" dirty="0">
                <a:cs typeface="Arial" charset="0"/>
              </a:rPr>
              <a:t>2</a:t>
            </a:r>
            <a:r>
              <a:rPr lang="en-US" b="0" dirty="0">
                <a:cs typeface="Arial" charset="0"/>
              </a:rPr>
              <a:t>O, and other greenhouse gases have built up in the atmosphere over the last 100 years due to human activities</a:t>
            </a:r>
            <a:r>
              <a:rPr lang="en-US" b="0" dirty="0" smtClean="0">
                <a:cs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cs typeface="Arial" charset="0"/>
              </a:rPr>
              <a:t>3) Climate change will result in significant (negative) impacts to our environment and society.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cs typeface="Arial" charset="0"/>
              </a:rPr>
              <a:t>4) World should act now to invest in both adaptation and mitigation efforts to reduce impacts of climate change to society.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1588" y="3048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Climate change common ground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797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0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3048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Also Tilt of Earth (~23.5 </a:t>
            </a:r>
            <a:r>
              <a:rPr lang="en-US" sz="3600" dirty="0" err="1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deg</a:t>
            </a:r>
            <a:r>
              <a:rPr lang="en-US" sz="360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)</a:t>
            </a:r>
            <a:endParaRPr lang="en-US" sz="36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0" descr="fullear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88" y="1323977"/>
            <a:ext cx="6032013" cy="482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68231" y="6625451"/>
            <a:ext cx="2639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/>
              <a:t>NASA </a:t>
            </a:r>
            <a:r>
              <a:rPr lang="en-US" sz="1200" dirty="0"/>
              <a:t> </a:t>
            </a:r>
            <a:r>
              <a:rPr lang="en-US" sz="1200" dirty="0" smtClean="0"/>
              <a:t>Apollo 17 (12/7/1972)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361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ze-1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8892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Arial Narrow"/>
              </a:rPr>
              <a:t> </a:t>
            </a:r>
            <a:r>
              <a:rPr lang="en-US" sz="3600" b="0" dirty="0" smtClean="0">
                <a:solidFill>
                  <a:srgbClr val="FF0000"/>
                </a:solidFill>
                <a:latin typeface="Arial Narrow"/>
              </a:rPr>
              <a:t>Questions?</a:t>
            </a:r>
            <a:endParaRPr lang="en-US" sz="3600" b="0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8798" y="6658260"/>
            <a:ext cx="1717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 err="1" smtClean="0"/>
              <a:t>Dessler</a:t>
            </a:r>
            <a:r>
              <a:rPr lang="en-US" sz="1400" b="0" dirty="0" smtClean="0"/>
              <a:t>, 2012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95555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46" name="Rectangle 1042"/>
          <p:cNvSpPr>
            <a:spLocks noChangeArrowheads="1"/>
          </p:cNvSpPr>
          <p:nvPr/>
        </p:nvSpPr>
        <p:spPr bwMode="auto">
          <a:xfrm>
            <a:off x="1588" y="2619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Decadal global surface temperature</a:t>
            </a:r>
            <a:endParaRPr lang="en-US" sz="32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/>
              <a:t>WMO, 2014</a:t>
            </a:r>
            <a:endParaRPr lang="en-US" sz="1200" dirty="0"/>
          </a:p>
        </p:txBody>
      </p:sp>
      <p:pic>
        <p:nvPicPr>
          <p:cNvPr id="2" name="Picture 1" descr="wmo-fig1-global-temps-by-deca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0" y="1144762"/>
            <a:ext cx="8229140" cy="51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6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03200"/>
            <a:ext cx="8229600" cy="6524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Climate system response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01650" y="855663"/>
            <a:ext cx="8218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/>
          </a:p>
        </p:txBody>
      </p:sp>
      <p:pic>
        <p:nvPicPr>
          <p:cNvPr id="48132" name="Picture 4" descr="figure 01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012825"/>
            <a:ext cx="3690937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11 – i. basics</a:t>
            </a:r>
          </a:p>
        </p:txBody>
      </p:sp>
    </p:spTree>
    <p:extLst>
      <p:ext uri="{BB962C8B-B14F-4D97-AF65-F5344CB8AC3E}">
        <p14:creationId xmlns:p14="http://schemas.microsoft.com/office/powerpoint/2010/main" val="709110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501650" y="855663"/>
            <a:ext cx="8218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/>
          </a:p>
        </p:txBody>
      </p:sp>
      <p:pic>
        <p:nvPicPr>
          <p:cNvPr id="52227" name="Picture 4" descr="box 02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16" y="1143000"/>
            <a:ext cx="6221413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7456488" y="6629400"/>
            <a:ext cx="1687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13 – i. basics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38138"/>
            <a:ext cx="8229600" cy="652462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Albedo-temperature feedback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5620842" y="3906838"/>
            <a:ext cx="1824070" cy="1013248"/>
          </a:xfrm>
          <a:prstGeom prst="rect">
            <a:avLst/>
          </a:prstGeom>
          <a:solidFill>
            <a:srgbClr val="EADF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4700" y="5282399"/>
            <a:ext cx="1094436" cy="1040269"/>
          </a:xfrm>
          <a:prstGeom prst="rect">
            <a:avLst/>
          </a:prstGeom>
          <a:solidFill>
            <a:srgbClr val="EADF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92379" y="2113802"/>
            <a:ext cx="833949" cy="709782"/>
          </a:xfrm>
          <a:prstGeom prst="rect">
            <a:avLst/>
          </a:prstGeom>
          <a:solidFill>
            <a:srgbClr val="EADF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15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501650" y="855663"/>
            <a:ext cx="8218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/>
          </a:p>
        </p:txBody>
      </p:sp>
      <p:pic>
        <p:nvPicPr>
          <p:cNvPr id="54275" name="Picture 5" descr="Global_Surface_Map_Ju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Source: NASA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14 – i. basics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38138"/>
            <a:ext cx="8229600" cy="652462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Albedo-temperature feedback</a:t>
            </a:r>
          </a:p>
        </p:txBody>
      </p:sp>
    </p:spTree>
    <p:extLst>
      <p:ext uri="{BB962C8B-B14F-4D97-AF65-F5344CB8AC3E}">
        <p14:creationId xmlns:p14="http://schemas.microsoft.com/office/powerpoint/2010/main" val="2724135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38138"/>
            <a:ext cx="8229600" cy="652462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Albedo-temperature feedback</a:t>
            </a:r>
          </a:p>
        </p:txBody>
      </p:sp>
      <p:pic>
        <p:nvPicPr>
          <p:cNvPr id="56323" name="Picture 5" descr="Global_Surface_Map_Janu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Source: NASA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15 – i. basics</a:t>
            </a:r>
          </a:p>
        </p:txBody>
      </p:sp>
    </p:spTree>
    <p:extLst>
      <p:ext uri="{BB962C8B-B14F-4D97-AF65-F5344CB8AC3E}">
        <p14:creationId xmlns:p14="http://schemas.microsoft.com/office/powerpoint/2010/main" val="329552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figure 18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4750"/>
            <a:ext cx="80010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19200"/>
            <a:ext cx="4876800" cy="278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70263" y="3941763"/>
            <a:ext cx="4419600" cy="876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38138"/>
            <a:ext cx="8229600" cy="652462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Positive and negative feedbacks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17 – i. basics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3152775"/>
            <a:ext cx="4419600" cy="263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96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588" y="2619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Coring Earth</a:t>
            </a:r>
            <a:r>
              <a:rPr lang="ja-JP" alt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’</a:t>
            </a:r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 ice sheets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90600"/>
            <a:ext cx="4589462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671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532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20 – ii. past climates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Twickler – GISP2 SMO (1994)</a:t>
            </a:r>
          </a:p>
        </p:txBody>
      </p:sp>
    </p:spTree>
    <p:extLst>
      <p:ext uri="{BB962C8B-B14F-4D97-AF65-F5344CB8AC3E}">
        <p14:creationId xmlns:p14="http://schemas.microsoft.com/office/powerpoint/2010/main" val="460387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509713"/>
            <a:ext cx="7513637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588" y="3381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Bubbles trapped in ice core</a:t>
            </a:r>
          </a:p>
        </p:txBody>
      </p:sp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52538"/>
            <a:ext cx="300831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5715000" y="66294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/>
              <a:t>EPICA (2004)</a:t>
            </a:r>
          </a:p>
        </p:txBody>
      </p:sp>
      <p:sp>
        <p:nvSpPr>
          <p:cNvPr id="68614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379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20 – ii. past climates</a:t>
            </a:r>
          </a:p>
        </p:txBody>
      </p:sp>
    </p:spTree>
    <p:extLst>
      <p:ext uri="{BB962C8B-B14F-4D97-AF65-F5344CB8AC3E}">
        <p14:creationId xmlns:p14="http://schemas.microsoft.com/office/powerpoint/2010/main" val="1101327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6767513" y="6629400"/>
            <a:ext cx="2376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GlobalWarmingArt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52475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306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25 – iii. natural &amp; anthro cc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88" y="2286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Anthropogenic CO</a:t>
            </a:r>
            <a:r>
              <a:rPr lang="en-US" sz="36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1501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4312" y="1492450"/>
            <a:ext cx="6803453" cy="4125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287338" y="331788"/>
            <a:ext cx="86280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Earth’s Energy Budget – No GHG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086600" y="66294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err="1"/>
              <a:t>Dessler</a:t>
            </a:r>
            <a:r>
              <a:rPr lang="en-US" sz="1200" dirty="0"/>
              <a:t>, 2012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721938" y="1553637"/>
            <a:ext cx="1134314" cy="11338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Sun</a:t>
            </a:r>
          </a:p>
        </p:txBody>
      </p:sp>
      <p:sp>
        <p:nvSpPr>
          <p:cNvPr id="6" name="Down Arrow 5"/>
          <p:cNvSpPr/>
          <p:nvPr/>
        </p:nvSpPr>
        <p:spPr>
          <a:xfrm>
            <a:off x="1854200" y="2749176"/>
            <a:ext cx="850153" cy="2599765"/>
          </a:xfrm>
          <a:prstGeom prst="downArrow">
            <a:avLst>
              <a:gd name="adj1" fmla="val 35074"/>
              <a:gd name="adj2" fmla="val 3797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565088" y="5383306"/>
            <a:ext cx="6547971" cy="2539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2856" y="4441270"/>
            <a:ext cx="77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Narrow"/>
                <a:cs typeface="Arial Narrow"/>
              </a:rPr>
              <a:t>238</a:t>
            </a: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3399864" y="2247900"/>
            <a:ext cx="850900" cy="3086100"/>
          </a:xfrm>
          <a:prstGeom prst="downArrow">
            <a:avLst>
              <a:gd name="adj1" fmla="val 35074"/>
              <a:gd name="adj2" fmla="val 379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65600" y="2679700"/>
            <a:ext cx="77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Narrow"/>
                <a:cs typeface="Arial Narrow"/>
              </a:rPr>
              <a:t>238</a:t>
            </a: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5900" y="4191000"/>
            <a:ext cx="261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 Narrow"/>
                <a:cs typeface="Arial Narrow"/>
              </a:rPr>
              <a:t>T</a:t>
            </a:r>
            <a:r>
              <a:rPr lang="en-US" sz="2400" baseline="-25000" dirty="0" err="1" smtClean="0">
                <a:latin typeface="Arial Narrow"/>
                <a:cs typeface="Arial Narrow"/>
              </a:rPr>
              <a:t>Earth</a:t>
            </a:r>
            <a:r>
              <a:rPr lang="en-US" sz="2400" dirty="0" smtClean="0">
                <a:latin typeface="Arial Narrow"/>
                <a:cs typeface="Arial Narrow"/>
              </a:rPr>
              <a:t> = 257K = -16°C</a:t>
            </a:r>
            <a:endParaRPr lang="en-US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33219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27 – iii. natural &amp; anthro cc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767513" y="6629400"/>
            <a:ext cx="2376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NASA GISS</a:t>
            </a:r>
          </a:p>
        </p:txBody>
      </p:sp>
      <p:pic>
        <p:nvPicPr>
          <p:cNvPr id="80900" name="Picture 4" descr="Three Latitude Band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0"/>
            <a:ext cx="411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786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1588" y="1857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Global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Ocean Temperature</a:t>
            </a:r>
            <a:endParaRPr lang="en-US" sz="3600" b="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26 – iii. natural &amp; anthro cc</a:t>
            </a: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6767513" y="6629400"/>
            <a:ext cx="2376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NASA GISS</a:t>
            </a:r>
          </a:p>
        </p:txBody>
      </p:sp>
      <p:pic>
        <p:nvPicPr>
          <p:cNvPr id="2" name="Picture 1" descr="Global-Ocean-Heat-Cont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1121832"/>
            <a:ext cx="8195733" cy="52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32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46" name="Rectangle 1042"/>
          <p:cNvSpPr>
            <a:spLocks noChangeArrowheads="1"/>
          </p:cNvSpPr>
          <p:nvPr/>
        </p:nvSpPr>
        <p:spPr bwMode="auto">
          <a:xfrm>
            <a:off x="1588" y="261938"/>
            <a:ext cx="91424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Natural interannual variability</a:t>
            </a:r>
            <a:endParaRPr lang="en-US" sz="3200" b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pic>
        <p:nvPicPr>
          <p:cNvPr id="93187" name="Picture 1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28713"/>
            <a:ext cx="533400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34 – iii. natural &amp; anthro cc</a:t>
            </a:r>
          </a:p>
        </p:txBody>
      </p:sp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Science, 2010</a:t>
            </a:r>
          </a:p>
        </p:txBody>
      </p:sp>
    </p:spTree>
    <p:extLst>
      <p:ext uri="{BB962C8B-B14F-4D97-AF65-F5344CB8AC3E}">
        <p14:creationId xmlns:p14="http://schemas.microsoft.com/office/powerpoint/2010/main" val="3124191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A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58863"/>
            <a:ext cx="8869363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6629400" y="4030663"/>
            <a:ext cx="1905000" cy="1493837"/>
          </a:xfrm>
          <a:prstGeom prst="rect">
            <a:avLst/>
          </a:prstGeom>
          <a:noFill/>
          <a:ln w="22225">
            <a:solidFill>
              <a:srgbClr val="FF07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2462213"/>
            <a:ext cx="7010400" cy="2895600"/>
            <a:chOff x="960" y="1940"/>
            <a:chExt cx="4416" cy="1824"/>
          </a:xfrm>
        </p:grpSpPr>
        <p:sp>
          <p:nvSpPr>
            <p:cNvPr id="103442" name="Line 5"/>
            <p:cNvSpPr>
              <a:spLocks noChangeShapeType="1"/>
            </p:cNvSpPr>
            <p:nvPr/>
          </p:nvSpPr>
          <p:spPr bwMode="auto">
            <a:xfrm flipV="1">
              <a:off x="960" y="1940"/>
              <a:ext cx="4320" cy="1248"/>
            </a:xfrm>
            <a:prstGeom prst="line">
              <a:avLst/>
            </a:prstGeom>
            <a:noFill/>
            <a:ln w="57150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3" name="Text Box 6"/>
            <p:cNvSpPr txBox="1">
              <a:spLocks noChangeArrowheads="1"/>
            </p:cNvSpPr>
            <p:nvPr/>
          </p:nvSpPr>
          <p:spPr bwMode="auto">
            <a:xfrm>
              <a:off x="4229" y="3552"/>
              <a:ext cx="11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996600"/>
                  </a:solidFill>
                  <a:sym typeface="Symbol" charset="0"/>
                </a:rPr>
                <a:t>150   0.0450.012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62400" y="2081213"/>
            <a:ext cx="4572000" cy="3048000"/>
            <a:chOff x="2496" y="1700"/>
            <a:chExt cx="2880" cy="1920"/>
          </a:xfrm>
        </p:grpSpPr>
        <p:sp>
          <p:nvSpPr>
            <p:cNvPr id="103440" name="Line 8"/>
            <p:cNvSpPr>
              <a:spLocks noChangeShapeType="1"/>
            </p:cNvSpPr>
            <p:nvPr/>
          </p:nvSpPr>
          <p:spPr bwMode="auto">
            <a:xfrm flipV="1">
              <a:off x="2496" y="1700"/>
              <a:ext cx="2736" cy="1392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1" name="Text Box 9"/>
            <p:cNvSpPr txBox="1">
              <a:spLocks noChangeArrowheads="1"/>
            </p:cNvSpPr>
            <p:nvPr/>
          </p:nvSpPr>
          <p:spPr bwMode="auto">
            <a:xfrm>
              <a:off x="4229" y="3408"/>
              <a:ext cx="11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D60093"/>
                  </a:solidFill>
                  <a:sym typeface="Symbol" charset="0"/>
                </a:rPr>
                <a:t>100   0.0740.018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096000" y="1700213"/>
            <a:ext cx="2417763" cy="3168650"/>
            <a:chOff x="3840" y="1460"/>
            <a:chExt cx="1523" cy="1996"/>
          </a:xfrm>
        </p:grpSpPr>
        <p:sp>
          <p:nvSpPr>
            <p:cNvPr id="103438" name="Text Box 11"/>
            <p:cNvSpPr txBox="1">
              <a:spLocks noChangeArrowheads="1"/>
            </p:cNvSpPr>
            <p:nvPr/>
          </p:nvSpPr>
          <p:spPr bwMode="auto">
            <a:xfrm>
              <a:off x="4176" y="3225"/>
              <a:ext cx="11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0000"/>
                  </a:solidFill>
                </a:rPr>
                <a:t> </a:t>
              </a:r>
              <a:r>
                <a:rPr lang="en-US" sz="1600">
                  <a:solidFill>
                    <a:srgbClr val="FF0000"/>
                  </a:solidFill>
                  <a:sym typeface="Symbol" charset="0"/>
                </a:rPr>
                <a:t> </a:t>
              </a:r>
              <a:r>
                <a:rPr lang="en-US" sz="1600">
                  <a:solidFill>
                    <a:srgbClr val="00CC00"/>
                  </a:solidFill>
                  <a:sym typeface="Symbol" charset="0"/>
                </a:rPr>
                <a:t>50    0.1280.026</a:t>
              </a:r>
              <a:endParaRPr lang="en-US" sz="1600">
                <a:solidFill>
                  <a:srgbClr val="996600"/>
                </a:solidFill>
                <a:sym typeface="Symbol" charset="0"/>
              </a:endParaRPr>
            </a:p>
          </p:txBody>
        </p:sp>
        <p:sp>
          <p:nvSpPr>
            <p:cNvPr id="103439" name="Line 12"/>
            <p:cNvSpPr>
              <a:spLocks noChangeShapeType="1"/>
            </p:cNvSpPr>
            <p:nvPr/>
          </p:nvSpPr>
          <p:spPr bwMode="auto">
            <a:xfrm flipV="1">
              <a:off x="3840" y="1460"/>
              <a:ext cx="1440" cy="124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05600" y="1547813"/>
            <a:ext cx="1828800" cy="3070225"/>
            <a:chOff x="4224" y="1364"/>
            <a:chExt cx="1152" cy="1934"/>
          </a:xfrm>
        </p:grpSpPr>
        <p:sp>
          <p:nvSpPr>
            <p:cNvPr id="103436" name="Line 14"/>
            <p:cNvSpPr>
              <a:spLocks noChangeShapeType="1"/>
            </p:cNvSpPr>
            <p:nvPr/>
          </p:nvSpPr>
          <p:spPr bwMode="auto">
            <a:xfrm flipV="1">
              <a:off x="4560" y="1364"/>
              <a:ext cx="672" cy="8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7" name="Text Box 15"/>
            <p:cNvSpPr txBox="1">
              <a:spLocks noChangeArrowheads="1"/>
            </p:cNvSpPr>
            <p:nvPr/>
          </p:nvSpPr>
          <p:spPr bwMode="auto">
            <a:xfrm>
              <a:off x="4224" y="3067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0000"/>
                  </a:solidFill>
                </a:rPr>
                <a:t> </a:t>
              </a:r>
              <a:r>
                <a:rPr lang="en-US" sz="1600">
                  <a:solidFill>
                    <a:srgbClr val="FF0000"/>
                  </a:solidFill>
                </a:rPr>
                <a:t>25    0.177</a:t>
              </a:r>
              <a:r>
                <a:rPr lang="en-US" sz="1600">
                  <a:solidFill>
                    <a:srgbClr val="FF0000"/>
                  </a:solidFill>
                  <a:sym typeface="Symbol" charset="0"/>
                </a:rPr>
                <a:t>0.052</a:t>
              </a:r>
              <a:endParaRPr lang="en-US" sz="1600">
                <a:solidFill>
                  <a:srgbClr val="996600"/>
                </a:solidFill>
                <a:sym typeface="Symbol" charset="0"/>
              </a:endParaRPr>
            </a:p>
          </p:txBody>
        </p:sp>
      </p:grpSp>
      <p:sp>
        <p:nvSpPr>
          <p:cNvPr id="238608" name="Text Box 16"/>
          <p:cNvSpPr txBox="1">
            <a:spLocks noChangeArrowheads="1"/>
          </p:cNvSpPr>
          <p:nvPr/>
        </p:nvSpPr>
        <p:spPr bwMode="auto">
          <a:xfrm>
            <a:off x="6624638" y="4035425"/>
            <a:ext cx="187642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Period      Rate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endParaRPr lang="en-US" sz="2000">
              <a:solidFill>
                <a:srgbClr val="000000"/>
              </a:solidFill>
            </a:endParaRPr>
          </a:p>
          <a:p>
            <a:pPr eaLnBrk="1" hangingPunct="1"/>
            <a:endParaRPr lang="en-US" sz="20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Years  </a:t>
            </a:r>
            <a:r>
              <a:rPr lang="en-US" sz="1800">
                <a:solidFill>
                  <a:srgbClr val="000000"/>
                </a:solidFill>
                <a:sym typeface="Symbol" charset="0"/>
              </a:rPr>
              <a:t>/decade</a:t>
            </a:r>
          </a:p>
        </p:txBody>
      </p:sp>
      <p:sp>
        <p:nvSpPr>
          <p:cNvPr id="103433" name="Text Box 17"/>
          <p:cNvSpPr txBox="1">
            <a:spLocks noChangeArrowheads="1"/>
          </p:cNvSpPr>
          <p:nvPr/>
        </p:nvSpPr>
        <p:spPr bwMode="auto">
          <a:xfrm>
            <a:off x="7369175" y="6629400"/>
            <a:ext cx="1776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Kevin Trenberth, 2008</a:t>
            </a:r>
          </a:p>
        </p:txBody>
      </p:sp>
      <p:sp>
        <p:nvSpPr>
          <p:cNvPr id="238610" name="Rectangle 18"/>
          <p:cNvSpPr>
            <a:spLocks noChangeArrowheads="1"/>
          </p:cNvSpPr>
          <p:nvPr/>
        </p:nvSpPr>
        <p:spPr bwMode="auto">
          <a:xfrm>
            <a:off x="1588" y="381000"/>
            <a:ext cx="91424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Rate of global temperature rise</a:t>
            </a:r>
            <a:endParaRPr lang="en-US" sz="2800" b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sp>
        <p:nvSpPr>
          <p:cNvPr id="103435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35 – iv. future cc</a:t>
            </a:r>
          </a:p>
        </p:txBody>
      </p:sp>
    </p:spTree>
    <p:extLst>
      <p:ext uri="{BB962C8B-B14F-4D97-AF65-F5344CB8AC3E}">
        <p14:creationId xmlns:p14="http://schemas.microsoft.com/office/powerpoint/2010/main" val="390786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60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287338" y="331788"/>
            <a:ext cx="86280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Radiative forcing of recent warming</a:t>
            </a:r>
            <a:endParaRPr lang="en-US" sz="3600" b="0" baseline="-2500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7086600" y="66294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36</a:t>
            </a:r>
          </a:p>
        </p:txBody>
      </p:sp>
      <p:pic>
        <p:nvPicPr>
          <p:cNvPr id="105477" name="Picture 4" descr="box 18-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447800"/>
            <a:ext cx="7526337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944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figure 18-1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19200"/>
            <a:ext cx="841851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37 – iv. future cc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38138"/>
            <a:ext cx="93075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Response to abrupt 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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</a:t>
            </a:r>
            <a:r>
              <a:rPr lang="en-US" sz="32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and SO</a:t>
            </a:r>
            <a:r>
              <a:rPr lang="en-US" sz="32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emissions?</a:t>
            </a:r>
            <a:endParaRPr lang="en-US" sz="3200" b="0" baseline="-2500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33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 18-1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19200"/>
            <a:ext cx="83629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38 – iv. future cc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38138"/>
            <a:ext cx="93075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Response to abrupt 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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</a:t>
            </a:r>
            <a:r>
              <a:rPr lang="en-US" sz="32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and SO</a:t>
            </a:r>
            <a:r>
              <a:rPr lang="en-US" sz="32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emissions?</a:t>
            </a:r>
            <a:endParaRPr lang="en-US" sz="3200" b="0" baseline="-2500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 18-1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19200"/>
            <a:ext cx="841851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338138"/>
            <a:ext cx="93075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Response to abrupt 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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</a:t>
            </a:r>
            <a:r>
              <a:rPr lang="en-US" sz="32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and SO</a:t>
            </a:r>
            <a:r>
              <a:rPr lang="en-US" sz="3200" b="0" baseline="-2500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3200" b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emissions?</a:t>
            </a:r>
            <a:endParaRPr lang="en-US" sz="3200" b="0" baseline="-2500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7380288" y="6629400"/>
            <a:ext cx="17637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Ruddiman, 2008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287338" y="6629400"/>
            <a:ext cx="2836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Lefer 39 – iv. future cc</a:t>
            </a:r>
          </a:p>
        </p:txBody>
      </p:sp>
    </p:spTree>
    <p:extLst>
      <p:ext uri="{BB962C8B-B14F-4D97-AF65-F5344CB8AC3E}">
        <p14:creationId xmlns:p14="http://schemas.microsoft.com/office/powerpoint/2010/main" val="3465213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287338" y="331788"/>
            <a:ext cx="86280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Earth’s Energy Budget –  with </a:t>
            </a:r>
            <a:r>
              <a:rPr lang="en-US" sz="3600" b="0" dirty="0" err="1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atmos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086600" y="66294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Dessler, 2012</a:t>
            </a:r>
          </a:p>
        </p:txBody>
      </p:sp>
      <p:pic>
        <p:nvPicPr>
          <p:cNvPr id="31751" name="Picture 3" descr="04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8" t="-3435" r="-2048" b="-3435"/>
          <a:stretch>
            <a:fillRect/>
          </a:stretch>
        </p:blipFill>
        <p:spPr bwMode="auto">
          <a:xfrm>
            <a:off x="1309688" y="1279525"/>
            <a:ext cx="6632575" cy="405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6878" y="1379110"/>
            <a:ext cx="4956912" cy="389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13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086600" y="66294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Dessler, 2012</a:t>
            </a:r>
          </a:p>
        </p:txBody>
      </p:sp>
      <p:pic>
        <p:nvPicPr>
          <p:cNvPr id="31751" name="Picture 3" descr="04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8" t="-3435" r="-2048" b="-3435"/>
          <a:stretch>
            <a:fillRect/>
          </a:stretch>
        </p:blipFill>
        <p:spPr bwMode="auto">
          <a:xfrm>
            <a:off x="1309688" y="1279525"/>
            <a:ext cx="6632575" cy="405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63223" y="4026054"/>
            <a:ext cx="4956912" cy="1161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7338" y="331788"/>
            <a:ext cx="86280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0" dirty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3600" b="0" dirty="0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Earth’s Energy Budget –  with </a:t>
            </a:r>
            <a:r>
              <a:rPr lang="en-US" sz="3600" b="0" dirty="0" err="1" smtClean="0">
                <a:solidFill>
                  <a:srgbClr val="FF070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atmos</a:t>
            </a:r>
            <a:endParaRPr lang="en-US" sz="3600" b="0" baseline="-25000" dirty="0">
              <a:solidFill>
                <a:srgbClr val="FF0707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4573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5271</TotalTime>
  <Words>2552</Words>
  <Application>Microsoft Macintosh PowerPoint</Application>
  <PresentationFormat>On-screen Show (4:3)</PresentationFormat>
  <Paragraphs>419</Paragraphs>
  <Slides>77</Slides>
  <Notes>77</Notes>
  <HiddenSlides>17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Revolution</vt:lpstr>
      <vt:lpstr>Climate change science and policy</vt:lpstr>
      <vt:lpstr>Climate vs. weather</vt:lpstr>
      <vt:lpstr>How does Earth’s climate change?</vt:lpstr>
      <vt:lpstr>PowerPoint Presentation</vt:lpstr>
      <vt:lpstr>Energy Spatial Imbalance</vt:lpstr>
      <vt:lpstr>Also Tilt of Earth (~23.5 deg)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system response</vt:lpstr>
      <vt:lpstr>Time scales of climate change</vt:lpstr>
      <vt:lpstr>Ocean sediment core record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system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system response</vt:lpstr>
      <vt:lpstr>Albedo-temperature feedback</vt:lpstr>
      <vt:lpstr>Albedo-temperature feedback</vt:lpstr>
      <vt:lpstr>Albedo-temperature feedback</vt:lpstr>
      <vt:lpstr>Positive and negative feedbacks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NCAR/ACD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ACS Climate Change</dc:title>
  <dc:subject/>
  <dc:creator>Barry Lefer</dc:creator>
  <cp:keywords/>
  <dc:description/>
  <cp:lastModifiedBy>Barry Lefer</cp:lastModifiedBy>
  <cp:revision>441</cp:revision>
  <dcterms:created xsi:type="dcterms:W3CDTF">2013-06-11T16:01:18Z</dcterms:created>
  <dcterms:modified xsi:type="dcterms:W3CDTF">2015-03-08T17:40:35Z</dcterms:modified>
  <cp:category/>
</cp:coreProperties>
</file>